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61" r:id="rId3"/>
    <p:sldId id="258" r:id="rId4"/>
    <p:sldId id="259" r:id="rId5"/>
    <p:sldId id="260" r:id="rId6"/>
    <p:sldId id="262" r:id="rId7"/>
    <p:sldId id="263" r:id="rId8"/>
    <p:sldId id="257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0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523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1020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019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023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074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6410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45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350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7083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4110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019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4273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263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999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649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2232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E3013D5-D96D-483E-8214-C65693339D4C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96EA9AC-B5AA-4D28-9A60-BF74F5FF78B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5911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peda.net/pihtipudas/luki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Pihtiputaan</a:t>
            </a:r>
            <a:br>
              <a:rPr lang="fi-FI" dirty="0">
                <a:latin typeface="Kufam" pitchFamily="2" charset="-78"/>
                <a:cs typeface="Kufam" pitchFamily="2" charset="-78"/>
              </a:rPr>
            </a:br>
            <a:r>
              <a:rPr lang="fi-FI" dirty="0">
                <a:latin typeface="Kufam" pitchFamily="2" charset="-78"/>
                <a:cs typeface="Kufam" pitchFamily="2" charset="-78"/>
              </a:rPr>
              <a:t> lukio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1.10.2026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288" y="375138"/>
            <a:ext cx="6983085" cy="51933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536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Pihtiputaan lukio</a:t>
            </a:r>
            <a:br>
              <a:rPr lang="fi-FI" dirty="0">
                <a:latin typeface="Kufam" pitchFamily="2" charset="-78"/>
                <a:cs typeface="Kufam" pitchFamily="2" charset="-78"/>
              </a:rPr>
            </a:br>
            <a:r>
              <a:rPr lang="fi-FI" dirty="0">
                <a:latin typeface="Kufam" pitchFamily="2" charset="-78"/>
                <a:cs typeface="Kufam" pitchFamily="2" charset="-78"/>
              </a:rPr>
              <a:t> lukuina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Opiskelijoita 82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Yleislinja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Musiikkilinja 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Lentopalloakatemia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Partio- jo johtajalinja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Yksilöllisen urheilijan linja</a:t>
            </a:r>
          </a:p>
          <a:p>
            <a:r>
              <a:rPr lang="fi-FI" dirty="0">
                <a:latin typeface="Kufam" pitchFamily="2" charset="-78"/>
                <a:cs typeface="Kufam" pitchFamily="2" charset="-78"/>
              </a:rPr>
              <a:t>Opettajia 8+7 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037" y="367322"/>
            <a:ext cx="4293577" cy="2862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606" y="3270738"/>
            <a:ext cx="5380893" cy="3587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4526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57555"/>
          </a:xfrm>
        </p:spPr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Lukion arki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87388" y="1364974"/>
            <a:ext cx="10817224" cy="5072896"/>
          </a:xfrm>
        </p:spPr>
        <p:txBody>
          <a:bodyPr>
            <a:normAutofit/>
          </a:bodyPr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Kuusi jaksoa vuodessa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N.6 viikkoa per jakso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Opintojakso n. 38h (2op) (min.150 opintopistettä koko lukioajalta)</a:t>
            </a:r>
          </a:p>
          <a:p>
            <a:pPr lvl="2"/>
            <a:r>
              <a:rPr lang="fi-FI" dirty="0">
                <a:latin typeface="Kufam" pitchFamily="2" charset="-78"/>
                <a:cs typeface="Kufam" pitchFamily="2" charset="-78"/>
              </a:rPr>
              <a:t>Opintojaksoja; valtakunnallisia pakollisia, valtakunnallisia valinnaisia ja  paikallisia valinnaisia– YO;  pakolliset ja valinnaiset valtakunnalliset opintojaksot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Jakso päättyy koeviikkoon</a:t>
            </a:r>
          </a:p>
          <a:p>
            <a:pPr marL="457200" lvl="1" indent="0">
              <a:buNone/>
            </a:pPr>
            <a:endParaRPr lang="fi-FI" dirty="0">
              <a:latin typeface="Kufam" pitchFamily="2" charset="-78"/>
              <a:cs typeface="Kufam" pitchFamily="2" charset="-78"/>
            </a:endParaRPr>
          </a:p>
          <a:p>
            <a:r>
              <a:rPr lang="fi-FI" dirty="0">
                <a:latin typeface="Kufam" pitchFamily="2" charset="-78"/>
                <a:cs typeface="Kufam" pitchFamily="2" charset="-78"/>
              </a:rPr>
              <a:t>Jaksotodistus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Jaksoarviointi jokaisen jakson jälkeen</a:t>
            </a:r>
          </a:p>
          <a:p>
            <a:pPr lvl="2"/>
            <a:r>
              <a:rPr lang="fi-FI" sz="1200" dirty="0">
                <a:latin typeface="Kufam" pitchFamily="2" charset="-78"/>
                <a:cs typeface="Kufam" pitchFamily="2" charset="-78"/>
              </a:rPr>
              <a:t>Arvosana 4-10, S, H</a:t>
            </a:r>
          </a:p>
          <a:p>
            <a:pPr lvl="2"/>
            <a:r>
              <a:rPr lang="fi-FI" sz="1200" dirty="0">
                <a:latin typeface="Kufam" pitchFamily="2" charset="-78"/>
                <a:cs typeface="Kufam" pitchFamily="2" charset="-78"/>
              </a:rPr>
              <a:t>Uusintakokeet</a:t>
            </a:r>
          </a:p>
          <a:p>
            <a:pPr lvl="1"/>
            <a:r>
              <a:rPr lang="fi-FI" dirty="0" err="1">
                <a:latin typeface="Kufam" pitchFamily="2" charset="-78"/>
                <a:cs typeface="Kufam" pitchFamily="2" charset="-78"/>
              </a:rPr>
              <a:t>Wilmakuittaus</a:t>
            </a:r>
            <a:r>
              <a:rPr lang="fi-FI" dirty="0">
                <a:latin typeface="Kufam" pitchFamily="2" charset="-78"/>
                <a:cs typeface="Kufam" pitchFamily="2" charset="-78"/>
              </a:rPr>
              <a:t> ryhmänohjaajalle</a:t>
            </a:r>
          </a:p>
        </p:txBody>
      </p:sp>
    </p:spTree>
    <p:extLst>
      <p:ext uri="{BB962C8B-B14F-4D97-AF65-F5344CB8AC3E}">
        <p14:creationId xmlns:p14="http://schemas.microsoft.com/office/powerpoint/2010/main" val="636194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23473" y="5122985"/>
            <a:ext cx="8534400" cy="1176214"/>
          </a:xfrm>
        </p:spPr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Lukion arki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674812" y="909964"/>
            <a:ext cx="8915400" cy="4386648"/>
          </a:xfrm>
        </p:spPr>
        <p:txBody>
          <a:bodyPr>
            <a:normAutofit/>
          </a:bodyPr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Opintojaksovalinnat ja muutokset valintoihin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Opintojaksovalintamuutokset </a:t>
            </a:r>
            <a:r>
              <a:rPr lang="fi-FI" dirty="0" err="1">
                <a:latin typeface="Kufam" pitchFamily="2" charset="-78"/>
                <a:cs typeface="Kufam" pitchFamily="2" charset="-78"/>
              </a:rPr>
              <a:t>wilmaan</a:t>
            </a:r>
            <a:r>
              <a:rPr lang="fi-FI" dirty="0">
                <a:latin typeface="Kufam" pitchFamily="2" charset="-78"/>
                <a:cs typeface="Kufam" pitchFamily="2" charset="-78"/>
              </a:rPr>
              <a:t> etukäteen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Jos askarruttaa, autamme; ryhmänohjaaja ensisijaisesti</a:t>
            </a:r>
          </a:p>
          <a:p>
            <a:pPr lvl="2"/>
            <a:r>
              <a:rPr lang="fi-FI" dirty="0">
                <a:latin typeface="Kufam" pitchFamily="2" charset="-78"/>
                <a:cs typeface="Kufam" pitchFamily="2" charset="-78"/>
              </a:rPr>
              <a:t>Aineenopettaja, opo, rehtori</a:t>
            </a:r>
          </a:p>
          <a:p>
            <a:pPr marL="0" indent="0">
              <a:buNone/>
            </a:pPr>
            <a:endParaRPr lang="fi-FI" dirty="0">
              <a:latin typeface="Kufam" pitchFamily="2" charset="-78"/>
              <a:cs typeface="Kufam" pitchFamily="2" charset="-78"/>
            </a:endParaRPr>
          </a:p>
          <a:p>
            <a:r>
              <a:rPr lang="fi-FI" dirty="0">
                <a:latin typeface="Kufam" pitchFamily="2" charset="-78"/>
                <a:cs typeface="Kufam" pitchFamily="2" charset="-78"/>
              </a:rPr>
              <a:t>Ohjausryhmä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Ryhmänohjaaja, yleensä sama</a:t>
            </a:r>
          </a:p>
          <a:p>
            <a:pPr marL="457200" lvl="1" indent="0">
              <a:buNone/>
            </a:pPr>
            <a:r>
              <a:rPr lang="fi-FI" dirty="0">
                <a:latin typeface="Kufam" pitchFamily="2" charset="-78"/>
                <a:cs typeface="Kufam" pitchFamily="2" charset="-78"/>
              </a:rPr>
              <a:t>	 koko lukioajan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Tarvittaessa ohjaustuokioita </a:t>
            </a: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31" y="2400168"/>
            <a:ext cx="5096607" cy="3397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145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41412" y="5263662"/>
            <a:ext cx="8534400" cy="1246553"/>
          </a:xfrm>
        </p:spPr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Lukion arki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428627" y="550985"/>
            <a:ext cx="8915400" cy="4618892"/>
          </a:xfrm>
        </p:spPr>
        <p:txBody>
          <a:bodyPr>
            <a:normAutofit fontScale="85000" lnSpcReduction="20000"/>
          </a:bodyPr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Opinto-ohjaus</a:t>
            </a:r>
          </a:p>
          <a:p>
            <a:pPr lvl="1"/>
            <a:r>
              <a:rPr lang="fi-FI" sz="2200" dirty="0">
                <a:latin typeface="Kufam" pitchFamily="2" charset="-78"/>
                <a:cs typeface="Kufam" pitchFamily="2" charset="-78"/>
              </a:rPr>
              <a:t>Opiskelija huolehtii itse opiskelunsa suunnittelua</a:t>
            </a:r>
          </a:p>
          <a:p>
            <a:pPr lvl="1"/>
            <a:r>
              <a:rPr lang="fi-FI" sz="2200" dirty="0">
                <a:latin typeface="Kufam" pitchFamily="2" charset="-78"/>
                <a:cs typeface="Kufam" pitchFamily="2" charset="-78"/>
              </a:rPr>
              <a:t>Neuvomme aina tarvittaessa; ope, </a:t>
            </a:r>
            <a:r>
              <a:rPr lang="fi-FI" sz="2200" dirty="0" err="1">
                <a:latin typeface="Kufam" pitchFamily="2" charset="-78"/>
                <a:cs typeface="Kufam" pitchFamily="2" charset="-78"/>
              </a:rPr>
              <a:t>ryo</a:t>
            </a:r>
            <a:r>
              <a:rPr lang="fi-FI" sz="2200" dirty="0">
                <a:latin typeface="Kufam" pitchFamily="2" charset="-78"/>
                <a:cs typeface="Kufam" pitchFamily="2" charset="-78"/>
              </a:rPr>
              <a:t>, opo, rehtori</a:t>
            </a:r>
          </a:p>
          <a:p>
            <a:pPr lvl="1"/>
            <a:r>
              <a:rPr lang="fi-FI" sz="2200" dirty="0">
                <a:latin typeface="Kufam" pitchFamily="2" charset="-78"/>
                <a:cs typeface="Kufam" pitchFamily="2" charset="-78"/>
              </a:rPr>
              <a:t>Kokonaisuutta pitää </a:t>
            </a:r>
            <a:r>
              <a:rPr lang="fi-FI" sz="2200" dirty="0" err="1">
                <a:latin typeface="Kufam" pitchFamily="2" charset="-78"/>
                <a:cs typeface="Kufam" pitchFamily="2" charset="-78"/>
              </a:rPr>
              <a:t>pitää</a:t>
            </a:r>
            <a:r>
              <a:rPr lang="fi-FI" sz="2200" dirty="0">
                <a:latin typeface="Kufam" pitchFamily="2" charset="-78"/>
                <a:cs typeface="Kufam" pitchFamily="2" charset="-78"/>
              </a:rPr>
              <a:t> esillä mahdollisimman varhain jatko-opintoja silmällä pitäen</a:t>
            </a:r>
          </a:p>
          <a:p>
            <a:pPr marL="457200" lvl="1" indent="0">
              <a:buNone/>
            </a:pPr>
            <a:endParaRPr lang="fi-FI" dirty="0">
              <a:latin typeface="Kufam" pitchFamily="2" charset="-78"/>
              <a:cs typeface="Kufam" pitchFamily="2" charset="-78"/>
            </a:endParaRPr>
          </a:p>
          <a:p>
            <a:r>
              <a:rPr lang="fi-FI" sz="2200" dirty="0">
                <a:latin typeface="Kufam" pitchFamily="2" charset="-78"/>
                <a:cs typeface="Kufam" pitchFamily="2" charset="-78"/>
              </a:rPr>
              <a:t>Kodin ja lukion välinen yhteistyö</a:t>
            </a:r>
          </a:p>
          <a:p>
            <a:pPr lvl="1"/>
            <a:r>
              <a:rPr lang="fi-FI" sz="2200" dirty="0">
                <a:latin typeface="Kufam" pitchFamily="2" charset="-78"/>
                <a:cs typeface="Kufam" pitchFamily="2" charset="-78"/>
              </a:rPr>
              <a:t>Wilmalla viestintä</a:t>
            </a:r>
          </a:p>
          <a:p>
            <a:pPr lvl="1"/>
            <a:r>
              <a:rPr lang="fi-FI" sz="2200" dirty="0">
                <a:latin typeface="Kufam" pitchFamily="2" charset="-78"/>
                <a:cs typeface="Kufam" pitchFamily="2" charset="-78"/>
              </a:rPr>
              <a:t>Vanhempainillat</a:t>
            </a:r>
          </a:p>
          <a:p>
            <a:pPr lvl="1"/>
            <a:r>
              <a:rPr lang="fi-FI" sz="2200" dirty="0">
                <a:latin typeface="Kufam" pitchFamily="2" charset="-78"/>
                <a:cs typeface="Kufam" pitchFamily="2" charset="-78"/>
              </a:rPr>
              <a:t>Suora yhteydenotto – puhelin, sähköposti tai käymällä paikan päällä</a:t>
            </a:r>
          </a:p>
          <a:p>
            <a:pPr lvl="1"/>
            <a:endParaRPr lang="fi-FI" sz="2200" dirty="0">
              <a:latin typeface="Kufam" pitchFamily="2" charset="-78"/>
              <a:cs typeface="Kufam" pitchFamily="2" charset="-78"/>
            </a:endParaRPr>
          </a:p>
          <a:p>
            <a:pPr lvl="1"/>
            <a:r>
              <a:rPr lang="fi-FI" sz="2200" dirty="0">
                <a:latin typeface="Kufam" pitchFamily="2" charset="-78"/>
                <a:cs typeface="Kufam" pitchFamily="2" charset="-78"/>
              </a:rPr>
              <a:t>Lukio-oppaasta lisää tietoa</a:t>
            </a:r>
          </a:p>
          <a:p>
            <a:pPr lvl="2"/>
            <a:r>
              <a:rPr lang="fi-FI" sz="2200" dirty="0">
                <a:latin typeface="Kufam" pitchFamily="2" charset="-78"/>
                <a:cs typeface="Kufam" pitchFamily="2" charset="-78"/>
                <a:hlinkClick r:id="rId2"/>
              </a:rPr>
              <a:t>https://peda.net/pihtipudas/lukio</a:t>
            </a:r>
            <a:endParaRPr lang="fi-FI" sz="2200" dirty="0">
              <a:latin typeface="Kufam" pitchFamily="2" charset="-78"/>
              <a:cs typeface="Kufam" pitchFamily="2" charset="-78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511B5A5-7ABF-60BE-1163-186FFD1D6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515" y="3948893"/>
            <a:ext cx="4136594" cy="2815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7623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Lukion arki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Poissaolokäytänteet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Opiskelijalla on velvollisuus osallistua opetukseen, jollei hänen poissaololleen ole perusteltua syytä (LL30§)</a:t>
            </a:r>
          </a:p>
          <a:p>
            <a:r>
              <a:rPr lang="fi-FI" dirty="0">
                <a:latin typeface="Kufam" pitchFamily="2" charset="-78"/>
                <a:cs typeface="Kufam" pitchFamily="2" charset="-78"/>
              </a:rPr>
              <a:t>Kaikki poissaolot on selvitettävä – </a:t>
            </a:r>
            <a:r>
              <a:rPr lang="fi-FI" dirty="0" err="1">
                <a:latin typeface="Kufam" pitchFamily="2" charset="-78"/>
                <a:cs typeface="Kufam" pitchFamily="2" charset="-78"/>
              </a:rPr>
              <a:t>wilma</a:t>
            </a:r>
            <a:r>
              <a:rPr lang="fi-FI" dirty="0">
                <a:latin typeface="Kufam" pitchFamily="2" charset="-78"/>
                <a:cs typeface="Kufam" pitchFamily="2" charset="-78"/>
              </a:rPr>
              <a:t>, alle 18-v sen tekee huoltaja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Sairauspoissaolot etukäteenkin klo 12 saakka</a:t>
            </a:r>
          </a:p>
          <a:p>
            <a:pPr lvl="1"/>
            <a:r>
              <a:rPr lang="fi-FI" dirty="0">
                <a:latin typeface="Kufam" pitchFamily="2" charset="-78"/>
                <a:cs typeface="Kufam" pitchFamily="2" charset="-78"/>
              </a:rPr>
              <a:t>Muissa tapauksissa on etukäteen pyydettävä lupa poissaoloon</a:t>
            </a:r>
          </a:p>
          <a:p>
            <a:pPr lvl="2"/>
            <a:r>
              <a:rPr lang="fi-FI" dirty="0">
                <a:latin typeface="Kufam" pitchFamily="2" charset="-78"/>
                <a:cs typeface="Kufam" pitchFamily="2" charset="-78"/>
              </a:rPr>
              <a:t>Oppitunti – aineenope</a:t>
            </a:r>
          </a:p>
          <a:p>
            <a:pPr lvl="2"/>
            <a:r>
              <a:rPr lang="fi-FI" dirty="0">
                <a:latin typeface="Kufam" pitchFamily="2" charset="-78"/>
                <a:cs typeface="Kufam" pitchFamily="2" charset="-78"/>
              </a:rPr>
              <a:t>1-5 päivää – ryhmäohjaaja</a:t>
            </a:r>
          </a:p>
          <a:p>
            <a:pPr lvl="2"/>
            <a:r>
              <a:rPr lang="fi-FI" dirty="0">
                <a:latin typeface="Kufam" pitchFamily="2" charset="-78"/>
                <a:cs typeface="Kufam" pitchFamily="2" charset="-78"/>
              </a:rPr>
              <a:t>&gt;5 päivää - rehtori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830" y="2897554"/>
            <a:ext cx="5940669" cy="3960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386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C34B77-7249-AD6E-471C-30A4F3F62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Kufam" pitchFamily="2" charset="-78"/>
                <a:cs typeface="Kufam" pitchFamily="2" charset="-78"/>
              </a:rPr>
              <a:t>Lukion arki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F72AE7-F4A4-3A82-B04D-1F32B13A9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 err="1"/>
              <a:t>Apustus</a:t>
            </a:r>
            <a:endParaRPr lang="fi-FI" sz="2800" dirty="0"/>
          </a:p>
          <a:p>
            <a:r>
              <a:rPr lang="fi-FI" sz="2800" dirty="0"/>
              <a:t>Lukuvuotemme painopisteet</a:t>
            </a:r>
          </a:p>
          <a:p>
            <a:pPr lvl="1"/>
            <a:r>
              <a:rPr lang="fi-FI" sz="2600" dirty="0"/>
              <a:t>Hyvinvointi ja osallisuus lukioarjessa</a:t>
            </a:r>
          </a:p>
          <a:p>
            <a:pPr lvl="1"/>
            <a:r>
              <a:rPr lang="fi-FI" sz="2600" dirty="0"/>
              <a:t>Positiivinen pedagogiikka</a:t>
            </a:r>
          </a:p>
          <a:p>
            <a:pPr lvl="1"/>
            <a:r>
              <a:rPr lang="fi-FI" sz="2600" dirty="0"/>
              <a:t>Sosiaalinen media osana</a:t>
            </a:r>
          </a:p>
          <a:p>
            <a:pPr marL="457200" lvl="1" indent="0">
              <a:buNone/>
            </a:pPr>
            <a:r>
              <a:rPr lang="fi-FI" sz="2600" dirty="0"/>
              <a:t> arkeamme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DDB99FB-B9E1-5724-3833-DF659DFF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68168"/>
            <a:ext cx="578246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048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Huipputulos seuraa hyvää arkea!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000" i="1" dirty="0">
                <a:solidFill>
                  <a:schemeClr val="tx1"/>
                </a:solidFill>
              </a:rPr>
              <a:t>Arto K. Ahonen: PISA-tulosten päätelmiä</a:t>
            </a:r>
            <a:br>
              <a:rPr lang="fi-FI" i="1" dirty="0"/>
            </a:br>
            <a:r>
              <a:rPr lang="fi-FI" sz="1400" i="1" dirty="0">
                <a:solidFill>
                  <a:schemeClr val="tx1"/>
                </a:solidFill>
              </a:rPr>
              <a:t>https://peda.net/jyu/ruusupuisto/uutisarkisto/4-2016/1-sinnikkyys</a:t>
            </a:r>
            <a:br>
              <a:rPr lang="fi-FI" b="1" dirty="0"/>
            </a:br>
            <a:br>
              <a:rPr lang="fi-FI" b="1" dirty="0"/>
            </a:br>
            <a:r>
              <a:rPr lang="fi-FI" b="1" dirty="0"/>
              <a:t>”</a:t>
            </a:r>
            <a:r>
              <a:rPr lang="fi-FI" b="1" i="1" dirty="0">
                <a:solidFill>
                  <a:schemeClr val="accent1">
                    <a:lumMod val="50000"/>
                  </a:schemeClr>
                </a:solidFill>
              </a:rPr>
              <a:t>Parempiin tuloksiin johtaa tie, jota reunustavat sinnikäs yrittäminen, ponnistelu ja </a:t>
            </a:r>
            <a:r>
              <a:rPr lang="fi-FI" b="1" i="1" dirty="0" err="1">
                <a:solidFill>
                  <a:schemeClr val="accent1">
                    <a:lumMod val="50000"/>
                  </a:schemeClr>
                </a:solidFill>
              </a:rPr>
              <a:t>periksiantamattomuus</a:t>
            </a:r>
            <a:r>
              <a:rPr lang="fi-FI" b="1" i="1" dirty="0">
                <a:solidFill>
                  <a:schemeClr val="accent1">
                    <a:lumMod val="50000"/>
                  </a:schemeClr>
                </a:solidFill>
              </a:rPr>
              <a:t>. Valmius vaivannäköön on arvokas kyky, jota erityisesti meidän suomalaisten kannattaisi vaalia.”</a:t>
            </a:r>
          </a:p>
          <a:p>
            <a:pPr lvl="1"/>
            <a:r>
              <a:rPr lang="fi-FI" b="1" i="1" dirty="0">
                <a:solidFill>
                  <a:schemeClr val="accent1">
                    <a:lumMod val="50000"/>
                  </a:schemeClr>
                </a:solidFill>
              </a:rPr>
              <a:t>Kokemuksemme mukaan lukiolaiseksi kasvaminen vaatii omana aikansa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3700081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i">
  <a:themeElements>
    <a:clrScheme name="Sektori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ektori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ktori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Sektori</Template>
  <TotalTime>1064</TotalTime>
  <Words>307</Words>
  <Application>Microsoft Office PowerPoint</Application>
  <PresentationFormat>Laajakuva</PresentationFormat>
  <Paragraphs>64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Century Gothic</vt:lpstr>
      <vt:lpstr>Kufam</vt:lpstr>
      <vt:lpstr>Wingdings 3</vt:lpstr>
      <vt:lpstr>Sektori</vt:lpstr>
      <vt:lpstr>Pihtiputaan  lukio</vt:lpstr>
      <vt:lpstr>Pihtiputaan lukio  lukuina</vt:lpstr>
      <vt:lpstr>Lukion arki</vt:lpstr>
      <vt:lpstr>Lukion arki</vt:lpstr>
      <vt:lpstr>Lukion arki</vt:lpstr>
      <vt:lpstr>Lukion arki</vt:lpstr>
      <vt:lpstr>Lukion arki</vt:lpstr>
      <vt:lpstr>Huipputulos seuraa hyvää arkea!</vt:lpstr>
    </vt:vector>
  </TitlesOfParts>
  <Company>Pihtiputaan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Viitasaaren lukio</dc:title>
  <dc:creator>Piippo Markku</dc:creator>
  <cp:lastModifiedBy>Piippo Markku</cp:lastModifiedBy>
  <cp:revision>43</cp:revision>
  <dcterms:created xsi:type="dcterms:W3CDTF">2019-10-09T11:48:15Z</dcterms:created>
  <dcterms:modified xsi:type="dcterms:W3CDTF">2026-10-01T10:43:09Z</dcterms:modified>
</cp:coreProperties>
</file>