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8" r:id="rId3"/>
    <p:sldId id="289" r:id="rId4"/>
    <p:sldId id="290" r:id="rId5"/>
    <p:sldId id="291" r:id="rId6"/>
    <p:sldId id="292" r:id="rId7"/>
    <p:sldId id="293" r:id="rId8"/>
    <p:sldId id="294" r:id="rId9"/>
    <p:sldId id="295" r:id="rId10"/>
    <p:sldId id="296" r:id="rId11"/>
    <p:sldId id="297" r:id="rId12"/>
    <p:sldId id="298" r:id="rId13"/>
    <p:sldId id="300" r:id="rId14"/>
    <p:sldId id="301" r:id="rId15"/>
    <p:sldId id="302" r:id="rId16"/>
    <p:sldId id="303" r:id="rId17"/>
    <p:sldId id="304" r:id="rId18"/>
    <p:sldId id="305" r:id="rId19"/>
    <p:sldId id="306" r:id="rId20"/>
    <p:sldId id="307" r:id="rId21"/>
    <p:sldId id="310" r:id="rId22"/>
    <p:sldId id="311" r:id="rId23"/>
    <p:sldId id="312" r:id="rId24"/>
    <p:sldId id="313" r:id="rId25"/>
    <p:sldId id="314" r:id="rId26"/>
    <p:sldId id="315" r:id="rId27"/>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1" autoAdjust="0"/>
    <p:restoredTop sz="94660"/>
  </p:normalViewPr>
  <p:slideViewPr>
    <p:cSldViewPr snapToGrid="0">
      <p:cViewPr>
        <p:scale>
          <a:sx n="124" d="100"/>
          <a:sy n="124" d="100"/>
        </p:scale>
        <p:origin x="978"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4E747B-EFCD-4F15-8109-CC59B9A438D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i-FI"/>
        </a:p>
      </dgm:t>
    </dgm:pt>
    <dgm:pt modelId="{51232223-E57C-4B18-8F06-17CAE1DAD6B5}">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Äidinkieli</a:t>
          </a:r>
          <a:endParaRPr lang="fi-FI" sz="2800" b="1" baseline="0" dirty="0">
            <a:solidFill>
              <a:schemeClr val="tx1"/>
            </a:solidFill>
            <a:latin typeface="+mj-lt"/>
          </a:endParaRPr>
        </a:p>
      </dgm:t>
    </dgm:pt>
    <dgm:pt modelId="{2DFA8433-C91D-4489-8880-35AC14D5A2F4}" type="parTrans" cxnId="{7E7609EF-5BB6-48DF-97B4-F16D7BCF3434}">
      <dgm:prSet/>
      <dgm:spPr/>
      <dgm:t>
        <a:bodyPr/>
        <a:lstStyle/>
        <a:p>
          <a:endParaRPr lang="fi-FI"/>
        </a:p>
      </dgm:t>
    </dgm:pt>
    <dgm:pt modelId="{69567BEC-B8CE-4E8E-B35D-9E130E67FE8E}" type="sibTrans" cxnId="{7E7609EF-5BB6-48DF-97B4-F16D7BCF3434}">
      <dgm:prSet/>
      <dgm:spPr>
        <a:solidFill>
          <a:srgbClr val="FFC000"/>
        </a:solidFill>
      </dgm:spPr>
      <dgm:t>
        <a:bodyPr/>
        <a:lstStyle/>
        <a:p>
          <a:endParaRPr lang="fi-FI"/>
        </a:p>
      </dgm:t>
    </dgm:pt>
    <dgm:pt modelId="{8CA9BE66-56A5-42C5-9AE4-B4AF71F42A8B}" type="pres">
      <dgm:prSet presAssocID="{E84E747B-EFCD-4F15-8109-CC59B9A438D3}" presName="Name0" presStyleCnt="0">
        <dgm:presLayoutVars>
          <dgm:dir/>
          <dgm:resizeHandles val="exact"/>
        </dgm:presLayoutVars>
      </dgm:prSet>
      <dgm:spPr/>
      <dgm:t>
        <a:bodyPr/>
        <a:lstStyle/>
        <a:p>
          <a:endParaRPr lang="fi-FI"/>
        </a:p>
      </dgm:t>
    </dgm:pt>
    <dgm:pt modelId="{32345175-60AF-4BD9-862F-58627BF4C63A}" type="pres">
      <dgm:prSet presAssocID="{E84E747B-EFCD-4F15-8109-CC59B9A438D3}" presName="cycle" presStyleCnt="0"/>
      <dgm:spPr/>
    </dgm:pt>
    <dgm:pt modelId="{CC1B2D01-42C3-48C8-9D51-774582E04EB6}" type="pres">
      <dgm:prSet presAssocID="{51232223-E57C-4B18-8F06-17CAE1DAD6B5}" presName="nodeFirstNode" presStyleLbl="node1" presStyleIdx="0" presStyleCnt="1" custScaleX="32300" custScaleY="32493" custRadScaleRad="152696" custRadScaleInc="43">
        <dgm:presLayoutVars>
          <dgm:bulletEnabled val="1"/>
        </dgm:presLayoutVars>
      </dgm:prSet>
      <dgm:spPr/>
      <dgm:t>
        <a:bodyPr/>
        <a:lstStyle/>
        <a:p>
          <a:endParaRPr lang="fi-FI"/>
        </a:p>
      </dgm:t>
    </dgm:pt>
  </dgm:ptLst>
  <dgm:cxnLst>
    <dgm:cxn modelId="{7E7609EF-5BB6-48DF-97B4-F16D7BCF3434}" srcId="{E84E747B-EFCD-4F15-8109-CC59B9A438D3}" destId="{51232223-E57C-4B18-8F06-17CAE1DAD6B5}" srcOrd="0" destOrd="0" parTransId="{2DFA8433-C91D-4489-8880-35AC14D5A2F4}" sibTransId="{69567BEC-B8CE-4E8E-B35D-9E130E67FE8E}"/>
    <dgm:cxn modelId="{CF210ACD-D899-4AA8-933D-B1020B67BA65}" type="presOf" srcId="{E84E747B-EFCD-4F15-8109-CC59B9A438D3}" destId="{8CA9BE66-56A5-42C5-9AE4-B4AF71F42A8B}" srcOrd="0" destOrd="0" presId="urn:microsoft.com/office/officeart/2005/8/layout/cycle3"/>
    <dgm:cxn modelId="{F58F9A0D-75F9-4E1A-9C9F-703875DB056A}" type="presOf" srcId="{51232223-E57C-4B18-8F06-17CAE1DAD6B5}" destId="{CC1B2D01-42C3-48C8-9D51-774582E04EB6}" srcOrd="0" destOrd="0" presId="urn:microsoft.com/office/officeart/2005/8/layout/cycle3"/>
    <dgm:cxn modelId="{72242EF2-C8DB-4E7E-8E10-7939B05B4413}" type="presParOf" srcId="{8CA9BE66-56A5-42C5-9AE4-B4AF71F42A8B}" destId="{32345175-60AF-4BD9-862F-58627BF4C63A}" srcOrd="0" destOrd="0" presId="urn:microsoft.com/office/officeart/2005/8/layout/cycle3"/>
    <dgm:cxn modelId="{2CC8D9B5-ACDC-4CAD-9D0E-ECC801A1B6E1}" type="presParOf" srcId="{32345175-60AF-4BD9-862F-58627BF4C63A}" destId="{CC1B2D01-42C3-48C8-9D51-774582E04EB6}" srcOrd="0" destOrd="0" presId="urn:microsoft.com/office/officeart/2005/8/layout/cycle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4E747B-EFCD-4F15-8109-CC59B9A438D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i-FI"/>
        </a:p>
      </dgm:t>
    </dgm:pt>
    <dgm:pt modelId="{51232223-E57C-4B18-8F06-17CAE1DAD6B5}">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Äidinkieli</a:t>
          </a:r>
          <a:endParaRPr lang="fi-FI" sz="2800" b="1" baseline="0" dirty="0">
            <a:solidFill>
              <a:schemeClr val="tx1"/>
            </a:solidFill>
            <a:latin typeface="+mj-lt"/>
          </a:endParaRPr>
        </a:p>
      </dgm:t>
    </dgm:pt>
    <dgm:pt modelId="{2DFA8433-C91D-4489-8880-35AC14D5A2F4}" type="parTrans" cxnId="{7E7609EF-5BB6-48DF-97B4-F16D7BCF3434}">
      <dgm:prSet/>
      <dgm:spPr/>
      <dgm:t>
        <a:bodyPr/>
        <a:lstStyle/>
        <a:p>
          <a:endParaRPr lang="fi-FI"/>
        </a:p>
      </dgm:t>
    </dgm:pt>
    <dgm:pt modelId="{69567BEC-B8CE-4E8E-B35D-9E130E67FE8E}" type="sibTrans" cxnId="{7E7609EF-5BB6-48DF-97B4-F16D7BCF3434}">
      <dgm:prSet/>
      <dgm:spPr>
        <a:solidFill>
          <a:srgbClr val="FFC000"/>
        </a:solidFill>
      </dgm:spPr>
      <dgm:t>
        <a:bodyPr/>
        <a:lstStyle/>
        <a:p>
          <a:endParaRPr lang="fi-FI" dirty="0"/>
        </a:p>
      </dgm:t>
    </dgm:pt>
    <dgm:pt modelId="{A5A1C326-8DDE-4616-BFD5-6A74AC309388}">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Toinen kotimainen kieli</a:t>
          </a:r>
          <a:endParaRPr lang="fi-FI" sz="2800" b="1" baseline="0" dirty="0">
            <a:solidFill>
              <a:schemeClr val="tx1"/>
            </a:solidFill>
            <a:latin typeface="+mj-lt"/>
          </a:endParaRPr>
        </a:p>
      </dgm:t>
    </dgm:pt>
    <dgm:pt modelId="{A50CF723-C65D-4039-989E-FEBEC74C5DBB}" type="parTrans" cxnId="{08970726-0F22-4DD6-A31E-03C67AB7B128}">
      <dgm:prSet/>
      <dgm:spPr/>
      <dgm:t>
        <a:bodyPr/>
        <a:lstStyle/>
        <a:p>
          <a:endParaRPr lang="fi-FI"/>
        </a:p>
      </dgm:t>
    </dgm:pt>
    <dgm:pt modelId="{681CFE70-4B00-4AF4-8F40-C16AC5DFC162}" type="sibTrans" cxnId="{08970726-0F22-4DD6-A31E-03C67AB7B128}">
      <dgm:prSet/>
      <dgm:spPr/>
      <dgm:t>
        <a:bodyPr/>
        <a:lstStyle/>
        <a:p>
          <a:endParaRPr lang="fi-FI"/>
        </a:p>
      </dgm:t>
    </dgm:pt>
    <dgm:pt modelId="{09822B27-C0D6-4071-A0A0-B5C98846DE2F}">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Vieras kieli</a:t>
          </a:r>
          <a:endParaRPr lang="fi-FI" sz="2800" b="1" baseline="0" dirty="0">
            <a:solidFill>
              <a:schemeClr val="tx1"/>
            </a:solidFill>
            <a:latin typeface="+mj-lt"/>
          </a:endParaRPr>
        </a:p>
      </dgm:t>
    </dgm:pt>
    <dgm:pt modelId="{2A062892-90A4-4350-A8CF-BD05599F6E51}" type="parTrans" cxnId="{1BB2A6E6-3EB5-4A7D-BEE2-679595C63C1B}">
      <dgm:prSet/>
      <dgm:spPr/>
      <dgm:t>
        <a:bodyPr/>
        <a:lstStyle/>
        <a:p>
          <a:endParaRPr lang="fi-FI"/>
        </a:p>
      </dgm:t>
    </dgm:pt>
    <dgm:pt modelId="{CA6CCA9A-9194-421C-BF15-5D8FD2CEF2F5}" type="sibTrans" cxnId="{1BB2A6E6-3EB5-4A7D-BEE2-679595C63C1B}">
      <dgm:prSet/>
      <dgm:spPr/>
      <dgm:t>
        <a:bodyPr/>
        <a:lstStyle/>
        <a:p>
          <a:endParaRPr lang="fi-FI"/>
        </a:p>
      </dgm:t>
    </dgm:pt>
    <dgm:pt modelId="{D58CE2A2-AA47-4A57-A952-5DBE21306021}">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Reaali</a:t>
          </a:r>
          <a:endParaRPr lang="fi-FI" sz="2800" b="1" baseline="0" dirty="0">
            <a:solidFill>
              <a:schemeClr val="tx1"/>
            </a:solidFill>
            <a:latin typeface="+mj-lt"/>
          </a:endParaRPr>
        </a:p>
      </dgm:t>
    </dgm:pt>
    <dgm:pt modelId="{720BEF6B-48E2-4690-B508-20CC1C6A7114}" type="parTrans" cxnId="{405DD142-9FD2-4481-9CEC-9917DB0D4F56}">
      <dgm:prSet/>
      <dgm:spPr/>
      <dgm:t>
        <a:bodyPr/>
        <a:lstStyle/>
        <a:p>
          <a:endParaRPr lang="fi-FI"/>
        </a:p>
      </dgm:t>
    </dgm:pt>
    <dgm:pt modelId="{58A4B8A7-9C2A-429B-9C19-A7E21C37BEDD}" type="sibTrans" cxnId="{405DD142-9FD2-4481-9CEC-9917DB0D4F56}">
      <dgm:prSet/>
      <dgm:spPr/>
      <dgm:t>
        <a:bodyPr/>
        <a:lstStyle/>
        <a:p>
          <a:endParaRPr lang="fi-FI"/>
        </a:p>
      </dgm:t>
    </dgm:pt>
    <dgm:pt modelId="{4C0EE02A-E1AA-402B-B311-646C912A7D0E}">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Matematiikka</a:t>
          </a:r>
          <a:endParaRPr lang="fi-FI" sz="2800" b="1" baseline="0" dirty="0">
            <a:solidFill>
              <a:schemeClr val="tx1"/>
            </a:solidFill>
            <a:latin typeface="+mj-lt"/>
          </a:endParaRPr>
        </a:p>
      </dgm:t>
    </dgm:pt>
    <dgm:pt modelId="{D37980D9-7CF3-41FE-8A0D-2A9365A5557B}" type="parTrans" cxnId="{46A395DA-7C7A-44A2-9DA3-3BA8287E8095}">
      <dgm:prSet/>
      <dgm:spPr/>
      <dgm:t>
        <a:bodyPr/>
        <a:lstStyle/>
        <a:p>
          <a:endParaRPr lang="fi-FI"/>
        </a:p>
      </dgm:t>
    </dgm:pt>
    <dgm:pt modelId="{2DF73FA8-9543-4E61-BF94-5888F4D26557}" type="sibTrans" cxnId="{46A395DA-7C7A-44A2-9DA3-3BA8287E8095}">
      <dgm:prSet/>
      <dgm:spPr/>
      <dgm:t>
        <a:bodyPr/>
        <a:lstStyle/>
        <a:p>
          <a:endParaRPr lang="fi-FI"/>
        </a:p>
      </dgm:t>
    </dgm:pt>
    <dgm:pt modelId="{8CA9BE66-56A5-42C5-9AE4-B4AF71F42A8B}" type="pres">
      <dgm:prSet presAssocID="{E84E747B-EFCD-4F15-8109-CC59B9A438D3}" presName="Name0" presStyleCnt="0">
        <dgm:presLayoutVars>
          <dgm:dir/>
          <dgm:resizeHandles val="exact"/>
        </dgm:presLayoutVars>
      </dgm:prSet>
      <dgm:spPr/>
      <dgm:t>
        <a:bodyPr/>
        <a:lstStyle/>
        <a:p>
          <a:endParaRPr lang="fi-FI"/>
        </a:p>
      </dgm:t>
    </dgm:pt>
    <dgm:pt modelId="{32345175-60AF-4BD9-862F-58627BF4C63A}" type="pres">
      <dgm:prSet presAssocID="{E84E747B-EFCD-4F15-8109-CC59B9A438D3}" presName="cycle" presStyleCnt="0"/>
      <dgm:spPr/>
    </dgm:pt>
    <dgm:pt modelId="{CC1B2D01-42C3-48C8-9D51-774582E04EB6}" type="pres">
      <dgm:prSet presAssocID="{51232223-E57C-4B18-8F06-17CAE1DAD6B5}" presName="nodeFirstNode" presStyleLbl="node1" presStyleIdx="0" presStyleCnt="5" custRadScaleRad="98490" custRadScaleInc="-66">
        <dgm:presLayoutVars>
          <dgm:bulletEnabled val="1"/>
        </dgm:presLayoutVars>
      </dgm:prSet>
      <dgm:spPr/>
      <dgm:t>
        <a:bodyPr/>
        <a:lstStyle/>
        <a:p>
          <a:endParaRPr lang="fi-FI"/>
        </a:p>
      </dgm:t>
    </dgm:pt>
    <dgm:pt modelId="{C59D3659-5614-4091-ACF2-EA50ADC5290B}" type="pres">
      <dgm:prSet presAssocID="{69567BEC-B8CE-4E8E-B35D-9E130E67FE8E}" presName="sibTransFirstNode" presStyleLbl="bgShp" presStyleIdx="0" presStyleCnt="1" custLinFactNeighborX="530" custLinFactNeighborY="2636" custRadScaleRad="200097" custRadScaleInc="-2147483648"/>
      <dgm:spPr/>
      <dgm:t>
        <a:bodyPr/>
        <a:lstStyle/>
        <a:p>
          <a:endParaRPr lang="fi-FI"/>
        </a:p>
      </dgm:t>
    </dgm:pt>
    <dgm:pt modelId="{B8F191ED-329B-4B75-BB98-DBA9231E2D67}" type="pres">
      <dgm:prSet presAssocID="{A5A1C326-8DDE-4616-BFD5-6A74AC309388}" presName="nodeFollowingNodes" presStyleLbl="node1" presStyleIdx="1" presStyleCnt="5" custRadScaleRad="145583" custRadScaleInc="270030">
        <dgm:presLayoutVars>
          <dgm:bulletEnabled val="1"/>
        </dgm:presLayoutVars>
      </dgm:prSet>
      <dgm:spPr/>
      <dgm:t>
        <a:bodyPr/>
        <a:lstStyle/>
        <a:p>
          <a:endParaRPr lang="fi-FI"/>
        </a:p>
      </dgm:t>
    </dgm:pt>
    <dgm:pt modelId="{70239A5A-1754-47AF-87FC-25B943BD1110}" type="pres">
      <dgm:prSet presAssocID="{09822B27-C0D6-4071-A0A0-B5C98846DE2F}" presName="nodeFollowingNodes" presStyleLbl="node1" presStyleIdx="2" presStyleCnt="5" custRadScaleRad="114866" custRadScaleInc="204270">
        <dgm:presLayoutVars>
          <dgm:bulletEnabled val="1"/>
        </dgm:presLayoutVars>
      </dgm:prSet>
      <dgm:spPr/>
      <dgm:t>
        <a:bodyPr/>
        <a:lstStyle/>
        <a:p>
          <a:endParaRPr lang="fi-FI"/>
        </a:p>
      </dgm:t>
    </dgm:pt>
    <dgm:pt modelId="{B0AA3EB4-DED7-48C6-8290-31E09AEB3445}" type="pres">
      <dgm:prSet presAssocID="{D58CE2A2-AA47-4A57-A952-5DBE21306021}" presName="nodeFollowingNodes" presStyleLbl="node1" presStyleIdx="3" presStyleCnt="5" custRadScaleRad="111904" custRadScaleInc="-206806">
        <dgm:presLayoutVars>
          <dgm:bulletEnabled val="1"/>
        </dgm:presLayoutVars>
      </dgm:prSet>
      <dgm:spPr/>
      <dgm:t>
        <a:bodyPr/>
        <a:lstStyle/>
        <a:p>
          <a:endParaRPr lang="fi-FI"/>
        </a:p>
      </dgm:t>
    </dgm:pt>
    <dgm:pt modelId="{22FDA2C6-D5AB-4939-B357-134226132EE5}" type="pres">
      <dgm:prSet presAssocID="{4C0EE02A-E1AA-402B-B311-646C912A7D0E}" presName="nodeFollowingNodes" presStyleLbl="node1" presStyleIdx="4" presStyleCnt="5" custScaleX="104563" custRadScaleRad="138396" custRadScaleInc="-269109">
        <dgm:presLayoutVars>
          <dgm:bulletEnabled val="1"/>
        </dgm:presLayoutVars>
      </dgm:prSet>
      <dgm:spPr/>
      <dgm:t>
        <a:bodyPr/>
        <a:lstStyle/>
        <a:p>
          <a:endParaRPr lang="fi-FI"/>
        </a:p>
      </dgm:t>
    </dgm:pt>
  </dgm:ptLst>
  <dgm:cxnLst>
    <dgm:cxn modelId="{36929DD1-6FB6-4398-9C41-383B3DEA4F6C}" type="presOf" srcId="{4C0EE02A-E1AA-402B-B311-646C912A7D0E}" destId="{22FDA2C6-D5AB-4939-B357-134226132EE5}" srcOrd="0" destOrd="0" presId="urn:microsoft.com/office/officeart/2005/8/layout/cycle3"/>
    <dgm:cxn modelId="{08970726-0F22-4DD6-A31E-03C67AB7B128}" srcId="{E84E747B-EFCD-4F15-8109-CC59B9A438D3}" destId="{A5A1C326-8DDE-4616-BFD5-6A74AC309388}" srcOrd="1" destOrd="0" parTransId="{A50CF723-C65D-4039-989E-FEBEC74C5DBB}" sibTransId="{681CFE70-4B00-4AF4-8F40-C16AC5DFC162}"/>
    <dgm:cxn modelId="{1BB2A6E6-3EB5-4A7D-BEE2-679595C63C1B}" srcId="{E84E747B-EFCD-4F15-8109-CC59B9A438D3}" destId="{09822B27-C0D6-4071-A0A0-B5C98846DE2F}" srcOrd="2" destOrd="0" parTransId="{2A062892-90A4-4350-A8CF-BD05599F6E51}" sibTransId="{CA6CCA9A-9194-421C-BF15-5D8FD2CEF2F5}"/>
    <dgm:cxn modelId="{AF5DE6A2-908C-4A84-8386-CD88A64815FE}" type="presOf" srcId="{09822B27-C0D6-4071-A0A0-B5C98846DE2F}" destId="{70239A5A-1754-47AF-87FC-25B943BD1110}" srcOrd="0" destOrd="0" presId="urn:microsoft.com/office/officeart/2005/8/layout/cycle3"/>
    <dgm:cxn modelId="{696BEE53-41C3-4F88-A029-A64444680847}" type="presOf" srcId="{51232223-E57C-4B18-8F06-17CAE1DAD6B5}" destId="{CC1B2D01-42C3-48C8-9D51-774582E04EB6}" srcOrd="0" destOrd="0" presId="urn:microsoft.com/office/officeart/2005/8/layout/cycle3"/>
    <dgm:cxn modelId="{46A395DA-7C7A-44A2-9DA3-3BA8287E8095}" srcId="{E84E747B-EFCD-4F15-8109-CC59B9A438D3}" destId="{4C0EE02A-E1AA-402B-B311-646C912A7D0E}" srcOrd="4" destOrd="0" parTransId="{D37980D9-7CF3-41FE-8A0D-2A9365A5557B}" sibTransId="{2DF73FA8-9543-4E61-BF94-5888F4D26557}"/>
    <dgm:cxn modelId="{596407AB-A20B-40C3-9B85-E78D07A9C721}" type="presOf" srcId="{E84E747B-EFCD-4F15-8109-CC59B9A438D3}" destId="{8CA9BE66-56A5-42C5-9AE4-B4AF71F42A8B}" srcOrd="0" destOrd="0" presId="urn:microsoft.com/office/officeart/2005/8/layout/cycle3"/>
    <dgm:cxn modelId="{405DD142-9FD2-4481-9CEC-9917DB0D4F56}" srcId="{E84E747B-EFCD-4F15-8109-CC59B9A438D3}" destId="{D58CE2A2-AA47-4A57-A952-5DBE21306021}" srcOrd="3" destOrd="0" parTransId="{720BEF6B-48E2-4690-B508-20CC1C6A7114}" sibTransId="{58A4B8A7-9C2A-429B-9C19-A7E21C37BEDD}"/>
    <dgm:cxn modelId="{4C064AC5-BFE4-4B6A-B6E5-2EDC46DFBCE0}" type="presOf" srcId="{69567BEC-B8CE-4E8E-B35D-9E130E67FE8E}" destId="{C59D3659-5614-4091-ACF2-EA50ADC5290B}" srcOrd="0" destOrd="0" presId="urn:microsoft.com/office/officeart/2005/8/layout/cycle3"/>
    <dgm:cxn modelId="{7E7609EF-5BB6-48DF-97B4-F16D7BCF3434}" srcId="{E84E747B-EFCD-4F15-8109-CC59B9A438D3}" destId="{51232223-E57C-4B18-8F06-17CAE1DAD6B5}" srcOrd="0" destOrd="0" parTransId="{2DFA8433-C91D-4489-8880-35AC14D5A2F4}" sibTransId="{69567BEC-B8CE-4E8E-B35D-9E130E67FE8E}"/>
    <dgm:cxn modelId="{722F33DD-4430-4647-AD0E-6F86AAB2B000}" type="presOf" srcId="{D58CE2A2-AA47-4A57-A952-5DBE21306021}" destId="{B0AA3EB4-DED7-48C6-8290-31E09AEB3445}" srcOrd="0" destOrd="0" presId="urn:microsoft.com/office/officeart/2005/8/layout/cycle3"/>
    <dgm:cxn modelId="{7FF32EB1-B761-4E77-A75A-C8C5AAC022F3}" type="presOf" srcId="{A5A1C326-8DDE-4616-BFD5-6A74AC309388}" destId="{B8F191ED-329B-4B75-BB98-DBA9231E2D67}" srcOrd="0" destOrd="0" presId="urn:microsoft.com/office/officeart/2005/8/layout/cycle3"/>
    <dgm:cxn modelId="{F54BCD67-CCCF-499A-B09D-D5166D1C997C}" type="presParOf" srcId="{8CA9BE66-56A5-42C5-9AE4-B4AF71F42A8B}" destId="{32345175-60AF-4BD9-862F-58627BF4C63A}" srcOrd="0" destOrd="0" presId="urn:microsoft.com/office/officeart/2005/8/layout/cycle3"/>
    <dgm:cxn modelId="{D46D7963-F1AF-41F3-B92A-F78DF83D3E15}" type="presParOf" srcId="{32345175-60AF-4BD9-862F-58627BF4C63A}" destId="{CC1B2D01-42C3-48C8-9D51-774582E04EB6}" srcOrd="0" destOrd="0" presId="urn:microsoft.com/office/officeart/2005/8/layout/cycle3"/>
    <dgm:cxn modelId="{24984AE3-3BAC-4F1A-81D3-4DC2B436777C}" type="presParOf" srcId="{32345175-60AF-4BD9-862F-58627BF4C63A}" destId="{C59D3659-5614-4091-ACF2-EA50ADC5290B}" srcOrd="1" destOrd="0" presId="urn:microsoft.com/office/officeart/2005/8/layout/cycle3"/>
    <dgm:cxn modelId="{A1ED3DD6-39E9-430B-822E-A2AE56D32C36}" type="presParOf" srcId="{32345175-60AF-4BD9-862F-58627BF4C63A}" destId="{B8F191ED-329B-4B75-BB98-DBA9231E2D67}" srcOrd="2" destOrd="0" presId="urn:microsoft.com/office/officeart/2005/8/layout/cycle3"/>
    <dgm:cxn modelId="{45A46535-A2EB-454D-8563-5355B51B0C94}" type="presParOf" srcId="{32345175-60AF-4BD9-862F-58627BF4C63A}" destId="{70239A5A-1754-47AF-87FC-25B943BD1110}" srcOrd="3" destOrd="0" presId="urn:microsoft.com/office/officeart/2005/8/layout/cycle3"/>
    <dgm:cxn modelId="{61D646D4-656D-4371-8DD2-9A65788E349E}" type="presParOf" srcId="{32345175-60AF-4BD9-862F-58627BF4C63A}" destId="{B0AA3EB4-DED7-48C6-8290-31E09AEB3445}" srcOrd="4" destOrd="0" presId="urn:microsoft.com/office/officeart/2005/8/layout/cycle3"/>
    <dgm:cxn modelId="{B3CF4C9B-AE0F-4BAD-9ACE-71A70E59ACE7}" type="presParOf" srcId="{32345175-60AF-4BD9-862F-58627BF4C63A}" destId="{22FDA2C6-D5AB-4939-B357-134226132EE5}" srcOrd="5" destOrd="0" presId="urn:microsoft.com/office/officeart/2005/8/layout/cycle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4E747B-EFCD-4F15-8109-CC59B9A438D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i-FI"/>
        </a:p>
      </dgm:t>
    </dgm:pt>
    <dgm:pt modelId="{51232223-E57C-4B18-8F06-17CAE1DAD6B5}">
      <dgm:prSet phldrT="[Teksti]" custT="1">
        <dgm:style>
          <a:lnRef idx="0">
            <a:schemeClr val="accent3"/>
          </a:lnRef>
          <a:fillRef idx="3">
            <a:schemeClr val="accent3"/>
          </a:fillRef>
          <a:effectRef idx="3">
            <a:schemeClr val="accent3"/>
          </a:effectRef>
          <a:fontRef idx="minor">
            <a:schemeClr val="lt1"/>
          </a:fontRef>
        </dgm:style>
      </dgm:prSet>
      <dgm:spPr>
        <a:solidFill>
          <a:schemeClr val="bg1">
            <a:lumMod val="85000"/>
          </a:schemeClr>
        </a:solidFill>
      </dgm:spPr>
      <dgm:t>
        <a:bodyPr/>
        <a:lstStyle/>
        <a:p>
          <a:r>
            <a:rPr lang="fi-FI" sz="2800" b="1" baseline="0" dirty="0" smtClean="0">
              <a:solidFill>
                <a:schemeClr val="tx1"/>
              </a:solidFill>
              <a:latin typeface="+mj-lt"/>
            </a:rPr>
            <a:t>Äidinkieli</a:t>
          </a:r>
          <a:endParaRPr lang="fi-FI" sz="2800" b="1" baseline="0" dirty="0">
            <a:solidFill>
              <a:schemeClr val="tx1"/>
            </a:solidFill>
            <a:latin typeface="+mj-lt"/>
          </a:endParaRPr>
        </a:p>
      </dgm:t>
    </dgm:pt>
    <dgm:pt modelId="{2DFA8433-C91D-4489-8880-35AC14D5A2F4}" type="parTrans" cxnId="{7E7609EF-5BB6-48DF-97B4-F16D7BCF3434}">
      <dgm:prSet/>
      <dgm:spPr/>
      <dgm:t>
        <a:bodyPr/>
        <a:lstStyle/>
        <a:p>
          <a:endParaRPr lang="fi-FI"/>
        </a:p>
      </dgm:t>
    </dgm:pt>
    <dgm:pt modelId="{69567BEC-B8CE-4E8E-B35D-9E130E67FE8E}" type="sibTrans" cxnId="{7E7609EF-5BB6-48DF-97B4-F16D7BCF3434}">
      <dgm:prSet/>
      <dgm:spPr>
        <a:solidFill>
          <a:srgbClr val="FFC000"/>
        </a:solidFill>
      </dgm:spPr>
      <dgm:t>
        <a:bodyPr/>
        <a:lstStyle/>
        <a:p>
          <a:endParaRPr lang="fi-FI" dirty="0"/>
        </a:p>
      </dgm:t>
    </dgm:pt>
    <dgm:pt modelId="{A5A1C326-8DDE-4616-BFD5-6A74AC309388}">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Toinen kotimainen kieli</a:t>
          </a:r>
          <a:endParaRPr lang="fi-FI" sz="2800" b="1" baseline="0" dirty="0">
            <a:solidFill>
              <a:schemeClr val="tx1"/>
            </a:solidFill>
            <a:latin typeface="+mj-lt"/>
          </a:endParaRPr>
        </a:p>
      </dgm:t>
    </dgm:pt>
    <dgm:pt modelId="{A50CF723-C65D-4039-989E-FEBEC74C5DBB}" type="parTrans" cxnId="{08970726-0F22-4DD6-A31E-03C67AB7B128}">
      <dgm:prSet/>
      <dgm:spPr/>
      <dgm:t>
        <a:bodyPr/>
        <a:lstStyle/>
        <a:p>
          <a:endParaRPr lang="fi-FI"/>
        </a:p>
      </dgm:t>
    </dgm:pt>
    <dgm:pt modelId="{681CFE70-4B00-4AF4-8F40-C16AC5DFC162}" type="sibTrans" cxnId="{08970726-0F22-4DD6-A31E-03C67AB7B128}">
      <dgm:prSet/>
      <dgm:spPr/>
      <dgm:t>
        <a:bodyPr/>
        <a:lstStyle/>
        <a:p>
          <a:endParaRPr lang="fi-FI"/>
        </a:p>
      </dgm:t>
    </dgm:pt>
    <dgm:pt modelId="{09822B27-C0D6-4071-A0A0-B5C98846DE2F}">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Vieras kieli</a:t>
          </a:r>
          <a:endParaRPr lang="fi-FI" sz="2800" b="1" baseline="0" dirty="0">
            <a:solidFill>
              <a:schemeClr val="tx1"/>
            </a:solidFill>
            <a:latin typeface="+mj-lt"/>
          </a:endParaRPr>
        </a:p>
      </dgm:t>
    </dgm:pt>
    <dgm:pt modelId="{2A062892-90A4-4350-A8CF-BD05599F6E51}" type="parTrans" cxnId="{1BB2A6E6-3EB5-4A7D-BEE2-679595C63C1B}">
      <dgm:prSet/>
      <dgm:spPr/>
      <dgm:t>
        <a:bodyPr/>
        <a:lstStyle/>
        <a:p>
          <a:endParaRPr lang="fi-FI"/>
        </a:p>
      </dgm:t>
    </dgm:pt>
    <dgm:pt modelId="{CA6CCA9A-9194-421C-BF15-5D8FD2CEF2F5}" type="sibTrans" cxnId="{1BB2A6E6-3EB5-4A7D-BEE2-679595C63C1B}">
      <dgm:prSet/>
      <dgm:spPr/>
      <dgm:t>
        <a:bodyPr/>
        <a:lstStyle/>
        <a:p>
          <a:endParaRPr lang="fi-FI"/>
        </a:p>
      </dgm:t>
    </dgm:pt>
    <dgm:pt modelId="{D58CE2A2-AA47-4A57-A952-5DBE21306021}">
      <dgm:prSet phldrT="[Teksti]" custT="1">
        <dgm:style>
          <a:lnRef idx="0">
            <a:schemeClr val="accent3"/>
          </a:lnRef>
          <a:fillRef idx="3">
            <a:schemeClr val="accent3"/>
          </a:fillRef>
          <a:effectRef idx="3">
            <a:schemeClr val="accent3"/>
          </a:effectRef>
          <a:fontRef idx="minor">
            <a:schemeClr val="lt1"/>
          </a:fontRef>
        </dgm:style>
      </dgm:prSet>
      <dgm:spPr>
        <a:solidFill>
          <a:schemeClr val="bg1">
            <a:lumMod val="75000"/>
          </a:schemeClr>
        </a:solidFill>
      </dgm:spPr>
      <dgm:t>
        <a:bodyPr/>
        <a:lstStyle/>
        <a:p>
          <a:r>
            <a:rPr lang="fi-FI" sz="2800" b="1" baseline="0" dirty="0" smtClean="0">
              <a:solidFill>
                <a:schemeClr val="tx1"/>
              </a:solidFill>
              <a:latin typeface="+mj-lt"/>
            </a:rPr>
            <a:t>Reaali</a:t>
          </a:r>
          <a:endParaRPr lang="fi-FI" sz="2800" b="1" baseline="0" dirty="0">
            <a:solidFill>
              <a:schemeClr val="tx1"/>
            </a:solidFill>
            <a:latin typeface="+mj-lt"/>
          </a:endParaRPr>
        </a:p>
      </dgm:t>
    </dgm:pt>
    <dgm:pt modelId="{720BEF6B-48E2-4690-B508-20CC1C6A7114}" type="parTrans" cxnId="{405DD142-9FD2-4481-9CEC-9917DB0D4F56}">
      <dgm:prSet/>
      <dgm:spPr/>
      <dgm:t>
        <a:bodyPr/>
        <a:lstStyle/>
        <a:p>
          <a:endParaRPr lang="fi-FI"/>
        </a:p>
      </dgm:t>
    </dgm:pt>
    <dgm:pt modelId="{58A4B8A7-9C2A-429B-9C19-A7E21C37BEDD}" type="sibTrans" cxnId="{405DD142-9FD2-4481-9CEC-9917DB0D4F56}">
      <dgm:prSet/>
      <dgm:spPr/>
      <dgm:t>
        <a:bodyPr/>
        <a:lstStyle/>
        <a:p>
          <a:endParaRPr lang="fi-FI"/>
        </a:p>
      </dgm:t>
    </dgm:pt>
    <dgm:pt modelId="{4C0EE02A-E1AA-402B-B311-646C912A7D0E}">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Matematiikka</a:t>
          </a:r>
          <a:endParaRPr lang="fi-FI" sz="2800" b="1" baseline="0" dirty="0">
            <a:solidFill>
              <a:schemeClr val="tx1"/>
            </a:solidFill>
            <a:latin typeface="+mj-lt"/>
          </a:endParaRPr>
        </a:p>
      </dgm:t>
    </dgm:pt>
    <dgm:pt modelId="{D37980D9-7CF3-41FE-8A0D-2A9365A5557B}" type="parTrans" cxnId="{46A395DA-7C7A-44A2-9DA3-3BA8287E8095}">
      <dgm:prSet/>
      <dgm:spPr/>
      <dgm:t>
        <a:bodyPr/>
        <a:lstStyle/>
        <a:p>
          <a:endParaRPr lang="fi-FI"/>
        </a:p>
      </dgm:t>
    </dgm:pt>
    <dgm:pt modelId="{2DF73FA8-9543-4E61-BF94-5888F4D26557}" type="sibTrans" cxnId="{46A395DA-7C7A-44A2-9DA3-3BA8287E8095}">
      <dgm:prSet/>
      <dgm:spPr/>
      <dgm:t>
        <a:bodyPr/>
        <a:lstStyle/>
        <a:p>
          <a:endParaRPr lang="fi-FI"/>
        </a:p>
      </dgm:t>
    </dgm:pt>
    <dgm:pt modelId="{8CA9BE66-56A5-42C5-9AE4-B4AF71F42A8B}" type="pres">
      <dgm:prSet presAssocID="{E84E747B-EFCD-4F15-8109-CC59B9A438D3}" presName="Name0" presStyleCnt="0">
        <dgm:presLayoutVars>
          <dgm:dir/>
          <dgm:resizeHandles val="exact"/>
        </dgm:presLayoutVars>
      </dgm:prSet>
      <dgm:spPr/>
      <dgm:t>
        <a:bodyPr/>
        <a:lstStyle/>
        <a:p>
          <a:endParaRPr lang="fi-FI"/>
        </a:p>
      </dgm:t>
    </dgm:pt>
    <dgm:pt modelId="{32345175-60AF-4BD9-862F-58627BF4C63A}" type="pres">
      <dgm:prSet presAssocID="{E84E747B-EFCD-4F15-8109-CC59B9A438D3}" presName="cycle" presStyleCnt="0"/>
      <dgm:spPr/>
    </dgm:pt>
    <dgm:pt modelId="{CC1B2D01-42C3-48C8-9D51-774582E04EB6}" type="pres">
      <dgm:prSet presAssocID="{51232223-E57C-4B18-8F06-17CAE1DAD6B5}" presName="nodeFirstNode" presStyleLbl="node1" presStyleIdx="0" presStyleCnt="5" custRadScaleRad="98490" custRadScaleInc="-66">
        <dgm:presLayoutVars>
          <dgm:bulletEnabled val="1"/>
        </dgm:presLayoutVars>
      </dgm:prSet>
      <dgm:spPr/>
      <dgm:t>
        <a:bodyPr/>
        <a:lstStyle/>
        <a:p>
          <a:endParaRPr lang="fi-FI"/>
        </a:p>
      </dgm:t>
    </dgm:pt>
    <dgm:pt modelId="{C59D3659-5614-4091-ACF2-EA50ADC5290B}" type="pres">
      <dgm:prSet presAssocID="{69567BEC-B8CE-4E8E-B35D-9E130E67FE8E}" presName="sibTransFirstNode" presStyleLbl="bgShp" presStyleIdx="0" presStyleCnt="1" custLinFactNeighborX="530" custLinFactNeighborY="2636" custRadScaleRad="200097" custRadScaleInc="-2147483648"/>
      <dgm:spPr/>
      <dgm:t>
        <a:bodyPr/>
        <a:lstStyle/>
        <a:p>
          <a:endParaRPr lang="fi-FI"/>
        </a:p>
      </dgm:t>
    </dgm:pt>
    <dgm:pt modelId="{B8F191ED-329B-4B75-BB98-DBA9231E2D67}" type="pres">
      <dgm:prSet presAssocID="{A5A1C326-8DDE-4616-BFD5-6A74AC309388}" presName="nodeFollowingNodes" presStyleLbl="node1" presStyleIdx="1" presStyleCnt="5" custRadScaleRad="150719" custRadScaleInc="272372">
        <dgm:presLayoutVars>
          <dgm:bulletEnabled val="1"/>
        </dgm:presLayoutVars>
      </dgm:prSet>
      <dgm:spPr/>
      <dgm:t>
        <a:bodyPr/>
        <a:lstStyle/>
        <a:p>
          <a:endParaRPr lang="fi-FI"/>
        </a:p>
      </dgm:t>
    </dgm:pt>
    <dgm:pt modelId="{70239A5A-1754-47AF-87FC-25B943BD1110}" type="pres">
      <dgm:prSet presAssocID="{09822B27-C0D6-4071-A0A0-B5C98846DE2F}" presName="nodeFollowingNodes" presStyleLbl="node1" presStyleIdx="2" presStyleCnt="5" custRadScaleRad="114866" custRadScaleInc="204270">
        <dgm:presLayoutVars>
          <dgm:bulletEnabled val="1"/>
        </dgm:presLayoutVars>
      </dgm:prSet>
      <dgm:spPr/>
      <dgm:t>
        <a:bodyPr/>
        <a:lstStyle/>
        <a:p>
          <a:endParaRPr lang="fi-FI"/>
        </a:p>
      </dgm:t>
    </dgm:pt>
    <dgm:pt modelId="{B0AA3EB4-DED7-48C6-8290-31E09AEB3445}" type="pres">
      <dgm:prSet presAssocID="{D58CE2A2-AA47-4A57-A952-5DBE21306021}" presName="nodeFollowingNodes" presStyleLbl="node1" presStyleIdx="3" presStyleCnt="5" custRadScaleRad="111904" custRadScaleInc="-206806">
        <dgm:presLayoutVars>
          <dgm:bulletEnabled val="1"/>
        </dgm:presLayoutVars>
      </dgm:prSet>
      <dgm:spPr/>
      <dgm:t>
        <a:bodyPr/>
        <a:lstStyle/>
        <a:p>
          <a:endParaRPr lang="fi-FI"/>
        </a:p>
      </dgm:t>
    </dgm:pt>
    <dgm:pt modelId="{22FDA2C6-D5AB-4939-B357-134226132EE5}" type="pres">
      <dgm:prSet presAssocID="{4C0EE02A-E1AA-402B-B311-646C912A7D0E}" presName="nodeFollowingNodes" presStyleLbl="node1" presStyleIdx="4" presStyleCnt="5" custScaleX="104563" custRadScaleRad="138396" custRadScaleInc="-269109">
        <dgm:presLayoutVars>
          <dgm:bulletEnabled val="1"/>
        </dgm:presLayoutVars>
      </dgm:prSet>
      <dgm:spPr/>
      <dgm:t>
        <a:bodyPr/>
        <a:lstStyle/>
        <a:p>
          <a:endParaRPr lang="fi-FI"/>
        </a:p>
      </dgm:t>
    </dgm:pt>
  </dgm:ptLst>
  <dgm:cxnLst>
    <dgm:cxn modelId="{FB2E45A0-8CA1-46DB-A748-09C847E6E39D}" type="presOf" srcId="{D58CE2A2-AA47-4A57-A952-5DBE21306021}" destId="{B0AA3EB4-DED7-48C6-8290-31E09AEB3445}" srcOrd="0" destOrd="0" presId="urn:microsoft.com/office/officeart/2005/8/layout/cycle3"/>
    <dgm:cxn modelId="{08970726-0F22-4DD6-A31E-03C67AB7B128}" srcId="{E84E747B-EFCD-4F15-8109-CC59B9A438D3}" destId="{A5A1C326-8DDE-4616-BFD5-6A74AC309388}" srcOrd="1" destOrd="0" parTransId="{A50CF723-C65D-4039-989E-FEBEC74C5DBB}" sibTransId="{681CFE70-4B00-4AF4-8F40-C16AC5DFC162}"/>
    <dgm:cxn modelId="{9E6EBA2A-0480-4E32-B08E-FFCBFA167C31}" type="presOf" srcId="{51232223-E57C-4B18-8F06-17CAE1DAD6B5}" destId="{CC1B2D01-42C3-48C8-9D51-774582E04EB6}" srcOrd="0" destOrd="0" presId="urn:microsoft.com/office/officeart/2005/8/layout/cycle3"/>
    <dgm:cxn modelId="{1BB2A6E6-3EB5-4A7D-BEE2-679595C63C1B}" srcId="{E84E747B-EFCD-4F15-8109-CC59B9A438D3}" destId="{09822B27-C0D6-4071-A0A0-B5C98846DE2F}" srcOrd="2" destOrd="0" parTransId="{2A062892-90A4-4350-A8CF-BD05599F6E51}" sibTransId="{CA6CCA9A-9194-421C-BF15-5D8FD2CEF2F5}"/>
    <dgm:cxn modelId="{46A395DA-7C7A-44A2-9DA3-3BA8287E8095}" srcId="{E84E747B-EFCD-4F15-8109-CC59B9A438D3}" destId="{4C0EE02A-E1AA-402B-B311-646C912A7D0E}" srcOrd="4" destOrd="0" parTransId="{D37980D9-7CF3-41FE-8A0D-2A9365A5557B}" sibTransId="{2DF73FA8-9543-4E61-BF94-5888F4D26557}"/>
    <dgm:cxn modelId="{392F3453-64FE-4134-B495-45217D0B1B84}" type="presOf" srcId="{E84E747B-EFCD-4F15-8109-CC59B9A438D3}" destId="{8CA9BE66-56A5-42C5-9AE4-B4AF71F42A8B}" srcOrd="0" destOrd="0" presId="urn:microsoft.com/office/officeart/2005/8/layout/cycle3"/>
    <dgm:cxn modelId="{AC715AAB-D30C-40CA-8B40-59F0D50F2C7B}" type="presOf" srcId="{A5A1C326-8DDE-4616-BFD5-6A74AC309388}" destId="{B8F191ED-329B-4B75-BB98-DBA9231E2D67}" srcOrd="0" destOrd="0" presId="urn:microsoft.com/office/officeart/2005/8/layout/cycle3"/>
    <dgm:cxn modelId="{274FACE3-A06F-466D-9BFA-1F668DC99568}" type="presOf" srcId="{09822B27-C0D6-4071-A0A0-B5C98846DE2F}" destId="{70239A5A-1754-47AF-87FC-25B943BD1110}" srcOrd="0" destOrd="0" presId="urn:microsoft.com/office/officeart/2005/8/layout/cycle3"/>
    <dgm:cxn modelId="{8B0B02EB-BC3D-4AFC-A08D-7199237D9490}" type="presOf" srcId="{4C0EE02A-E1AA-402B-B311-646C912A7D0E}" destId="{22FDA2C6-D5AB-4939-B357-134226132EE5}" srcOrd="0" destOrd="0" presId="urn:microsoft.com/office/officeart/2005/8/layout/cycle3"/>
    <dgm:cxn modelId="{405DD142-9FD2-4481-9CEC-9917DB0D4F56}" srcId="{E84E747B-EFCD-4F15-8109-CC59B9A438D3}" destId="{D58CE2A2-AA47-4A57-A952-5DBE21306021}" srcOrd="3" destOrd="0" parTransId="{720BEF6B-48E2-4690-B508-20CC1C6A7114}" sibTransId="{58A4B8A7-9C2A-429B-9C19-A7E21C37BEDD}"/>
    <dgm:cxn modelId="{AF277658-4FE6-4DBE-8378-576834991294}" type="presOf" srcId="{69567BEC-B8CE-4E8E-B35D-9E130E67FE8E}" destId="{C59D3659-5614-4091-ACF2-EA50ADC5290B}" srcOrd="0" destOrd="0" presId="urn:microsoft.com/office/officeart/2005/8/layout/cycle3"/>
    <dgm:cxn modelId="{7E7609EF-5BB6-48DF-97B4-F16D7BCF3434}" srcId="{E84E747B-EFCD-4F15-8109-CC59B9A438D3}" destId="{51232223-E57C-4B18-8F06-17CAE1DAD6B5}" srcOrd="0" destOrd="0" parTransId="{2DFA8433-C91D-4489-8880-35AC14D5A2F4}" sibTransId="{69567BEC-B8CE-4E8E-B35D-9E130E67FE8E}"/>
    <dgm:cxn modelId="{A88B07BC-5B7E-4A96-A9FE-E18DA23F6026}" type="presParOf" srcId="{8CA9BE66-56A5-42C5-9AE4-B4AF71F42A8B}" destId="{32345175-60AF-4BD9-862F-58627BF4C63A}" srcOrd="0" destOrd="0" presId="urn:microsoft.com/office/officeart/2005/8/layout/cycle3"/>
    <dgm:cxn modelId="{E250A99A-4F91-47D2-8722-415A2FCBAE34}" type="presParOf" srcId="{32345175-60AF-4BD9-862F-58627BF4C63A}" destId="{CC1B2D01-42C3-48C8-9D51-774582E04EB6}" srcOrd="0" destOrd="0" presId="urn:microsoft.com/office/officeart/2005/8/layout/cycle3"/>
    <dgm:cxn modelId="{F9ACC65C-150B-41BC-91BB-5722759C79FB}" type="presParOf" srcId="{32345175-60AF-4BD9-862F-58627BF4C63A}" destId="{C59D3659-5614-4091-ACF2-EA50ADC5290B}" srcOrd="1" destOrd="0" presId="urn:microsoft.com/office/officeart/2005/8/layout/cycle3"/>
    <dgm:cxn modelId="{09311DE8-B121-4E03-A79D-7C7BD2489E22}" type="presParOf" srcId="{32345175-60AF-4BD9-862F-58627BF4C63A}" destId="{B8F191ED-329B-4B75-BB98-DBA9231E2D67}" srcOrd="2" destOrd="0" presId="urn:microsoft.com/office/officeart/2005/8/layout/cycle3"/>
    <dgm:cxn modelId="{93A21A59-6AAB-4945-8934-24C9FBDCE59B}" type="presParOf" srcId="{32345175-60AF-4BD9-862F-58627BF4C63A}" destId="{70239A5A-1754-47AF-87FC-25B943BD1110}" srcOrd="3" destOrd="0" presId="urn:microsoft.com/office/officeart/2005/8/layout/cycle3"/>
    <dgm:cxn modelId="{F64941BF-2E15-494F-8C4D-5E805C3DF280}" type="presParOf" srcId="{32345175-60AF-4BD9-862F-58627BF4C63A}" destId="{B0AA3EB4-DED7-48C6-8290-31E09AEB3445}" srcOrd="4" destOrd="0" presId="urn:microsoft.com/office/officeart/2005/8/layout/cycle3"/>
    <dgm:cxn modelId="{6C0443BC-0AB9-470E-A370-CB01CFA13963}" type="presParOf" srcId="{32345175-60AF-4BD9-862F-58627BF4C63A}" destId="{22FDA2C6-D5AB-4939-B357-134226132EE5}" srcOrd="5" destOrd="0" presId="urn:microsoft.com/office/officeart/2005/8/layout/cycle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4E747B-EFCD-4F15-8109-CC59B9A438D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i-FI"/>
        </a:p>
      </dgm:t>
    </dgm:pt>
    <dgm:pt modelId="{51232223-E57C-4B18-8F06-17CAE1DAD6B5}">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Äidinkieli</a:t>
          </a:r>
          <a:endParaRPr lang="fi-FI" sz="2800" b="1" baseline="0" dirty="0">
            <a:solidFill>
              <a:schemeClr val="tx1"/>
            </a:solidFill>
            <a:latin typeface="+mj-lt"/>
          </a:endParaRPr>
        </a:p>
      </dgm:t>
    </dgm:pt>
    <dgm:pt modelId="{2DFA8433-C91D-4489-8880-35AC14D5A2F4}" type="parTrans" cxnId="{7E7609EF-5BB6-48DF-97B4-F16D7BCF3434}">
      <dgm:prSet/>
      <dgm:spPr/>
      <dgm:t>
        <a:bodyPr/>
        <a:lstStyle/>
        <a:p>
          <a:endParaRPr lang="fi-FI"/>
        </a:p>
      </dgm:t>
    </dgm:pt>
    <dgm:pt modelId="{69567BEC-B8CE-4E8E-B35D-9E130E67FE8E}" type="sibTrans" cxnId="{7E7609EF-5BB6-48DF-97B4-F16D7BCF3434}">
      <dgm:prSet/>
      <dgm:spPr>
        <a:solidFill>
          <a:srgbClr val="FFC000"/>
        </a:solidFill>
      </dgm:spPr>
      <dgm:t>
        <a:bodyPr/>
        <a:lstStyle/>
        <a:p>
          <a:endParaRPr lang="fi-FI" dirty="0"/>
        </a:p>
      </dgm:t>
    </dgm:pt>
    <dgm:pt modelId="{A5A1C326-8DDE-4616-BFD5-6A74AC309388}">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Toinen kotimainen kieli</a:t>
          </a:r>
          <a:endParaRPr lang="fi-FI" sz="2800" b="1" baseline="0" dirty="0">
            <a:solidFill>
              <a:schemeClr val="tx1"/>
            </a:solidFill>
            <a:latin typeface="+mj-lt"/>
          </a:endParaRPr>
        </a:p>
      </dgm:t>
    </dgm:pt>
    <dgm:pt modelId="{A50CF723-C65D-4039-989E-FEBEC74C5DBB}" type="parTrans" cxnId="{08970726-0F22-4DD6-A31E-03C67AB7B128}">
      <dgm:prSet/>
      <dgm:spPr/>
      <dgm:t>
        <a:bodyPr/>
        <a:lstStyle/>
        <a:p>
          <a:endParaRPr lang="fi-FI"/>
        </a:p>
      </dgm:t>
    </dgm:pt>
    <dgm:pt modelId="{681CFE70-4B00-4AF4-8F40-C16AC5DFC162}" type="sibTrans" cxnId="{08970726-0F22-4DD6-A31E-03C67AB7B128}">
      <dgm:prSet/>
      <dgm:spPr/>
      <dgm:t>
        <a:bodyPr/>
        <a:lstStyle/>
        <a:p>
          <a:endParaRPr lang="fi-FI"/>
        </a:p>
      </dgm:t>
    </dgm:pt>
    <dgm:pt modelId="{09822B27-C0D6-4071-A0A0-B5C98846DE2F}">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Vieras kieli</a:t>
          </a:r>
          <a:endParaRPr lang="fi-FI" sz="2800" b="1" baseline="0" dirty="0">
            <a:solidFill>
              <a:schemeClr val="tx1"/>
            </a:solidFill>
            <a:latin typeface="+mj-lt"/>
          </a:endParaRPr>
        </a:p>
      </dgm:t>
    </dgm:pt>
    <dgm:pt modelId="{2A062892-90A4-4350-A8CF-BD05599F6E51}" type="parTrans" cxnId="{1BB2A6E6-3EB5-4A7D-BEE2-679595C63C1B}">
      <dgm:prSet/>
      <dgm:spPr/>
      <dgm:t>
        <a:bodyPr/>
        <a:lstStyle/>
        <a:p>
          <a:endParaRPr lang="fi-FI"/>
        </a:p>
      </dgm:t>
    </dgm:pt>
    <dgm:pt modelId="{CA6CCA9A-9194-421C-BF15-5D8FD2CEF2F5}" type="sibTrans" cxnId="{1BB2A6E6-3EB5-4A7D-BEE2-679595C63C1B}">
      <dgm:prSet/>
      <dgm:spPr/>
      <dgm:t>
        <a:bodyPr/>
        <a:lstStyle/>
        <a:p>
          <a:endParaRPr lang="fi-FI"/>
        </a:p>
      </dgm:t>
    </dgm:pt>
    <dgm:pt modelId="{D58CE2A2-AA47-4A57-A952-5DBE21306021}">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Reaali</a:t>
          </a:r>
          <a:endParaRPr lang="fi-FI" sz="2800" b="1" baseline="0" dirty="0">
            <a:solidFill>
              <a:schemeClr val="tx1"/>
            </a:solidFill>
            <a:latin typeface="+mj-lt"/>
          </a:endParaRPr>
        </a:p>
      </dgm:t>
    </dgm:pt>
    <dgm:pt modelId="{720BEF6B-48E2-4690-B508-20CC1C6A7114}" type="parTrans" cxnId="{405DD142-9FD2-4481-9CEC-9917DB0D4F56}">
      <dgm:prSet/>
      <dgm:spPr/>
      <dgm:t>
        <a:bodyPr/>
        <a:lstStyle/>
        <a:p>
          <a:endParaRPr lang="fi-FI"/>
        </a:p>
      </dgm:t>
    </dgm:pt>
    <dgm:pt modelId="{58A4B8A7-9C2A-429B-9C19-A7E21C37BEDD}" type="sibTrans" cxnId="{405DD142-9FD2-4481-9CEC-9917DB0D4F56}">
      <dgm:prSet/>
      <dgm:spPr/>
      <dgm:t>
        <a:bodyPr/>
        <a:lstStyle/>
        <a:p>
          <a:endParaRPr lang="fi-FI"/>
        </a:p>
      </dgm:t>
    </dgm:pt>
    <dgm:pt modelId="{4C0EE02A-E1AA-402B-B311-646C912A7D0E}">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smtClean="0">
              <a:solidFill>
                <a:schemeClr val="tx1"/>
              </a:solidFill>
              <a:latin typeface="+mj-lt"/>
            </a:rPr>
            <a:t>Matematiikka</a:t>
          </a:r>
          <a:endParaRPr lang="fi-FI" sz="2800" b="1" baseline="0" dirty="0">
            <a:solidFill>
              <a:schemeClr val="tx1"/>
            </a:solidFill>
            <a:latin typeface="+mj-lt"/>
          </a:endParaRPr>
        </a:p>
      </dgm:t>
    </dgm:pt>
    <dgm:pt modelId="{D37980D9-7CF3-41FE-8A0D-2A9365A5557B}" type="parTrans" cxnId="{46A395DA-7C7A-44A2-9DA3-3BA8287E8095}">
      <dgm:prSet/>
      <dgm:spPr/>
      <dgm:t>
        <a:bodyPr/>
        <a:lstStyle/>
        <a:p>
          <a:endParaRPr lang="fi-FI"/>
        </a:p>
      </dgm:t>
    </dgm:pt>
    <dgm:pt modelId="{2DF73FA8-9543-4E61-BF94-5888F4D26557}" type="sibTrans" cxnId="{46A395DA-7C7A-44A2-9DA3-3BA8287E8095}">
      <dgm:prSet/>
      <dgm:spPr/>
      <dgm:t>
        <a:bodyPr/>
        <a:lstStyle/>
        <a:p>
          <a:endParaRPr lang="fi-FI"/>
        </a:p>
      </dgm:t>
    </dgm:pt>
    <dgm:pt modelId="{8CA9BE66-56A5-42C5-9AE4-B4AF71F42A8B}" type="pres">
      <dgm:prSet presAssocID="{E84E747B-EFCD-4F15-8109-CC59B9A438D3}" presName="Name0" presStyleCnt="0">
        <dgm:presLayoutVars>
          <dgm:dir/>
          <dgm:resizeHandles val="exact"/>
        </dgm:presLayoutVars>
      </dgm:prSet>
      <dgm:spPr/>
      <dgm:t>
        <a:bodyPr/>
        <a:lstStyle/>
        <a:p>
          <a:endParaRPr lang="fi-FI"/>
        </a:p>
      </dgm:t>
    </dgm:pt>
    <dgm:pt modelId="{32345175-60AF-4BD9-862F-58627BF4C63A}" type="pres">
      <dgm:prSet presAssocID="{E84E747B-EFCD-4F15-8109-CC59B9A438D3}" presName="cycle" presStyleCnt="0"/>
      <dgm:spPr/>
    </dgm:pt>
    <dgm:pt modelId="{CC1B2D01-42C3-48C8-9D51-774582E04EB6}" type="pres">
      <dgm:prSet presAssocID="{51232223-E57C-4B18-8F06-17CAE1DAD6B5}" presName="nodeFirstNode" presStyleLbl="node1" presStyleIdx="0" presStyleCnt="5" custRadScaleRad="96935" custRadScaleInc="-1388">
        <dgm:presLayoutVars>
          <dgm:bulletEnabled val="1"/>
        </dgm:presLayoutVars>
      </dgm:prSet>
      <dgm:spPr/>
      <dgm:t>
        <a:bodyPr/>
        <a:lstStyle/>
        <a:p>
          <a:endParaRPr lang="fi-FI"/>
        </a:p>
      </dgm:t>
    </dgm:pt>
    <dgm:pt modelId="{C59D3659-5614-4091-ACF2-EA50ADC5290B}" type="pres">
      <dgm:prSet presAssocID="{69567BEC-B8CE-4E8E-B35D-9E130E67FE8E}" presName="sibTransFirstNode" presStyleLbl="bgShp" presStyleIdx="0" presStyleCnt="1" custLinFactNeighborX="530" custLinFactNeighborY="2636" custRadScaleRad="200097" custRadScaleInc="-2147483648"/>
      <dgm:spPr/>
      <dgm:t>
        <a:bodyPr/>
        <a:lstStyle/>
        <a:p>
          <a:endParaRPr lang="fi-FI"/>
        </a:p>
      </dgm:t>
    </dgm:pt>
    <dgm:pt modelId="{B8F191ED-329B-4B75-BB98-DBA9231E2D67}" type="pres">
      <dgm:prSet presAssocID="{A5A1C326-8DDE-4616-BFD5-6A74AC309388}" presName="nodeFollowingNodes" presStyleLbl="node1" presStyleIdx="1" presStyleCnt="5" custRadScaleRad="141190" custRadScaleInc="270501">
        <dgm:presLayoutVars>
          <dgm:bulletEnabled val="1"/>
        </dgm:presLayoutVars>
      </dgm:prSet>
      <dgm:spPr/>
      <dgm:t>
        <a:bodyPr/>
        <a:lstStyle/>
        <a:p>
          <a:endParaRPr lang="fi-FI"/>
        </a:p>
      </dgm:t>
    </dgm:pt>
    <dgm:pt modelId="{70239A5A-1754-47AF-87FC-25B943BD1110}" type="pres">
      <dgm:prSet presAssocID="{09822B27-C0D6-4071-A0A0-B5C98846DE2F}" presName="nodeFollowingNodes" presStyleLbl="node1" presStyleIdx="2" presStyleCnt="5" custRadScaleRad="114866" custRadScaleInc="204270">
        <dgm:presLayoutVars>
          <dgm:bulletEnabled val="1"/>
        </dgm:presLayoutVars>
      </dgm:prSet>
      <dgm:spPr/>
      <dgm:t>
        <a:bodyPr/>
        <a:lstStyle/>
        <a:p>
          <a:endParaRPr lang="fi-FI"/>
        </a:p>
      </dgm:t>
    </dgm:pt>
    <dgm:pt modelId="{B0AA3EB4-DED7-48C6-8290-31E09AEB3445}" type="pres">
      <dgm:prSet presAssocID="{D58CE2A2-AA47-4A57-A952-5DBE21306021}" presName="nodeFollowingNodes" presStyleLbl="node1" presStyleIdx="3" presStyleCnt="5" custRadScaleRad="112485" custRadScaleInc="-202677">
        <dgm:presLayoutVars>
          <dgm:bulletEnabled val="1"/>
        </dgm:presLayoutVars>
      </dgm:prSet>
      <dgm:spPr/>
      <dgm:t>
        <a:bodyPr/>
        <a:lstStyle/>
        <a:p>
          <a:endParaRPr lang="fi-FI"/>
        </a:p>
      </dgm:t>
    </dgm:pt>
    <dgm:pt modelId="{22FDA2C6-D5AB-4939-B357-134226132EE5}" type="pres">
      <dgm:prSet presAssocID="{4C0EE02A-E1AA-402B-B311-646C912A7D0E}" presName="nodeFollowingNodes" presStyleLbl="node1" presStyleIdx="4" presStyleCnt="5" custScaleX="104563" custRadScaleRad="138396" custRadScaleInc="-269109">
        <dgm:presLayoutVars>
          <dgm:bulletEnabled val="1"/>
        </dgm:presLayoutVars>
      </dgm:prSet>
      <dgm:spPr/>
      <dgm:t>
        <a:bodyPr/>
        <a:lstStyle/>
        <a:p>
          <a:endParaRPr lang="fi-FI"/>
        </a:p>
      </dgm:t>
    </dgm:pt>
  </dgm:ptLst>
  <dgm:cxnLst>
    <dgm:cxn modelId="{D6FD8EFE-2857-4940-8568-3A0ECDB864E3}" type="presOf" srcId="{E84E747B-EFCD-4F15-8109-CC59B9A438D3}" destId="{8CA9BE66-56A5-42C5-9AE4-B4AF71F42A8B}" srcOrd="0" destOrd="0" presId="urn:microsoft.com/office/officeart/2005/8/layout/cycle3"/>
    <dgm:cxn modelId="{0B90A5E9-BE73-40FB-986E-59B2A07C0FE0}" type="presOf" srcId="{09822B27-C0D6-4071-A0A0-B5C98846DE2F}" destId="{70239A5A-1754-47AF-87FC-25B943BD1110}" srcOrd="0" destOrd="0" presId="urn:microsoft.com/office/officeart/2005/8/layout/cycle3"/>
    <dgm:cxn modelId="{1118C3DB-A94B-4E11-9F31-31D09764359E}" type="presOf" srcId="{51232223-E57C-4B18-8F06-17CAE1DAD6B5}" destId="{CC1B2D01-42C3-48C8-9D51-774582E04EB6}" srcOrd="0" destOrd="0" presId="urn:microsoft.com/office/officeart/2005/8/layout/cycle3"/>
    <dgm:cxn modelId="{08970726-0F22-4DD6-A31E-03C67AB7B128}" srcId="{E84E747B-EFCD-4F15-8109-CC59B9A438D3}" destId="{A5A1C326-8DDE-4616-BFD5-6A74AC309388}" srcOrd="1" destOrd="0" parTransId="{A50CF723-C65D-4039-989E-FEBEC74C5DBB}" sibTransId="{681CFE70-4B00-4AF4-8F40-C16AC5DFC162}"/>
    <dgm:cxn modelId="{1BB2A6E6-3EB5-4A7D-BEE2-679595C63C1B}" srcId="{E84E747B-EFCD-4F15-8109-CC59B9A438D3}" destId="{09822B27-C0D6-4071-A0A0-B5C98846DE2F}" srcOrd="2" destOrd="0" parTransId="{2A062892-90A4-4350-A8CF-BD05599F6E51}" sibTransId="{CA6CCA9A-9194-421C-BF15-5D8FD2CEF2F5}"/>
    <dgm:cxn modelId="{46A395DA-7C7A-44A2-9DA3-3BA8287E8095}" srcId="{E84E747B-EFCD-4F15-8109-CC59B9A438D3}" destId="{4C0EE02A-E1AA-402B-B311-646C912A7D0E}" srcOrd="4" destOrd="0" parTransId="{D37980D9-7CF3-41FE-8A0D-2A9365A5557B}" sibTransId="{2DF73FA8-9543-4E61-BF94-5888F4D26557}"/>
    <dgm:cxn modelId="{DA271B15-D077-4EAE-A164-3BA1F09F26F4}" type="presOf" srcId="{A5A1C326-8DDE-4616-BFD5-6A74AC309388}" destId="{B8F191ED-329B-4B75-BB98-DBA9231E2D67}" srcOrd="0" destOrd="0" presId="urn:microsoft.com/office/officeart/2005/8/layout/cycle3"/>
    <dgm:cxn modelId="{9A4141D7-DE72-41A4-B82A-C95DC4FC572A}" type="presOf" srcId="{69567BEC-B8CE-4E8E-B35D-9E130E67FE8E}" destId="{C59D3659-5614-4091-ACF2-EA50ADC5290B}" srcOrd="0" destOrd="0" presId="urn:microsoft.com/office/officeart/2005/8/layout/cycle3"/>
    <dgm:cxn modelId="{405DD142-9FD2-4481-9CEC-9917DB0D4F56}" srcId="{E84E747B-EFCD-4F15-8109-CC59B9A438D3}" destId="{D58CE2A2-AA47-4A57-A952-5DBE21306021}" srcOrd="3" destOrd="0" parTransId="{720BEF6B-48E2-4690-B508-20CC1C6A7114}" sibTransId="{58A4B8A7-9C2A-429B-9C19-A7E21C37BEDD}"/>
    <dgm:cxn modelId="{E701F34B-01FD-4BA4-B755-73908C70FC9B}" type="presOf" srcId="{4C0EE02A-E1AA-402B-B311-646C912A7D0E}" destId="{22FDA2C6-D5AB-4939-B357-134226132EE5}" srcOrd="0" destOrd="0" presId="urn:microsoft.com/office/officeart/2005/8/layout/cycle3"/>
    <dgm:cxn modelId="{7E7609EF-5BB6-48DF-97B4-F16D7BCF3434}" srcId="{E84E747B-EFCD-4F15-8109-CC59B9A438D3}" destId="{51232223-E57C-4B18-8F06-17CAE1DAD6B5}" srcOrd="0" destOrd="0" parTransId="{2DFA8433-C91D-4489-8880-35AC14D5A2F4}" sibTransId="{69567BEC-B8CE-4E8E-B35D-9E130E67FE8E}"/>
    <dgm:cxn modelId="{8C6DF058-471B-48A2-AD64-9F758CB3E468}" type="presOf" srcId="{D58CE2A2-AA47-4A57-A952-5DBE21306021}" destId="{B0AA3EB4-DED7-48C6-8290-31E09AEB3445}" srcOrd="0" destOrd="0" presId="urn:microsoft.com/office/officeart/2005/8/layout/cycle3"/>
    <dgm:cxn modelId="{BBAAAF58-E700-4801-A5F9-E19592F8737F}" type="presParOf" srcId="{8CA9BE66-56A5-42C5-9AE4-B4AF71F42A8B}" destId="{32345175-60AF-4BD9-862F-58627BF4C63A}" srcOrd="0" destOrd="0" presId="urn:microsoft.com/office/officeart/2005/8/layout/cycle3"/>
    <dgm:cxn modelId="{70B2D52D-911F-4F2D-8722-F2269C2D072E}" type="presParOf" srcId="{32345175-60AF-4BD9-862F-58627BF4C63A}" destId="{CC1B2D01-42C3-48C8-9D51-774582E04EB6}" srcOrd="0" destOrd="0" presId="urn:microsoft.com/office/officeart/2005/8/layout/cycle3"/>
    <dgm:cxn modelId="{A586C018-DE2C-432D-8736-BDD011AFD13F}" type="presParOf" srcId="{32345175-60AF-4BD9-862F-58627BF4C63A}" destId="{C59D3659-5614-4091-ACF2-EA50ADC5290B}" srcOrd="1" destOrd="0" presId="urn:microsoft.com/office/officeart/2005/8/layout/cycle3"/>
    <dgm:cxn modelId="{8941BB5C-3C93-45B7-A3F5-0FA2150C6496}" type="presParOf" srcId="{32345175-60AF-4BD9-862F-58627BF4C63A}" destId="{B8F191ED-329B-4B75-BB98-DBA9231E2D67}" srcOrd="2" destOrd="0" presId="urn:microsoft.com/office/officeart/2005/8/layout/cycle3"/>
    <dgm:cxn modelId="{EA75D077-A432-4FDC-B10B-9E643BFD0377}" type="presParOf" srcId="{32345175-60AF-4BD9-862F-58627BF4C63A}" destId="{70239A5A-1754-47AF-87FC-25B943BD1110}" srcOrd="3" destOrd="0" presId="urn:microsoft.com/office/officeart/2005/8/layout/cycle3"/>
    <dgm:cxn modelId="{F643379D-8211-47E2-AD10-8D118BC2475D}" type="presParOf" srcId="{32345175-60AF-4BD9-862F-58627BF4C63A}" destId="{B0AA3EB4-DED7-48C6-8290-31E09AEB3445}" srcOrd="4" destOrd="0" presId="urn:microsoft.com/office/officeart/2005/8/layout/cycle3"/>
    <dgm:cxn modelId="{504B2E4B-9E44-45B2-BA4D-1252EA9813CF}" type="presParOf" srcId="{32345175-60AF-4BD9-862F-58627BF4C63A}" destId="{22FDA2C6-D5AB-4939-B357-134226132EE5}" srcOrd="5" destOrd="0" presId="urn:microsoft.com/office/officeart/2005/8/layout/cycle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068626-5802-4B5A-B8E0-AD7912AC365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fi-FI"/>
        </a:p>
      </dgm:t>
    </dgm:pt>
    <dgm:pt modelId="{0540C2F8-C1A1-4374-B555-FF94A3952708}">
      <dgm:prSet phldrT="[Teksti]">
        <dgm:style>
          <a:lnRef idx="0">
            <a:schemeClr val="accent1"/>
          </a:lnRef>
          <a:fillRef idx="3">
            <a:schemeClr val="accent1"/>
          </a:fillRef>
          <a:effectRef idx="3">
            <a:schemeClr val="accent1"/>
          </a:effectRef>
          <a:fontRef idx="minor">
            <a:schemeClr val="lt1"/>
          </a:fontRef>
        </dgm:style>
      </dgm:prSet>
      <dgm:spPr>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scene3d>
          <a:camera prst="orthographicFront">
            <a:rot lat="0" lon="0" rev="0"/>
          </a:camera>
          <a:lightRig rig="threePt" dir="t">
            <a:rot lat="0" lon="0" rev="1200000"/>
          </a:lightRig>
        </a:scene3d>
      </dgm:spPr>
      <dgm:t>
        <a:bodyPr/>
        <a:lstStyle/>
        <a:p>
          <a:r>
            <a:rPr lang="fi-FI" b="1" dirty="0" smtClean="0">
              <a:solidFill>
                <a:schemeClr val="tx1"/>
              </a:solidFill>
            </a:rPr>
            <a:t>kevät</a:t>
          </a:r>
          <a:endParaRPr lang="fi-FI" b="1" dirty="0">
            <a:solidFill>
              <a:schemeClr val="tx1"/>
            </a:solidFill>
          </a:endParaRPr>
        </a:p>
      </dgm:t>
    </dgm:pt>
    <dgm:pt modelId="{8245520C-69FB-4F9B-9C5B-FA543226481C}" type="parTrans" cxnId="{0A3F9DF6-6735-49BE-9E88-D02BE727A699}">
      <dgm:prSet/>
      <dgm:spPr/>
      <dgm:t>
        <a:bodyPr/>
        <a:lstStyle/>
        <a:p>
          <a:endParaRPr lang="fi-FI" b="1">
            <a:solidFill>
              <a:schemeClr val="tx1"/>
            </a:solidFill>
          </a:endParaRPr>
        </a:p>
      </dgm:t>
    </dgm:pt>
    <dgm:pt modelId="{FD34B318-06C6-4E34-8864-D5B7F36E120A}" type="sibTrans" cxnId="{0A3F9DF6-6735-49BE-9E88-D02BE727A699}">
      <dgm:prSet/>
      <dgm:spPr/>
      <dgm:t>
        <a:bodyPr/>
        <a:lstStyle/>
        <a:p>
          <a:endParaRPr lang="fi-FI" b="1">
            <a:solidFill>
              <a:schemeClr val="tx1"/>
            </a:solidFill>
          </a:endParaRPr>
        </a:p>
      </dgm:t>
    </dgm:pt>
    <dgm:pt modelId="{CA0F8300-11F8-4DC0-AFCF-A85D7DE05889}">
      <dgm:prSet phldrT="[Teksti]">
        <dgm:style>
          <a:lnRef idx="0">
            <a:schemeClr val="accent1"/>
          </a:lnRef>
          <a:fillRef idx="3">
            <a:schemeClr val="accent1"/>
          </a:fillRef>
          <a:effectRef idx="3">
            <a:schemeClr val="accent1"/>
          </a:effectRef>
          <a:fontRef idx="minor">
            <a:schemeClr val="lt1"/>
          </a:fontRef>
        </dgm:style>
      </dgm:prSet>
      <dgm:spPr>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scene3d>
          <a:camera prst="orthographicFront">
            <a:rot lat="0" lon="0" rev="0"/>
          </a:camera>
          <a:lightRig rig="threePt" dir="t">
            <a:rot lat="0" lon="0" rev="1200000"/>
          </a:lightRig>
        </a:scene3d>
      </dgm:spPr>
      <dgm:t>
        <a:bodyPr/>
        <a:lstStyle/>
        <a:p>
          <a:r>
            <a:rPr lang="fi-FI" b="1" dirty="0" smtClean="0">
              <a:solidFill>
                <a:schemeClr val="tx1"/>
              </a:solidFill>
            </a:rPr>
            <a:t>syksy	</a:t>
          </a:r>
          <a:endParaRPr lang="fi-FI" b="1" dirty="0">
            <a:solidFill>
              <a:schemeClr val="tx1"/>
            </a:solidFill>
          </a:endParaRPr>
        </a:p>
      </dgm:t>
    </dgm:pt>
    <dgm:pt modelId="{8E371B59-459E-49BF-8AC2-C99EE0103A23}" type="parTrans" cxnId="{163D8943-0138-4043-9DB9-DAB2BE5E7618}">
      <dgm:prSet/>
      <dgm:spPr/>
      <dgm:t>
        <a:bodyPr/>
        <a:lstStyle/>
        <a:p>
          <a:endParaRPr lang="fi-FI" b="1">
            <a:solidFill>
              <a:schemeClr val="tx1"/>
            </a:solidFill>
          </a:endParaRPr>
        </a:p>
      </dgm:t>
    </dgm:pt>
    <dgm:pt modelId="{5704F251-D142-4B49-BE56-24786AB9DE03}" type="sibTrans" cxnId="{163D8943-0138-4043-9DB9-DAB2BE5E7618}">
      <dgm:prSet/>
      <dgm:spPr/>
      <dgm:t>
        <a:bodyPr/>
        <a:lstStyle/>
        <a:p>
          <a:endParaRPr lang="fi-FI" b="1">
            <a:solidFill>
              <a:schemeClr val="tx1"/>
            </a:solidFill>
          </a:endParaRPr>
        </a:p>
      </dgm:t>
    </dgm:pt>
    <dgm:pt modelId="{A589C872-3E90-4590-93FD-3BC2DFB0DB74}">
      <dgm:prSet phldrT="[Teksti]">
        <dgm:style>
          <a:lnRef idx="0">
            <a:schemeClr val="accent1"/>
          </a:lnRef>
          <a:fillRef idx="3">
            <a:schemeClr val="accent1"/>
          </a:fillRef>
          <a:effectRef idx="3">
            <a:schemeClr val="accent1"/>
          </a:effectRef>
          <a:fontRef idx="minor">
            <a:schemeClr val="lt1"/>
          </a:fontRef>
        </dgm:style>
      </dgm:prSet>
      <dgm:spPr>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scene3d>
          <a:camera prst="orthographicFront">
            <a:rot lat="0" lon="0" rev="0"/>
          </a:camera>
          <a:lightRig rig="threePt" dir="t">
            <a:rot lat="0" lon="0" rev="1200000"/>
          </a:lightRig>
        </a:scene3d>
      </dgm:spPr>
      <dgm:t>
        <a:bodyPr/>
        <a:lstStyle/>
        <a:p>
          <a:r>
            <a:rPr lang="fi-FI" b="1" dirty="0" smtClean="0">
              <a:solidFill>
                <a:schemeClr val="tx1"/>
              </a:solidFill>
            </a:rPr>
            <a:t>kevät</a:t>
          </a:r>
          <a:endParaRPr lang="fi-FI" b="1" dirty="0">
            <a:solidFill>
              <a:schemeClr val="tx1"/>
            </a:solidFill>
          </a:endParaRPr>
        </a:p>
      </dgm:t>
    </dgm:pt>
    <dgm:pt modelId="{3C07DA43-8DCC-40B8-95AA-4A1CACFB59AB}" type="parTrans" cxnId="{9A0F2242-5AA7-48CD-A7B3-463C3D56A93E}">
      <dgm:prSet/>
      <dgm:spPr/>
      <dgm:t>
        <a:bodyPr/>
        <a:lstStyle/>
        <a:p>
          <a:endParaRPr lang="fi-FI" b="1">
            <a:solidFill>
              <a:schemeClr val="tx1"/>
            </a:solidFill>
          </a:endParaRPr>
        </a:p>
      </dgm:t>
    </dgm:pt>
    <dgm:pt modelId="{091C4BBC-F303-4DF9-A162-4A7AF276A539}" type="sibTrans" cxnId="{9A0F2242-5AA7-48CD-A7B3-463C3D56A93E}">
      <dgm:prSet/>
      <dgm:spPr/>
      <dgm:t>
        <a:bodyPr/>
        <a:lstStyle/>
        <a:p>
          <a:endParaRPr lang="fi-FI" b="1">
            <a:solidFill>
              <a:schemeClr val="tx1"/>
            </a:solidFill>
          </a:endParaRPr>
        </a:p>
      </dgm:t>
    </dgm:pt>
    <dgm:pt modelId="{02EB9F1F-3255-4EE9-9849-987EDCCCBB5D}">
      <dgm:prSet phldrT="[Teksti]">
        <dgm:style>
          <a:lnRef idx="0">
            <a:schemeClr val="accent1"/>
          </a:lnRef>
          <a:fillRef idx="3">
            <a:schemeClr val="accent1"/>
          </a:fillRef>
          <a:effectRef idx="3">
            <a:schemeClr val="accent1"/>
          </a:effectRef>
          <a:fontRef idx="minor">
            <a:schemeClr val="lt1"/>
          </a:fontRef>
        </dgm:style>
      </dgm:prSet>
      <dgm:spPr>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scene3d>
          <a:camera prst="orthographicFront">
            <a:rot lat="0" lon="0" rev="0"/>
          </a:camera>
          <a:lightRig rig="threePt" dir="t">
            <a:rot lat="0" lon="0" rev="1200000"/>
          </a:lightRig>
        </a:scene3d>
      </dgm:spPr>
      <dgm:t>
        <a:bodyPr/>
        <a:lstStyle/>
        <a:p>
          <a:r>
            <a:rPr lang="fi-FI" b="1" dirty="0" smtClean="0">
              <a:solidFill>
                <a:schemeClr val="tx1"/>
              </a:solidFill>
            </a:rPr>
            <a:t>syksy</a:t>
          </a:r>
          <a:endParaRPr lang="fi-FI" b="1" dirty="0">
            <a:solidFill>
              <a:schemeClr val="tx1"/>
            </a:solidFill>
          </a:endParaRPr>
        </a:p>
      </dgm:t>
    </dgm:pt>
    <dgm:pt modelId="{5CDF9A13-35C2-4F95-8A7C-C4F6536FCEF1}" type="parTrans" cxnId="{5FDE953B-B735-46B6-B62A-871095FFA460}">
      <dgm:prSet/>
      <dgm:spPr/>
      <dgm:t>
        <a:bodyPr/>
        <a:lstStyle/>
        <a:p>
          <a:endParaRPr lang="fi-FI" b="1">
            <a:solidFill>
              <a:schemeClr val="tx1"/>
            </a:solidFill>
          </a:endParaRPr>
        </a:p>
      </dgm:t>
    </dgm:pt>
    <dgm:pt modelId="{A7157D01-A530-4A6F-9F21-520808968C25}" type="sibTrans" cxnId="{5FDE953B-B735-46B6-B62A-871095FFA460}">
      <dgm:prSet/>
      <dgm:spPr/>
      <dgm:t>
        <a:bodyPr/>
        <a:lstStyle/>
        <a:p>
          <a:endParaRPr lang="fi-FI" b="1">
            <a:solidFill>
              <a:schemeClr val="tx1"/>
            </a:solidFill>
          </a:endParaRPr>
        </a:p>
      </dgm:t>
    </dgm:pt>
    <dgm:pt modelId="{DC75F36B-AECE-4EDF-B321-58DCD311038C}">
      <dgm:prSet phldrT="[Teksti]">
        <dgm:style>
          <a:lnRef idx="0">
            <a:schemeClr val="accent1"/>
          </a:lnRef>
          <a:fillRef idx="3">
            <a:schemeClr val="accent1"/>
          </a:fillRef>
          <a:effectRef idx="3">
            <a:schemeClr val="accent1"/>
          </a:effectRef>
          <a:fontRef idx="minor">
            <a:schemeClr val="lt1"/>
          </a:fontRef>
        </dgm:style>
      </dgm:prSet>
      <dgm:spPr>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scene3d>
          <a:camera prst="orthographicFront">
            <a:rot lat="0" lon="0" rev="0"/>
          </a:camera>
          <a:lightRig rig="threePt" dir="t">
            <a:rot lat="0" lon="0" rev="1200000"/>
          </a:lightRig>
        </a:scene3d>
      </dgm:spPr>
      <dgm:t>
        <a:bodyPr/>
        <a:lstStyle/>
        <a:p>
          <a:r>
            <a:rPr lang="fi-FI" b="1" dirty="0" smtClean="0">
              <a:solidFill>
                <a:schemeClr val="tx1"/>
              </a:solidFill>
            </a:rPr>
            <a:t>kevät</a:t>
          </a:r>
          <a:endParaRPr lang="fi-FI" b="1" dirty="0">
            <a:solidFill>
              <a:schemeClr val="tx1"/>
            </a:solidFill>
          </a:endParaRPr>
        </a:p>
      </dgm:t>
    </dgm:pt>
    <dgm:pt modelId="{01486192-3E9C-4AAF-9C0E-4E35DD1D2786}" type="parTrans" cxnId="{BD99E58A-F5FB-45AF-AF97-471198E51679}">
      <dgm:prSet/>
      <dgm:spPr/>
      <dgm:t>
        <a:bodyPr/>
        <a:lstStyle/>
        <a:p>
          <a:endParaRPr lang="fi-FI" b="1">
            <a:solidFill>
              <a:schemeClr val="tx1"/>
            </a:solidFill>
          </a:endParaRPr>
        </a:p>
      </dgm:t>
    </dgm:pt>
    <dgm:pt modelId="{F42F5EA1-54CE-41F0-ACF0-B16D626F3CD9}" type="sibTrans" cxnId="{BD99E58A-F5FB-45AF-AF97-471198E51679}">
      <dgm:prSet/>
      <dgm:spPr/>
      <dgm:t>
        <a:bodyPr/>
        <a:lstStyle/>
        <a:p>
          <a:endParaRPr lang="fi-FI" b="1">
            <a:solidFill>
              <a:schemeClr val="tx1"/>
            </a:solidFill>
          </a:endParaRPr>
        </a:p>
      </dgm:t>
    </dgm:pt>
    <dgm:pt modelId="{61FDEE23-9EB8-4353-9663-99A8F989C9D1}" type="pres">
      <dgm:prSet presAssocID="{5D068626-5802-4B5A-B8E0-AD7912AC3651}" presName="Name0" presStyleCnt="0">
        <dgm:presLayoutVars>
          <dgm:dir/>
          <dgm:resizeHandles val="exact"/>
        </dgm:presLayoutVars>
      </dgm:prSet>
      <dgm:spPr/>
      <dgm:t>
        <a:bodyPr/>
        <a:lstStyle/>
        <a:p>
          <a:endParaRPr lang="fi-FI"/>
        </a:p>
      </dgm:t>
    </dgm:pt>
    <dgm:pt modelId="{C4A41EFF-2930-4E02-93AC-655F5BB5279E}" type="pres">
      <dgm:prSet presAssocID="{0540C2F8-C1A1-4374-B555-FF94A3952708}" presName="Name5" presStyleLbl="vennNode1" presStyleIdx="0" presStyleCnt="5" custLinFactX="-59218" custLinFactNeighborX="-100000" custLinFactNeighborY="-57">
        <dgm:presLayoutVars>
          <dgm:bulletEnabled val="1"/>
        </dgm:presLayoutVars>
      </dgm:prSet>
      <dgm:spPr/>
      <dgm:t>
        <a:bodyPr/>
        <a:lstStyle/>
        <a:p>
          <a:endParaRPr lang="fi-FI"/>
        </a:p>
      </dgm:t>
    </dgm:pt>
    <dgm:pt modelId="{B3951E7D-75C4-4540-B976-031845E23A95}" type="pres">
      <dgm:prSet presAssocID="{FD34B318-06C6-4E34-8864-D5B7F36E120A}" presName="space" presStyleCnt="0"/>
      <dgm:spPr/>
    </dgm:pt>
    <dgm:pt modelId="{515F2085-174E-4696-9FB8-F007721744F6}" type="pres">
      <dgm:prSet presAssocID="{CA0F8300-11F8-4DC0-AFCF-A85D7DE05889}" presName="Name5" presStyleLbl="vennNode1" presStyleIdx="1" presStyleCnt="5" custLinFactX="-171" custLinFactNeighborX="-100000" custLinFactNeighborY="-57">
        <dgm:presLayoutVars>
          <dgm:bulletEnabled val="1"/>
        </dgm:presLayoutVars>
      </dgm:prSet>
      <dgm:spPr/>
      <dgm:t>
        <a:bodyPr/>
        <a:lstStyle/>
        <a:p>
          <a:endParaRPr lang="fi-FI"/>
        </a:p>
      </dgm:t>
    </dgm:pt>
    <dgm:pt modelId="{D716B697-D1DB-4CDB-970A-C25D9B8B371A}" type="pres">
      <dgm:prSet presAssocID="{5704F251-D142-4B49-BE56-24786AB9DE03}" presName="space" presStyleCnt="0"/>
      <dgm:spPr/>
    </dgm:pt>
    <dgm:pt modelId="{91E1DAE3-2511-42FF-884D-ADBB867A8F5F}" type="pres">
      <dgm:prSet presAssocID="{A589C872-3E90-4590-93FD-3BC2DFB0DB74}" presName="Name5" presStyleLbl="vennNode1" presStyleIdx="2" presStyleCnt="5">
        <dgm:presLayoutVars>
          <dgm:bulletEnabled val="1"/>
        </dgm:presLayoutVars>
      </dgm:prSet>
      <dgm:spPr/>
      <dgm:t>
        <a:bodyPr/>
        <a:lstStyle/>
        <a:p>
          <a:endParaRPr lang="fi-FI"/>
        </a:p>
      </dgm:t>
    </dgm:pt>
    <dgm:pt modelId="{07D44F47-C034-463E-BB89-91105A09DB32}" type="pres">
      <dgm:prSet presAssocID="{091C4BBC-F303-4DF9-A162-4A7AF276A539}" presName="space" presStyleCnt="0"/>
      <dgm:spPr/>
    </dgm:pt>
    <dgm:pt modelId="{2489F23B-8DA4-4259-8FD7-368A096CADC3}" type="pres">
      <dgm:prSet presAssocID="{02EB9F1F-3255-4EE9-9849-987EDCCCBB5D}" presName="Name5" presStyleLbl="vennNode1" presStyleIdx="3" presStyleCnt="5" custLinFactX="33428" custLinFactNeighborX="100000" custLinFactNeighborY="-57">
        <dgm:presLayoutVars>
          <dgm:bulletEnabled val="1"/>
        </dgm:presLayoutVars>
      </dgm:prSet>
      <dgm:spPr/>
      <dgm:t>
        <a:bodyPr/>
        <a:lstStyle/>
        <a:p>
          <a:endParaRPr lang="fi-FI"/>
        </a:p>
      </dgm:t>
    </dgm:pt>
    <dgm:pt modelId="{ABA424BF-2473-48A1-B171-14D3FE151C4E}" type="pres">
      <dgm:prSet presAssocID="{A7157D01-A530-4A6F-9F21-520808968C25}" presName="space" presStyleCnt="0"/>
      <dgm:spPr/>
    </dgm:pt>
    <dgm:pt modelId="{3468B273-B785-401D-9B2A-BB38906028F3}" type="pres">
      <dgm:prSet presAssocID="{DC75F36B-AECE-4EDF-B321-58DCD311038C}" presName="Name5" presStyleLbl="vennNode1" presStyleIdx="4" presStyleCnt="5" custLinFactX="53543" custLinFactNeighborX="100000" custLinFactNeighborY="-57">
        <dgm:presLayoutVars>
          <dgm:bulletEnabled val="1"/>
        </dgm:presLayoutVars>
      </dgm:prSet>
      <dgm:spPr/>
      <dgm:t>
        <a:bodyPr/>
        <a:lstStyle/>
        <a:p>
          <a:endParaRPr lang="fi-FI"/>
        </a:p>
      </dgm:t>
    </dgm:pt>
  </dgm:ptLst>
  <dgm:cxnLst>
    <dgm:cxn modelId="{DDF29FBA-5D94-4B1F-9D9A-B5DDB687D1B2}" type="presOf" srcId="{A589C872-3E90-4590-93FD-3BC2DFB0DB74}" destId="{91E1DAE3-2511-42FF-884D-ADBB867A8F5F}" srcOrd="0" destOrd="0" presId="urn:microsoft.com/office/officeart/2005/8/layout/venn3"/>
    <dgm:cxn modelId="{2614E9C5-75CE-47F7-A14D-4665CB7901B2}" type="presOf" srcId="{0540C2F8-C1A1-4374-B555-FF94A3952708}" destId="{C4A41EFF-2930-4E02-93AC-655F5BB5279E}" srcOrd="0" destOrd="0" presId="urn:microsoft.com/office/officeart/2005/8/layout/venn3"/>
    <dgm:cxn modelId="{5FDE953B-B735-46B6-B62A-871095FFA460}" srcId="{5D068626-5802-4B5A-B8E0-AD7912AC3651}" destId="{02EB9F1F-3255-4EE9-9849-987EDCCCBB5D}" srcOrd="3" destOrd="0" parTransId="{5CDF9A13-35C2-4F95-8A7C-C4F6536FCEF1}" sibTransId="{A7157D01-A530-4A6F-9F21-520808968C25}"/>
    <dgm:cxn modelId="{7809D087-EA14-4E4F-B3C1-AF6C31D1E1E5}" type="presOf" srcId="{02EB9F1F-3255-4EE9-9849-987EDCCCBB5D}" destId="{2489F23B-8DA4-4259-8FD7-368A096CADC3}" srcOrd="0" destOrd="0" presId="urn:microsoft.com/office/officeart/2005/8/layout/venn3"/>
    <dgm:cxn modelId="{163D8943-0138-4043-9DB9-DAB2BE5E7618}" srcId="{5D068626-5802-4B5A-B8E0-AD7912AC3651}" destId="{CA0F8300-11F8-4DC0-AFCF-A85D7DE05889}" srcOrd="1" destOrd="0" parTransId="{8E371B59-459E-49BF-8AC2-C99EE0103A23}" sibTransId="{5704F251-D142-4B49-BE56-24786AB9DE03}"/>
    <dgm:cxn modelId="{BD99E58A-F5FB-45AF-AF97-471198E51679}" srcId="{5D068626-5802-4B5A-B8E0-AD7912AC3651}" destId="{DC75F36B-AECE-4EDF-B321-58DCD311038C}" srcOrd="4" destOrd="0" parTransId="{01486192-3E9C-4AAF-9C0E-4E35DD1D2786}" sibTransId="{F42F5EA1-54CE-41F0-ACF0-B16D626F3CD9}"/>
    <dgm:cxn modelId="{9A0F2242-5AA7-48CD-A7B3-463C3D56A93E}" srcId="{5D068626-5802-4B5A-B8E0-AD7912AC3651}" destId="{A589C872-3E90-4590-93FD-3BC2DFB0DB74}" srcOrd="2" destOrd="0" parTransId="{3C07DA43-8DCC-40B8-95AA-4A1CACFB59AB}" sibTransId="{091C4BBC-F303-4DF9-A162-4A7AF276A539}"/>
    <dgm:cxn modelId="{9BD90D8D-1615-4EE9-A658-F8BB70C410C6}" type="presOf" srcId="{5D068626-5802-4B5A-B8E0-AD7912AC3651}" destId="{61FDEE23-9EB8-4353-9663-99A8F989C9D1}" srcOrd="0" destOrd="0" presId="urn:microsoft.com/office/officeart/2005/8/layout/venn3"/>
    <dgm:cxn modelId="{0A3F9DF6-6735-49BE-9E88-D02BE727A699}" srcId="{5D068626-5802-4B5A-B8E0-AD7912AC3651}" destId="{0540C2F8-C1A1-4374-B555-FF94A3952708}" srcOrd="0" destOrd="0" parTransId="{8245520C-69FB-4F9B-9C5B-FA543226481C}" sibTransId="{FD34B318-06C6-4E34-8864-D5B7F36E120A}"/>
    <dgm:cxn modelId="{B23C1EF2-C211-47E8-BAEA-AC869CC42FF7}" type="presOf" srcId="{CA0F8300-11F8-4DC0-AFCF-A85D7DE05889}" destId="{515F2085-174E-4696-9FB8-F007721744F6}" srcOrd="0" destOrd="0" presId="urn:microsoft.com/office/officeart/2005/8/layout/venn3"/>
    <dgm:cxn modelId="{61CE7A24-3E07-43B7-8DDC-D0CB79AC7AA8}" type="presOf" srcId="{DC75F36B-AECE-4EDF-B321-58DCD311038C}" destId="{3468B273-B785-401D-9B2A-BB38906028F3}" srcOrd="0" destOrd="0" presId="urn:microsoft.com/office/officeart/2005/8/layout/venn3"/>
    <dgm:cxn modelId="{3AADF53E-4067-4EB8-9C30-9EB92D745F99}" type="presParOf" srcId="{61FDEE23-9EB8-4353-9663-99A8F989C9D1}" destId="{C4A41EFF-2930-4E02-93AC-655F5BB5279E}" srcOrd="0" destOrd="0" presId="urn:microsoft.com/office/officeart/2005/8/layout/venn3"/>
    <dgm:cxn modelId="{5F8E7B9C-9AC0-4D94-8CA4-7EF36BF276AE}" type="presParOf" srcId="{61FDEE23-9EB8-4353-9663-99A8F989C9D1}" destId="{B3951E7D-75C4-4540-B976-031845E23A95}" srcOrd="1" destOrd="0" presId="urn:microsoft.com/office/officeart/2005/8/layout/venn3"/>
    <dgm:cxn modelId="{2CBD77AA-ADE2-433D-B666-774519401726}" type="presParOf" srcId="{61FDEE23-9EB8-4353-9663-99A8F989C9D1}" destId="{515F2085-174E-4696-9FB8-F007721744F6}" srcOrd="2" destOrd="0" presId="urn:microsoft.com/office/officeart/2005/8/layout/venn3"/>
    <dgm:cxn modelId="{CEE0F7D5-1E5E-468F-9D7B-D0D78B741987}" type="presParOf" srcId="{61FDEE23-9EB8-4353-9663-99A8F989C9D1}" destId="{D716B697-D1DB-4CDB-970A-C25D9B8B371A}" srcOrd="3" destOrd="0" presId="urn:microsoft.com/office/officeart/2005/8/layout/venn3"/>
    <dgm:cxn modelId="{998023D6-2211-45E3-B46F-095247762494}" type="presParOf" srcId="{61FDEE23-9EB8-4353-9663-99A8F989C9D1}" destId="{91E1DAE3-2511-42FF-884D-ADBB867A8F5F}" srcOrd="4" destOrd="0" presId="urn:microsoft.com/office/officeart/2005/8/layout/venn3"/>
    <dgm:cxn modelId="{51B26455-972E-469E-9861-38CDA369657D}" type="presParOf" srcId="{61FDEE23-9EB8-4353-9663-99A8F989C9D1}" destId="{07D44F47-C034-463E-BB89-91105A09DB32}" srcOrd="5" destOrd="0" presId="urn:microsoft.com/office/officeart/2005/8/layout/venn3"/>
    <dgm:cxn modelId="{0D850894-32CE-45EF-BAB5-ACFB195E691E}" type="presParOf" srcId="{61FDEE23-9EB8-4353-9663-99A8F989C9D1}" destId="{2489F23B-8DA4-4259-8FD7-368A096CADC3}" srcOrd="6" destOrd="0" presId="urn:microsoft.com/office/officeart/2005/8/layout/venn3"/>
    <dgm:cxn modelId="{DA0101E4-1F36-48A8-952C-09143BF945D8}" type="presParOf" srcId="{61FDEE23-9EB8-4353-9663-99A8F989C9D1}" destId="{ABA424BF-2473-48A1-B171-14D3FE151C4E}" srcOrd="7" destOrd="0" presId="urn:microsoft.com/office/officeart/2005/8/layout/venn3"/>
    <dgm:cxn modelId="{1392C757-3553-424B-93D8-C8D7972F7FB4}" type="presParOf" srcId="{61FDEE23-9EB8-4353-9663-99A8F989C9D1}" destId="{3468B273-B785-401D-9B2A-BB38906028F3}"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732DD9D-A053-4305-93EB-D140BD149DBE}" type="doc">
      <dgm:prSet loTypeId="urn:microsoft.com/office/officeart/2005/8/layout/default" loCatId="cycle" qsTypeId="urn:microsoft.com/office/officeart/2005/8/quickstyle/simple1" qsCatId="simple" csTypeId="urn:microsoft.com/office/officeart/2005/8/colors/accent1_2" csCatId="accent1" phldr="1"/>
      <dgm:spPr/>
      <dgm:t>
        <a:bodyPr/>
        <a:lstStyle/>
        <a:p>
          <a:endParaRPr lang="fi-FI"/>
        </a:p>
      </dgm:t>
    </dgm:pt>
    <dgm:pt modelId="{FB260016-3224-4852-8DF2-A11B656823BD}">
      <dgm:prSet phldrT="[Teksti]">
        <dgm:style>
          <a:lnRef idx="0">
            <a:schemeClr val="accent5"/>
          </a:lnRef>
          <a:fillRef idx="3">
            <a:schemeClr val="accent5"/>
          </a:fillRef>
          <a:effectRef idx="3">
            <a:schemeClr val="accent5"/>
          </a:effectRef>
          <a:fontRef idx="minor">
            <a:schemeClr val="lt1"/>
          </a:fontRef>
        </dgm:style>
      </dgm:prSet>
      <dgm:spPr>
        <a:solidFill>
          <a:srgbClr val="C00000"/>
        </a:solidFill>
      </dgm:spPr>
      <dgm:t>
        <a:bodyPr/>
        <a:lstStyle/>
        <a:p>
          <a:r>
            <a:rPr lang="fi-FI" b="1" dirty="0" smtClean="0">
              <a:solidFill>
                <a:schemeClr val="tx1"/>
              </a:solidFill>
            </a:rPr>
            <a:t>i+</a:t>
          </a:r>
          <a:endParaRPr lang="fi-FI" b="1" dirty="0">
            <a:solidFill>
              <a:schemeClr val="tx1"/>
            </a:solidFill>
          </a:endParaRPr>
        </a:p>
      </dgm:t>
    </dgm:pt>
    <dgm:pt modelId="{76C3F512-40D7-4A63-A034-E6DD831A03D8}" type="parTrans" cxnId="{1908FE05-0FD7-4634-BA2F-F0801756C631}">
      <dgm:prSet/>
      <dgm:spPr/>
      <dgm:t>
        <a:bodyPr/>
        <a:lstStyle/>
        <a:p>
          <a:endParaRPr lang="fi-FI"/>
        </a:p>
      </dgm:t>
    </dgm:pt>
    <dgm:pt modelId="{7DD3B08B-4591-4A64-9F6E-66337F0F0C69}" type="sibTrans" cxnId="{1908FE05-0FD7-4634-BA2F-F0801756C631}">
      <dgm:prSet/>
      <dgm:spPr/>
      <dgm:t>
        <a:bodyPr/>
        <a:lstStyle/>
        <a:p>
          <a:endParaRPr lang="fi-FI"/>
        </a:p>
      </dgm:t>
    </dgm:pt>
    <dgm:pt modelId="{9B645178-7197-44CA-8F2E-48AEAB919049}">
      <dgm:prSet phldrT="[Teksti]"/>
      <dgm:spPr>
        <a:solidFill>
          <a:srgbClr val="92D050">
            <a:alpha val="90000"/>
          </a:srgbClr>
        </a:solidFill>
        <a:ln>
          <a:solidFill>
            <a:schemeClr val="tx1"/>
          </a:solidFill>
        </a:ln>
        <a:effectLst>
          <a:innerShdw blurRad="63500" dist="50800" dir="2700000">
            <a:prstClr val="black">
              <a:alpha val="50000"/>
            </a:prstClr>
          </a:innerShdw>
        </a:effectLst>
      </dgm:spPr>
      <dgm:t>
        <a:bodyPr/>
        <a:lstStyle/>
        <a:p>
          <a:r>
            <a:rPr lang="fi-FI" b="1" dirty="0" smtClean="0"/>
            <a:t>12 </a:t>
          </a:r>
          <a:r>
            <a:rPr lang="fi-FI" b="1" dirty="0" err="1" smtClean="0"/>
            <a:t>pist</a:t>
          </a:r>
          <a:r>
            <a:rPr lang="fi-FI" b="1" dirty="0" smtClean="0"/>
            <a:t>.</a:t>
          </a:r>
          <a:endParaRPr lang="fi-FI" b="1" dirty="0"/>
        </a:p>
      </dgm:t>
    </dgm:pt>
    <dgm:pt modelId="{6EFA2A00-E64B-4CCD-812E-D7DC2715C803}" type="parTrans" cxnId="{7862710A-B303-4944-896F-B7477D74E064}">
      <dgm:prSet/>
      <dgm:spPr/>
      <dgm:t>
        <a:bodyPr/>
        <a:lstStyle/>
        <a:p>
          <a:endParaRPr lang="fi-FI"/>
        </a:p>
      </dgm:t>
    </dgm:pt>
    <dgm:pt modelId="{214D226C-FE74-4F33-BE4B-0F66A17A23F8}" type="sibTrans" cxnId="{7862710A-B303-4944-896F-B7477D74E064}">
      <dgm:prSet/>
      <dgm:spPr/>
      <dgm:t>
        <a:bodyPr/>
        <a:lstStyle/>
        <a:p>
          <a:endParaRPr lang="fi-FI"/>
        </a:p>
      </dgm:t>
    </dgm:pt>
    <dgm:pt modelId="{F76469C3-0EFC-47CB-BA40-773028290AE2}">
      <dgm:prSet phldrT="[Teksti]">
        <dgm:style>
          <a:lnRef idx="0">
            <a:schemeClr val="accent5"/>
          </a:lnRef>
          <a:fillRef idx="3">
            <a:schemeClr val="accent5"/>
          </a:fillRef>
          <a:effectRef idx="3">
            <a:schemeClr val="accent5"/>
          </a:effectRef>
          <a:fontRef idx="minor">
            <a:schemeClr val="lt1"/>
          </a:fontRef>
        </dgm:style>
      </dgm:prSet>
      <dgm:spPr>
        <a:solidFill>
          <a:srgbClr val="C00000"/>
        </a:solidFill>
      </dgm:spPr>
      <dgm:t>
        <a:bodyPr/>
        <a:lstStyle/>
        <a:p>
          <a:r>
            <a:rPr lang="fi-FI" b="1" dirty="0" smtClean="0">
              <a:solidFill>
                <a:schemeClr val="tx1"/>
              </a:solidFill>
            </a:rPr>
            <a:t>i</a:t>
          </a:r>
          <a:endParaRPr lang="fi-FI" b="1" dirty="0">
            <a:solidFill>
              <a:schemeClr val="tx1"/>
            </a:solidFill>
          </a:endParaRPr>
        </a:p>
      </dgm:t>
    </dgm:pt>
    <dgm:pt modelId="{7025C81D-6237-4F82-BE6B-090C46084A6E}" type="parTrans" cxnId="{DE3E03D9-0C82-4A4B-8ADD-15F323D38D45}">
      <dgm:prSet/>
      <dgm:spPr/>
      <dgm:t>
        <a:bodyPr/>
        <a:lstStyle/>
        <a:p>
          <a:endParaRPr lang="fi-FI"/>
        </a:p>
      </dgm:t>
    </dgm:pt>
    <dgm:pt modelId="{CE957A65-4BED-4F68-975F-194546F4BC90}" type="sibTrans" cxnId="{DE3E03D9-0C82-4A4B-8ADD-15F323D38D45}">
      <dgm:prSet/>
      <dgm:spPr/>
      <dgm:t>
        <a:bodyPr/>
        <a:lstStyle/>
        <a:p>
          <a:endParaRPr lang="fi-FI"/>
        </a:p>
      </dgm:t>
    </dgm:pt>
    <dgm:pt modelId="{9C044268-EF3D-4288-B943-0F7EB646F7F4}">
      <dgm:prSet phldrT="[Teksti]"/>
      <dgm:spPr>
        <a:solidFill>
          <a:srgbClr val="92D050">
            <a:alpha val="90000"/>
          </a:srgbClr>
        </a:solidFill>
        <a:ln>
          <a:solidFill>
            <a:schemeClr val="tx1"/>
          </a:solidFill>
        </a:ln>
        <a:effectLst>
          <a:innerShdw blurRad="63500" dist="50800" dir="2700000">
            <a:prstClr val="black">
              <a:alpha val="50000"/>
            </a:prstClr>
          </a:innerShdw>
        </a:effectLst>
      </dgm:spPr>
      <dgm:t>
        <a:bodyPr/>
        <a:lstStyle/>
        <a:p>
          <a:r>
            <a:rPr lang="fi-FI" b="1" dirty="0" smtClean="0"/>
            <a:t>14 </a:t>
          </a:r>
          <a:r>
            <a:rPr lang="fi-FI" b="1" dirty="0" err="1" smtClean="0"/>
            <a:t>pist</a:t>
          </a:r>
          <a:r>
            <a:rPr lang="fi-FI" dirty="0" smtClean="0"/>
            <a:t>.</a:t>
          </a:r>
          <a:endParaRPr lang="fi-FI" dirty="0"/>
        </a:p>
      </dgm:t>
    </dgm:pt>
    <dgm:pt modelId="{38DE8F31-2D2A-49C1-AA48-E124F26CA930}" type="parTrans" cxnId="{D6006428-1F48-4780-A45E-53F897CDA3B7}">
      <dgm:prSet/>
      <dgm:spPr/>
      <dgm:t>
        <a:bodyPr/>
        <a:lstStyle/>
        <a:p>
          <a:endParaRPr lang="fi-FI"/>
        </a:p>
      </dgm:t>
    </dgm:pt>
    <dgm:pt modelId="{E543A3FD-D07C-4A97-8037-214853943D8B}" type="sibTrans" cxnId="{D6006428-1F48-4780-A45E-53F897CDA3B7}">
      <dgm:prSet/>
      <dgm:spPr/>
      <dgm:t>
        <a:bodyPr/>
        <a:lstStyle/>
        <a:p>
          <a:endParaRPr lang="fi-FI"/>
        </a:p>
      </dgm:t>
    </dgm:pt>
    <dgm:pt modelId="{C42E74FF-8205-4B31-B458-407525D344A5}">
      <dgm:prSet phldrT="[Teksti]">
        <dgm:style>
          <a:lnRef idx="0">
            <a:schemeClr val="accent5"/>
          </a:lnRef>
          <a:fillRef idx="3">
            <a:schemeClr val="accent5"/>
          </a:fillRef>
          <a:effectRef idx="3">
            <a:schemeClr val="accent5"/>
          </a:effectRef>
          <a:fontRef idx="minor">
            <a:schemeClr val="lt1"/>
          </a:fontRef>
        </dgm:style>
      </dgm:prSet>
      <dgm:spPr>
        <a:solidFill>
          <a:srgbClr val="C00000"/>
        </a:solidFill>
      </dgm:spPr>
      <dgm:t>
        <a:bodyPr/>
        <a:lstStyle/>
        <a:p>
          <a:r>
            <a:rPr lang="fi-FI" b="1" dirty="0" smtClean="0">
              <a:solidFill>
                <a:schemeClr val="tx1"/>
              </a:solidFill>
            </a:rPr>
            <a:t>i-</a:t>
          </a:r>
          <a:endParaRPr lang="fi-FI" b="1" dirty="0">
            <a:solidFill>
              <a:schemeClr val="tx1"/>
            </a:solidFill>
          </a:endParaRPr>
        </a:p>
      </dgm:t>
    </dgm:pt>
    <dgm:pt modelId="{DD705D26-7FED-41DA-948E-B5838BA9EAE3}" type="parTrans" cxnId="{9EA3CA8F-3C9B-4A0C-B7EB-91AC843E5D71}">
      <dgm:prSet/>
      <dgm:spPr/>
      <dgm:t>
        <a:bodyPr/>
        <a:lstStyle/>
        <a:p>
          <a:endParaRPr lang="fi-FI"/>
        </a:p>
      </dgm:t>
    </dgm:pt>
    <dgm:pt modelId="{8695D6DD-865D-4F57-8553-E80F9B62C560}" type="sibTrans" cxnId="{9EA3CA8F-3C9B-4A0C-B7EB-91AC843E5D71}">
      <dgm:prSet/>
      <dgm:spPr/>
      <dgm:t>
        <a:bodyPr/>
        <a:lstStyle/>
        <a:p>
          <a:endParaRPr lang="fi-FI"/>
        </a:p>
      </dgm:t>
    </dgm:pt>
    <dgm:pt modelId="{711A6BF7-141A-4BDF-9134-46E5CF7C718E}">
      <dgm:prSet phldrT="[Teksti]"/>
      <dgm:spPr>
        <a:solidFill>
          <a:srgbClr val="92D050">
            <a:alpha val="90000"/>
          </a:srgbClr>
        </a:solidFill>
        <a:ln>
          <a:solidFill>
            <a:schemeClr val="tx1"/>
          </a:solidFill>
        </a:ln>
        <a:effectLst>
          <a:innerShdw blurRad="63500" dist="50800" dir="2700000">
            <a:prstClr val="black">
              <a:alpha val="50000"/>
            </a:prstClr>
          </a:innerShdw>
        </a:effectLst>
      </dgm:spPr>
      <dgm:t>
        <a:bodyPr/>
        <a:lstStyle/>
        <a:p>
          <a:r>
            <a:rPr lang="fi-FI" b="1" dirty="0" smtClean="0"/>
            <a:t>16 </a:t>
          </a:r>
          <a:r>
            <a:rPr lang="fi-FI" b="1" dirty="0" err="1" smtClean="0"/>
            <a:t>pist</a:t>
          </a:r>
          <a:r>
            <a:rPr lang="fi-FI" dirty="0" smtClean="0"/>
            <a:t>.</a:t>
          </a:r>
          <a:endParaRPr lang="fi-FI" dirty="0"/>
        </a:p>
      </dgm:t>
    </dgm:pt>
    <dgm:pt modelId="{D5EFE521-59FC-44B9-BCD6-D65D949201DF}" type="parTrans" cxnId="{BF30A110-BDD7-489F-8431-3B74FB60C38C}">
      <dgm:prSet/>
      <dgm:spPr/>
      <dgm:t>
        <a:bodyPr/>
        <a:lstStyle/>
        <a:p>
          <a:endParaRPr lang="fi-FI"/>
        </a:p>
      </dgm:t>
    </dgm:pt>
    <dgm:pt modelId="{04534FD7-CBEA-42A2-92AD-81EA2FA1E66A}" type="sibTrans" cxnId="{BF30A110-BDD7-489F-8431-3B74FB60C38C}">
      <dgm:prSet/>
      <dgm:spPr/>
      <dgm:t>
        <a:bodyPr/>
        <a:lstStyle/>
        <a:p>
          <a:endParaRPr lang="fi-FI"/>
        </a:p>
      </dgm:t>
    </dgm:pt>
    <dgm:pt modelId="{1E030EF1-C3A8-4011-94DC-F5413B6E7464}">
      <dgm:prSet phldrT="[Teksti]">
        <dgm:style>
          <a:lnRef idx="0">
            <a:schemeClr val="accent5"/>
          </a:lnRef>
          <a:fillRef idx="3">
            <a:schemeClr val="accent5"/>
          </a:fillRef>
          <a:effectRef idx="3">
            <a:schemeClr val="accent5"/>
          </a:effectRef>
          <a:fontRef idx="minor">
            <a:schemeClr val="lt1"/>
          </a:fontRef>
        </dgm:style>
      </dgm:prSet>
      <dgm:spPr>
        <a:solidFill>
          <a:srgbClr val="C00000"/>
        </a:solidFill>
      </dgm:spPr>
      <dgm:t>
        <a:bodyPr/>
        <a:lstStyle/>
        <a:p>
          <a:r>
            <a:rPr lang="fi-FI" b="1" dirty="0" smtClean="0">
              <a:solidFill>
                <a:schemeClr val="tx1"/>
              </a:solidFill>
            </a:rPr>
            <a:t>i--</a:t>
          </a:r>
          <a:endParaRPr lang="fi-FI" b="1" dirty="0">
            <a:solidFill>
              <a:schemeClr val="tx1"/>
            </a:solidFill>
          </a:endParaRPr>
        </a:p>
      </dgm:t>
    </dgm:pt>
    <dgm:pt modelId="{E5D7A663-B32B-4B7B-8FC9-53821F381538}" type="parTrans" cxnId="{7DD56D77-63B1-4F82-B233-881CED1BAE10}">
      <dgm:prSet/>
      <dgm:spPr/>
      <dgm:t>
        <a:bodyPr/>
        <a:lstStyle/>
        <a:p>
          <a:endParaRPr lang="fi-FI"/>
        </a:p>
      </dgm:t>
    </dgm:pt>
    <dgm:pt modelId="{415B355A-9A3F-469F-B8FE-E29A7A0EE8B5}" type="sibTrans" cxnId="{7DD56D77-63B1-4F82-B233-881CED1BAE10}">
      <dgm:prSet/>
      <dgm:spPr/>
      <dgm:t>
        <a:bodyPr/>
        <a:lstStyle/>
        <a:p>
          <a:endParaRPr lang="fi-FI"/>
        </a:p>
      </dgm:t>
    </dgm:pt>
    <dgm:pt modelId="{F407FEFE-8932-4190-975E-DCB33F370CD1}">
      <dgm:prSet phldrT="[Teksti]"/>
      <dgm:spPr>
        <a:solidFill>
          <a:srgbClr val="92D050">
            <a:alpha val="90000"/>
          </a:srgbClr>
        </a:solidFill>
        <a:ln>
          <a:solidFill>
            <a:schemeClr val="tx1"/>
          </a:solidFill>
        </a:ln>
        <a:effectLst>
          <a:innerShdw blurRad="63500" dist="50800" dir="2700000">
            <a:prstClr val="black">
              <a:alpha val="50000"/>
            </a:prstClr>
          </a:innerShdw>
        </a:effectLst>
      </dgm:spPr>
      <dgm:t>
        <a:bodyPr/>
        <a:lstStyle/>
        <a:p>
          <a:r>
            <a:rPr lang="fi-FI" b="1" dirty="0" smtClean="0"/>
            <a:t>18 </a:t>
          </a:r>
          <a:r>
            <a:rPr lang="fi-FI" b="1" dirty="0" err="1" smtClean="0"/>
            <a:t>pist</a:t>
          </a:r>
          <a:r>
            <a:rPr lang="fi-FI" b="1" dirty="0" smtClean="0"/>
            <a:t>.</a:t>
          </a:r>
          <a:endParaRPr lang="fi-FI" b="1" dirty="0"/>
        </a:p>
      </dgm:t>
    </dgm:pt>
    <dgm:pt modelId="{97612425-0551-4BC9-9E7D-8BDDC9A4EC38}" type="parTrans" cxnId="{B6A292B5-3B5F-454E-BEE6-E63935400A3F}">
      <dgm:prSet/>
      <dgm:spPr/>
      <dgm:t>
        <a:bodyPr/>
        <a:lstStyle/>
        <a:p>
          <a:endParaRPr lang="fi-FI"/>
        </a:p>
      </dgm:t>
    </dgm:pt>
    <dgm:pt modelId="{5BD315D1-6937-46C9-A815-1257E08A040F}" type="sibTrans" cxnId="{B6A292B5-3B5F-454E-BEE6-E63935400A3F}">
      <dgm:prSet/>
      <dgm:spPr/>
      <dgm:t>
        <a:bodyPr/>
        <a:lstStyle/>
        <a:p>
          <a:endParaRPr lang="fi-FI"/>
        </a:p>
      </dgm:t>
    </dgm:pt>
    <dgm:pt modelId="{F17AFE2A-B1F5-488E-8FB1-D2B7AF773307}">
      <dgm:prSet phldrT="[Teksti]"/>
      <dgm:spPr/>
      <dgm:t>
        <a:bodyPr/>
        <a:lstStyle/>
        <a:p>
          <a:endParaRPr lang="fi-FI" dirty="0"/>
        </a:p>
      </dgm:t>
    </dgm:pt>
    <dgm:pt modelId="{6492CDE7-AD88-440B-8A89-74DD7B852377}" type="parTrans" cxnId="{6D931DD1-DECE-4061-97D2-8A25A1636A16}">
      <dgm:prSet/>
      <dgm:spPr/>
      <dgm:t>
        <a:bodyPr/>
        <a:lstStyle/>
        <a:p>
          <a:endParaRPr lang="fi-FI"/>
        </a:p>
      </dgm:t>
    </dgm:pt>
    <dgm:pt modelId="{5B323929-9AFA-4EA2-9FD8-1F28CB21DFD5}" type="sibTrans" cxnId="{6D931DD1-DECE-4061-97D2-8A25A1636A16}">
      <dgm:prSet/>
      <dgm:spPr/>
      <dgm:t>
        <a:bodyPr/>
        <a:lstStyle/>
        <a:p>
          <a:endParaRPr lang="fi-FI"/>
        </a:p>
      </dgm:t>
    </dgm:pt>
    <dgm:pt modelId="{6B7B843A-7340-4888-AA07-D05BD3306C7D}" type="pres">
      <dgm:prSet presAssocID="{5732DD9D-A053-4305-93EB-D140BD149DBE}" presName="diagram" presStyleCnt="0">
        <dgm:presLayoutVars>
          <dgm:dir/>
          <dgm:resizeHandles val="exact"/>
        </dgm:presLayoutVars>
      </dgm:prSet>
      <dgm:spPr/>
      <dgm:t>
        <a:bodyPr/>
        <a:lstStyle/>
        <a:p>
          <a:endParaRPr lang="fi-FI"/>
        </a:p>
      </dgm:t>
    </dgm:pt>
    <dgm:pt modelId="{FB2EB1A2-4BD3-4CCF-9990-1894BD73A1BD}" type="pres">
      <dgm:prSet presAssocID="{FB260016-3224-4852-8DF2-A11B656823BD}" presName="node" presStyleLbl="node1" presStyleIdx="0" presStyleCnt="5">
        <dgm:presLayoutVars>
          <dgm:bulletEnabled val="1"/>
        </dgm:presLayoutVars>
      </dgm:prSet>
      <dgm:spPr/>
      <dgm:t>
        <a:bodyPr/>
        <a:lstStyle/>
        <a:p>
          <a:endParaRPr lang="fi-FI"/>
        </a:p>
      </dgm:t>
    </dgm:pt>
    <dgm:pt modelId="{573B8011-0A9F-4CDC-9FE1-FB433D44E1CB}" type="pres">
      <dgm:prSet presAssocID="{7DD3B08B-4591-4A64-9F6E-66337F0F0C69}" presName="sibTrans" presStyleCnt="0"/>
      <dgm:spPr/>
    </dgm:pt>
    <dgm:pt modelId="{A8EF189A-CBBB-4B54-AEF5-25B1DB9C44AE}" type="pres">
      <dgm:prSet presAssocID="{F76469C3-0EFC-47CB-BA40-773028290AE2}" presName="node" presStyleLbl="node1" presStyleIdx="1" presStyleCnt="5">
        <dgm:presLayoutVars>
          <dgm:bulletEnabled val="1"/>
        </dgm:presLayoutVars>
      </dgm:prSet>
      <dgm:spPr/>
      <dgm:t>
        <a:bodyPr/>
        <a:lstStyle/>
        <a:p>
          <a:endParaRPr lang="fi-FI"/>
        </a:p>
      </dgm:t>
    </dgm:pt>
    <dgm:pt modelId="{C916A55C-7666-41DE-ABD6-7B3E095A32E1}" type="pres">
      <dgm:prSet presAssocID="{CE957A65-4BED-4F68-975F-194546F4BC90}" presName="sibTrans" presStyleCnt="0"/>
      <dgm:spPr/>
    </dgm:pt>
    <dgm:pt modelId="{1332DBE0-22D7-414F-8CA1-D7119C5E3707}" type="pres">
      <dgm:prSet presAssocID="{C42E74FF-8205-4B31-B458-407525D344A5}" presName="node" presStyleLbl="node1" presStyleIdx="2" presStyleCnt="5">
        <dgm:presLayoutVars>
          <dgm:bulletEnabled val="1"/>
        </dgm:presLayoutVars>
      </dgm:prSet>
      <dgm:spPr/>
      <dgm:t>
        <a:bodyPr/>
        <a:lstStyle/>
        <a:p>
          <a:endParaRPr lang="fi-FI"/>
        </a:p>
      </dgm:t>
    </dgm:pt>
    <dgm:pt modelId="{F0CEE7E1-07F7-49EB-AD51-8004A6207558}" type="pres">
      <dgm:prSet presAssocID="{8695D6DD-865D-4F57-8553-E80F9B62C560}" presName="sibTrans" presStyleCnt="0"/>
      <dgm:spPr/>
    </dgm:pt>
    <dgm:pt modelId="{446AB196-6405-4EF1-A36A-273D15DAE2D2}" type="pres">
      <dgm:prSet presAssocID="{1E030EF1-C3A8-4011-94DC-F5413B6E7464}" presName="node" presStyleLbl="node1" presStyleIdx="3" presStyleCnt="5">
        <dgm:presLayoutVars>
          <dgm:bulletEnabled val="1"/>
        </dgm:presLayoutVars>
      </dgm:prSet>
      <dgm:spPr/>
      <dgm:t>
        <a:bodyPr/>
        <a:lstStyle/>
        <a:p>
          <a:endParaRPr lang="fi-FI"/>
        </a:p>
      </dgm:t>
    </dgm:pt>
    <dgm:pt modelId="{FAE38AF5-9942-4CEB-8917-3105361AB834}" type="pres">
      <dgm:prSet presAssocID="{415B355A-9A3F-469F-B8FE-E29A7A0EE8B5}" presName="sibTrans" presStyleCnt="0"/>
      <dgm:spPr/>
    </dgm:pt>
    <dgm:pt modelId="{384875FE-E77D-4E4D-80DF-394690C30054}" type="pres">
      <dgm:prSet presAssocID="{F17AFE2A-B1F5-488E-8FB1-D2B7AF773307}" presName="node" presStyleLbl="node1" presStyleIdx="4" presStyleCnt="5">
        <dgm:presLayoutVars>
          <dgm:bulletEnabled val="1"/>
        </dgm:presLayoutVars>
      </dgm:prSet>
      <dgm:spPr/>
      <dgm:t>
        <a:bodyPr/>
        <a:lstStyle/>
        <a:p>
          <a:endParaRPr lang="fi-FI"/>
        </a:p>
      </dgm:t>
    </dgm:pt>
  </dgm:ptLst>
  <dgm:cxnLst>
    <dgm:cxn modelId="{1908FE05-0FD7-4634-BA2F-F0801756C631}" srcId="{5732DD9D-A053-4305-93EB-D140BD149DBE}" destId="{FB260016-3224-4852-8DF2-A11B656823BD}" srcOrd="0" destOrd="0" parTransId="{76C3F512-40D7-4A63-A034-E6DD831A03D8}" sibTransId="{7DD3B08B-4591-4A64-9F6E-66337F0F0C69}"/>
    <dgm:cxn modelId="{473B6FDB-E6D1-4798-B505-5EB70B4F5446}" type="presOf" srcId="{711A6BF7-141A-4BDF-9134-46E5CF7C718E}" destId="{1332DBE0-22D7-414F-8CA1-D7119C5E3707}" srcOrd="0" destOrd="1" presId="urn:microsoft.com/office/officeart/2005/8/layout/default"/>
    <dgm:cxn modelId="{789E1F42-C784-4E87-B2B2-6882D57476F6}" type="presOf" srcId="{C42E74FF-8205-4B31-B458-407525D344A5}" destId="{1332DBE0-22D7-414F-8CA1-D7119C5E3707}" srcOrd="0" destOrd="0" presId="urn:microsoft.com/office/officeart/2005/8/layout/default"/>
    <dgm:cxn modelId="{EE3113A8-18A2-46F0-8744-A6DBB98D43AA}" type="presOf" srcId="{1E030EF1-C3A8-4011-94DC-F5413B6E7464}" destId="{446AB196-6405-4EF1-A36A-273D15DAE2D2}" srcOrd="0" destOrd="0" presId="urn:microsoft.com/office/officeart/2005/8/layout/default"/>
    <dgm:cxn modelId="{6877CFB8-F30F-4F61-93EE-9824FCE4F339}" type="presOf" srcId="{F76469C3-0EFC-47CB-BA40-773028290AE2}" destId="{A8EF189A-CBBB-4B54-AEF5-25B1DB9C44AE}" srcOrd="0" destOrd="0" presId="urn:microsoft.com/office/officeart/2005/8/layout/default"/>
    <dgm:cxn modelId="{7DD56D77-63B1-4F82-B233-881CED1BAE10}" srcId="{5732DD9D-A053-4305-93EB-D140BD149DBE}" destId="{1E030EF1-C3A8-4011-94DC-F5413B6E7464}" srcOrd="3" destOrd="0" parTransId="{E5D7A663-B32B-4B7B-8FC9-53821F381538}" sibTransId="{415B355A-9A3F-469F-B8FE-E29A7A0EE8B5}"/>
    <dgm:cxn modelId="{846F829E-D5CF-412D-A04B-343CE09C0885}" type="presOf" srcId="{FB260016-3224-4852-8DF2-A11B656823BD}" destId="{FB2EB1A2-4BD3-4CCF-9990-1894BD73A1BD}" srcOrd="0" destOrd="0" presId="urn:microsoft.com/office/officeart/2005/8/layout/default"/>
    <dgm:cxn modelId="{9EA3CA8F-3C9B-4A0C-B7EB-91AC843E5D71}" srcId="{5732DD9D-A053-4305-93EB-D140BD149DBE}" destId="{C42E74FF-8205-4B31-B458-407525D344A5}" srcOrd="2" destOrd="0" parTransId="{DD705D26-7FED-41DA-948E-B5838BA9EAE3}" sibTransId="{8695D6DD-865D-4F57-8553-E80F9B62C560}"/>
    <dgm:cxn modelId="{47518551-4765-4E35-BDC5-9A88C751AD6E}" type="presOf" srcId="{F407FEFE-8932-4190-975E-DCB33F370CD1}" destId="{446AB196-6405-4EF1-A36A-273D15DAE2D2}" srcOrd="0" destOrd="1" presId="urn:microsoft.com/office/officeart/2005/8/layout/default"/>
    <dgm:cxn modelId="{DE3E03D9-0C82-4A4B-8ADD-15F323D38D45}" srcId="{5732DD9D-A053-4305-93EB-D140BD149DBE}" destId="{F76469C3-0EFC-47CB-BA40-773028290AE2}" srcOrd="1" destOrd="0" parTransId="{7025C81D-6237-4F82-BE6B-090C46084A6E}" sibTransId="{CE957A65-4BED-4F68-975F-194546F4BC90}"/>
    <dgm:cxn modelId="{30591AB6-62DF-48B9-B295-49CAF751D4B1}" type="presOf" srcId="{9C044268-EF3D-4288-B943-0F7EB646F7F4}" destId="{A8EF189A-CBBB-4B54-AEF5-25B1DB9C44AE}" srcOrd="0" destOrd="1" presId="urn:microsoft.com/office/officeart/2005/8/layout/default"/>
    <dgm:cxn modelId="{D6006428-1F48-4780-A45E-53F897CDA3B7}" srcId="{F76469C3-0EFC-47CB-BA40-773028290AE2}" destId="{9C044268-EF3D-4288-B943-0F7EB646F7F4}" srcOrd="0" destOrd="0" parTransId="{38DE8F31-2D2A-49C1-AA48-E124F26CA930}" sibTransId="{E543A3FD-D07C-4A97-8037-214853943D8B}"/>
    <dgm:cxn modelId="{BF30A110-BDD7-489F-8431-3B74FB60C38C}" srcId="{C42E74FF-8205-4B31-B458-407525D344A5}" destId="{711A6BF7-141A-4BDF-9134-46E5CF7C718E}" srcOrd="0" destOrd="0" parTransId="{D5EFE521-59FC-44B9-BCD6-D65D949201DF}" sibTransId="{04534FD7-CBEA-42A2-92AD-81EA2FA1E66A}"/>
    <dgm:cxn modelId="{7862710A-B303-4944-896F-B7477D74E064}" srcId="{FB260016-3224-4852-8DF2-A11B656823BD}" destId="{9B645178-7197-44CA-8F2E-48AEAB919049}" srcOrd="0" destOrd="0" parTransId="{6EFA2A00-E64B-4CCD-812E-D7DC2715C803}" sibTransId="{214D226C-FE74-4F33-BE4B-0F66A17A23F8}"/>
    <dgm:cxn modelId="{6D931DD1-DECE-4061-97D2-8A25A1636A16}" srcId="{5732DD9D-A053-4305-93EB-D140BD149DBE}" destId="{F17AFE2A-B1F5-488E-8FB1-D2B7AF773307}" srcOrd="4" destOrd="0" parTransId="{6492CDE7-AD88-440B-8A89-74DD7B852377}" sibTransId="{5B323929-9AFA-4EA2-9FD8-1F28CB21DFD5}"/>
    <dgm:cxn modelId="{E29AA585-28DA-49E1-B51D-616213E92DDE}" type="presOf" srcId="{5732DD9D-A053-4305-93EB-D140BD149DBE}" destId="{6B7B843A-7340-4888-AA07-D05BD3306C7D}" srcOrd="0" destOrd="0" presId="urn:microsoft.com/office/officeart/2005/8/layout/default"/>
    <dgm:cxn modelId="{50950B2D-4655-4680-B64B-693127D7B68E}" type="presOf" srcId="{9B645178-7197-44CA-8F2E-48AEAB919049}" destId="{FB2EB1A2-4BD3-4CCF-9990-1894BD73A1BD}" srcOrd="0" destOrd="1" presId="urn:microsoft.com/office/officeart/2005/8/layout/default"/>
    <dgm:cxn modelId="{B6A292B5-3B5F-454E-BEE6-E63935400A3F}" srcId="{1E030EF1-C3A8-4011-94DC-F5413B6E7464}" destId="{F407FEFE-8932-4190-975E-DCB33F370CD1}" srcOrd="0" destOrd="0" parTransId="{97612425-0551-4BC9-9E7D-8BDDC9A4EC38}" sibTransId="{5BD315D1-6937-46C9-A815-1257E08A040F}"/>
    <dgm:cxn modelId="{1E66C849-7390-4512-8A9D-EAC0230453BE}" type="presOf" srcId="{F17AFE2A-B1F5-488E-8FB1-D2B7AF773307}" destId="{384875FE-E77D-4E4D-80DF-394690C30054}" srcOrd="0" destOrd="0" presId="urn:microsoft.com/office/officeart/2005/8/layout/default"/>
    <dgm:cxn modelId="{BDE19875-CF00-4B66-B1C1-D8BA9F2CDB01}" type="presParOf" srcId="{6B7B843A-7340-4888-AA07-D05BD3306C7D}" destId="{FB2EB1A2-4BD3-4CCF-9990-1894BD73A1BD}" srcOrd="0" destOrd="0" presId="urn:microsoft.com/office/officeart/2005/8/layout/default"/>
    <dgm:cxn modelId="{790F490E-F0D2-422D-9545-D32A1E8D213B}" type="presParOf" srcId="{6B7B843A-7340-4888-AA07-D05BD3306C7D}" destId="{573B8011-0A9F-4CDC-9FE1-FB433D44E1CB}" srcOrd="1" destOrd="0" presId="urn:microsoft.com/office/officeart/2005/8/layout/default"/>
    <dgm:cxn modelId="{8BF9502C-2638-48A6-96DA-1E1F2F1A7EDC}" type="presParOf" srcId="{6B7B843A-7340-4888-AA07-D05BD3306C7D}" destId="{A8EF189A-CBBB-4B54-AEF5-25B1DB9C44AE}" srcOrd="2" destOrd="0" presId="urn:microsoft.com/office/officeart/2005/8/layout/default"/>
    <dgm:cxn modelId="{38A6C00F-42BE-40B7-A4B7-93BF4E3A5318}" type="presParOf" srcId="{6B7B843A-7340-4888-AA07-D05BD3306C7D}" destId="{C916A55C-7666-41DE-ABD6-7B3E095A32E1}" srcOrd="3" destOrd="0" presId="urn:microsoft.com/office/officeart/2005/8/layout/default"/>
    <dgm:cxn modelId="{A2025619-0901-424B-901A-AA903D4AEEE8}" type="presParOf" srcId="{6B7B843A-7340-4888-AA07-D05BD3306C7D}" destId="{1332DBE0-22D7-414F-8CA1-D7119C5E3707}" srcOrd="4" destOrd="0" presId="urn:microsoft.com/office/officeart/2005/8/layout/default"/>
    <dgm:cxn modelId="{B3B4CED7-875E-4A1D-B2BC-789DCBBB0A97}" type="presParOf" srcId="{6B7B843A-7340-4888-AA07-D05BD3306C7D}" destId="{F0CEE7E1-07F7-49EB-AD51-8004A6207558}" srcOrd="5" destOrd="0" presId="urn:microsoft.com/office/officeart/2005/8/layout/default"/>
    <dgm:cxn modelId="{E17D1130-A4EF-4DA7-8E05-66B4A8A01C28}" type="presParOf" srcId="{6B7B843A-7340-4888-AA07-D05BD3306C7D}" destId="{446AB196-6405-4EF1-A36A-273D15DAE2D2}" srcOrd="6" destOrd="0" presId="urn:microsoft.com/office/officeart/2005/8/layout/default"/>
    <dgm:cxn modelId="{3A180830-D888-47DE-9D5C-DC0CDFAD7725}" type="presParOf" srcId="{6B7B843A-7340-4888-AA07-D05BD3306C7D}" destId="{FAE38AF5-9942-4CEB-8917-3105361AB834}" srcOrd="7" destOrd="0" presId="urn:microsoft.com/office/officeart/2005/8/layout/default"/>
    <dgm:cxn modelId="{17B8E981-3981-4D22-8EBC-F1F402E3D7C0}" type="presParOf" srcId="{6B7B843A-7340-4888-AA07-D05BD3306C7D}" destId="{384875FE-E77D-4E4D-80DF-394690C3005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1B2D01-42C3-48C8-9D51-774582E04EB6}">
      <dsp:nvSpPr>
        <dsp:cNvPr id="0" name=""/>
        <dsp:cNvSpPr/>
      </dsp:nvSpPr>
      <dsp:spPr>
        <a:xfrm>
          <a:off x="2623986" y="44361"/>
          <a:ext cx="2488668" cy="1251769"/>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Äidinkieli</a:t>
          </a:r>
          <a:endParaRPr lang="fi-FI" sz="2800" b="1" kern="1200" baseline="0" dirty="0">
            <a:solidFill>
              <a:schemeClr val="tx1"/>
            </a:solidFill>
            <a:latin typeface="+mj-lt"/>
          </a:endParaRPr>
        </a:p>
      </dsp:txBody>
      <dsp:txXfrm>
        <a:off x="2685092" y="105467"/>
        <a:ext cx="2366456" cy="11295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D3659-5614-4091-ACF2-EA50ADC5290B}">
      <dsp:nvSpPr>
        <dsp:cNvPr id="0" name=""/>
        <dsp:cNvSpPr/>
      </dsp:nvSpPr>
      <dsp:spPr>
        <a:xfrm>
          <a:off x="1224154" y="144012"/>
          <a:ext cx="5367665" cy="5367665"/>
        </a:xfrm>
        <a:prstGeom prst="circularArrow">
          <a:avLst>
            <a:gd name="adj1" fmla="val 5544"/>
            <a:gd name="adj2" fmla="val 330680"/>
            <a:gd name="adj3" fmla="val 13776269"/>
            <a:gd name="adj4" fmla="val 17385755"/>
            <a:gd name="adj5" fmla="val 5757"/>
          </a:avLst>
        </a:prstGeom>
        <a:solidFill>
          <a:srgbClr val="FFC000"/>
        </a:solidFill>
        <a:ln>
          <a:noFill/>
        </a:ln>
        <a:effectLst/>
      </dsp:spPr>
      <dsp:style>
        <a:lnRef idx="0">
          <a:scrgbClr r="0" g="0" b="0"/>
        </a:lnRef>
        <a:fillRef idx="1">
          <a:scrgbClr r="0" g="0" b="0"/>
        </a:fillRef>
        <a:effectRef idx="0">
          <a:scrgbClr r="0" g="0" b="0"/>
        </a:effectRef>
        <a:fontRef idx="minor"/>
      </dsp:style>
    </dsp:sp>
    <dsp:sp modelId="{CC1B2D01-42C3-48C8-9D51-774582E04EB6}">
      <dsp:nvSpPr>
        <dsp:cNvPr id="0" name=""/>
        <dsp:cNvSpPr/>
      </dsp:nvSpPr>
      <dsp:spPr>
        <a:xfrm>
          <a:off x="2622984" y="36182"/>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Äidinkieli</a:t>
          </a:r>
          <a:endParaRPr lang="fi-FI" sz="2800" b="1" kern="1200" baseline="0" dirty="0">
            <a:solidFill>
              <a:schemeClr val="tx1"/>
            </a:solidFill>
            <a:latin typeface="+mj-lt"/>
          </a:endParaRPr>
        </a:p>
      </dsp:txBody>
      <dsp:txXfrm>
        <a:off x="2684324" y="97522"/>
        <a:ext cx="2390427" cy="1133873"/>
      </dsp:txXfrm>
    </dsp:sp>
    <dsp:sp modelId="{B8F191ED-329B-4B75-BB98-DBA9231E2D67}">
      <dsp:nvSpPr>
        <dsp:cNvPr id="0" name=""/>
        <dsp:cNvSpPr/>
      </dsp:nvSpPr>
      <dsp:spPr>
        <a:xfrm>
          <a:off x="0" y="4144046"/>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Toinen kotimainen kieli</a:t>
          </a:r>
          <a:endParaRPr lang="fi-FI" sz="2800" b="1" kern="1200" baseline="0" dirty="0">
            <a:solidFill>
              <a:schemeClr val="tx1"/>
            </a:solidFill>
            <a:latin typeface="+mj-lt"/>
          </a:endParaRPr>
        </a:p>
      </dsp:txBody>
      <dsp:txXfrm>
        <a:off x="61340" y="4205386"/>
        <a:ext cx="2390427" cy="1133873"/>
      </dsp:txXfrm>
    </dsp:sp>
    <dsp:sp modelId="{70239A5A-1754-47AF-87FC-25B943BD1110}">
      <dsp:nvSpPr>
        <dsp:cNvPr id="0" name=""/>
        <dsp:cNvSpPr/>
      </dsp:nvSpPr>
      <dsp:spPr>
        <a:xfrm>
          <a:off x="11" y="2448274"/>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Vieras kieli</a:t>
          </a:r>
          <a:endParaRPr lang="fi-FI" sz="2800" b="1" kern="1200" baseline="0" dirty="0">
            <a:solidFill>
              <a:schemeClr val="tx1"/>
            </a:solidFill>
            <a:latin typeface="+mj-lt"/>
          </a:endParaRPr>
        </a:p>
      </dsp:txBody>
      <dsp:txXfrm>
        <a:off x="61351" y="2509614"/>
        <a:ext cx="2390427" cy="1133873"/>
      </dsp:txXfrm>
    </dsp:sp>
    <dsp:sp modelId="{B0AA3EB4-DED7-48C6-8290-31E09AEB3445}">
      <dsp:nvSpPr>
        <dsp:cNvPr id="0" name=""/>
        <dsp:cNvSpPr/>
      </dsp:nvSpPr>
      <dsp:spPr>
        <a:xfrm>
          <a:off x="5184573" y="2376260"/>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dsp:txBody>
      <dsp:txXfrm>
        <a:off x="5245913" y="2437600"/>
        <a:ext cx="2390427" cy="1133873"/>
      </dsp:txXfrm>
    </dsp:sp>
    <dsp:sp modelId="{22FDA2C6-D5AB-4939-B357-134226132EE5}">
      <dsp:nvSpPr>
        <dsp:cNvPr id="0" name=""/>
        <dsp:cNvSpPr/>
      </dsp:nvSpPr>
      <dsp:spPr>
        <a:xfrm>
          <a:off x="5077075" y="4144046"/>
          <a:ext cx="2627780"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Matematiikka</a:t>
          </a:r>
          <a:endParaRPr lang="fi-FI" sz="2800" b="1" kern="1200" baseline="0" dirty="0">
            <a:solidFill>
              <a:schemeClr val="tx1"/>
            </a:solidFill>
            <a:latin typeface="+mj-lt"/>
          </a:endParaRPr>
        </a:p>
      </dsp:txBody>
      <dsp:txXfrm>
        <a:off x="5138415" y="4205386"/>
        <a:ext cx="2505100" cy="11338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D3659-5614-4091-ACF2-EA50ADC5290B}">
      <dsp:nvSpPr>
        <dsp:cNvPr id="0" name=""/>
        <dsp:cNvSpPr/>
      </dsp:nvSpPr>
      <dsp:spPr>
        <a:xfrm>
          <a:off x="1224154" y="144012"/>
          <a:ext cx="5367665" cy="5367665"/>
        </a:xfrm>
        <a:prstGeom prst="circularArrow">
          <a:avLst>
            <a:gd name="adj1" fmla="val 5544"/>
            <a:gd name="adj2" fmla="val 330680"/>
            <a:gd name="adj3" fmla="val 13776269"/>
            <a:gd name="adj4" fmla="val 17385755"/>
            <a:gd name="adj5" fmla="val 5757"/>
          </a:avLst>
        </a:prstGeom>
        <a:solidFill>
          <a:srgbClr val="FFC000"/>
        </a:solidFill>
        <a:ln>
          <a:noFill/>
        </a:ln>
        <a:effectLst/>
      </dsp:spPr>
      <dsp:style>
        <a:lnRef idx="0">
          <a:scrgbClr r="0" g="0" b="0"/>
        </a:lnRef>
        <a:fillRef idx="1">
          <a:scrgbClr r="0" g="0" b="0"/>
        </a:fillRef>
        <a:effectRef idx="0">
          <a:scrgbClr r="0" g="0" b="0"/>
        </a:effectRef>
        <a:fontRef idx="minor"/>
      </dsp:style>
    </dsp:sp>
    <dsp:sp modelId="{CC1B2D01-42C3-48C8-9D51-774582E04EB6}">
      <dsp:nvSpPr>
        <dsp:cNvPr id="0" name=""/>
        <dsp:cNvSpPr/>
      </dsp:nvSpPr>
      <dsp:spPr>
        <a:xfrm>
          <a:off x="2622984" y="36182"/>
          <a:ext cx="2513107" cy="1256553"/>
        </a:xfrm>
        <a:prstGeom prst="roundRect">
          <a:avLst/>
        </a:prstGeom>
        <a:solidFill>
          <a:schemeClr val="bg1">
            <a:lumMod val="85000"/>
          </a:schemeClr>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Äidinkieli</a:t>
          </a:r>
          <a:endParaRPr lang="fi-FI" sz="2800" b="1" kern="1200" baseline="0" dirty="0">
            <a:solidFill>
              <a:schemeClr val="tx1"/>
            </a:solidFill>
            <a:latin typeface="+mj-lt"/>
          </a:endParaRPr>
        </a:p>
      </dsp:txBody>
      <dsp:txXfrm>
        <a:off x="2684324" y="97522"/>
        <a:ext cx="2390427" cy="1133873"/>
      </dsp:txXfrm>
    </dsp:sp>
    <dsp:sp modelId="{B8F191ED-329B-4B75-BB98-DBA9231E2D67}">
      <dsp:nvSpPr>
        <dsp:cNvPr id="0" name=""/>
        <dsp:cNvSpPr/>
      </dsp:nvSpPr>
      <dsp:spPr>
        <a:xfrm>
          <a:off x="0" y="4144046"/>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Toinen kotimainen kieli</a:t>
          </a:r>
          <a:endParaRPr lang="fi-FI" sz="2800" b="1" kern="1200" baseline="0" dirty="0">
            <a:solidFill>
              <a:schemeClr val="tx1"/>
            </a:solidFill>
            <a:latin typeface="+mj-lt"/>
          </a:endParaRPr>
        </a:p>
      </dsp:txBody>
      <dsp:txXfrm>
        <a:off x="61340" y="4205386"/>
        <a:ext cx="2390427" cy="1133873"/>
      </dsp:txXfrm>
    </dsp:sp>
    <dsp:sp modelId="{70239A5A-1754-47AF-87FC-25B943BD1110}">
      <dsp:nvSpPr>
        <dsp:cNvPr id="0" name=""/>
        <dsp:cNvSpPr/>
      </dsp:nvSpPr>
      <dsp:spPr>
        <a:xfrm>
          <a:off x="11" y="2448274"/>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Vieras kieli</a:t>
          </a:r>
          <a:endParaRPr lang="fi-FI" sz="2800" b="1" kern="1200" baseline="0" dirty="0">
            <a:solidFill>
              <a:schemeClr val="tx1"/>
            </a:solidFill>
            <a:latin typeface="+mj-lt"/>
          </a:endParaRPr>
        </a:p>
      </dsp:txBody>
      <dsp:txXfrm>
        <a:off x="61351" y="2509614"/>
        <a:ext cx="2390427" cy="1133873"/>
      </dsp:txXfrm>
    </dsp:sp>
    <dsp:sp modelId="{B0AA3EB4-DED7-48C6-8290-31E09AEB3445}">
      <dsp:nvSpPr>
        <dsp:cNvPr id="0" name=""/>
        <dsp:cNvSpPr/>
      </dsp:nvSpPr>
      <dsp:spPr>
        <a:xfrm>
          <a:off x="5184573" y="2376260"/>
          <a:ext cx="2513107" cy="1256553"/>
        </a:xfrm>
        <a:prstGeom prst="roundRect">
          <a:avLst/>
        </a:prstGeom>
        <a:solidFill>
          <a:schemeClr val="bg1">
            <a:lumMod val="75000"/>
          </a:schemeClr>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dsp:txBody>
      <dsp:txXfrm>
        <a:off x="5245913" y="2437600"/>
        <a:ext cx="2390427" cy="1133873"/>
      </dsp:txXfrm>
    </dsp:sp>
    <dsp:sp modelId="{22FDA2C6-D5AB-4939-B357-134226132EE5}">
      <dsp:nvSpPr>
        <dsp:cNvPr id="0" name=""/>
        <dsp:cNvSpPr/>
      </dsp:nvSpPr>
      <dsp:spPr>
        <a:xfrm>
          <a:off x="5077075" y="4144046"/>
          <a:ext cx="2627780"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Matematiikka</a:t>
          </a:r>
          <a:endParaRPr lang="fi-FI" sz="2800" b="1" kern="1200" baseline="0" dirty="0">
            <a:solidFill>
              <a:schemeClr val="tx1"/>
            </a:solidFill>
            <a:latin typeface="+mj-lt"/>
          </a:endParaRPr>
        </a:p>
      </dsp:txBody>
      <dsp:txXfrm>
        <a:off x="5138415" y="4205386"/>
        <a:ext cx="2505100" cy="11338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D3659-5614-4091-ACF2-EA50ADC5290B}">
      <dsp:nvSpPr>
        <dsp:cNvPr id="0" name=""/>
        <dsp:cNvSpPr/>
      </dsp:nvSpPr>
      <dsp:spPr>
        <a:xfrm>
          <a:off x="1193462" y="179840"/>
          <a:ext cx="5367665" cy="5367665"/>
        </a:xfrm>
        <a:prstGeom prst="circularArrow">
          <a:avLst>
            <a:gd name="adj1" fmla="val 5544"/>
            <a:gd name="adj2" fmla="val 330680"/>
            <a:gd name="adj3" fmla="val 13776269"/>
            <a:gd name="adj4" fmla="val 17385755"/>
            <a:gd name="adj5" fmla="val 5757"/>
          </a:avLst>
        </a:prstGeom>
        <a:solidFill>
          <a:srgbClr val="FFC000"/>
        </a:solidFill>
        <a:ln>
          <a:noFill/>
        </a:ln>
        <a:effectLst/>
      </dsp:spPr>
      <dsp:style>
        <a:lnRef idx="0">
          <a:scrgbClr r="0" g="0" b="0"/>
        </a:lnRef>
        <a:fillRef idx="1">
          <a:scrgbClr r="0" g="0" b="0"/>
        </a:fillRef>
        <a:effectRef idx="0">
          <a:scrgbClr r="0" g="0" b="0"/>
        </a:effectRef>
        <a:fontRef idx="minor"/>
      </dsp:style>
    </dsp:sp>
    <dsp:sp modelId="{CC1B2D01-42C3-48C8-9D51-774582E04EB6}">
      <dsp:nvSpPr>
        <dsp:cNvPr id="0" name=""/>
        <dsp:cNvSpPr/>
      </dsp:nvSpPr>
      <dsp:spPr>
        <a:xfrm>
          <a:off x="2592292" y="72010"/>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Äidinkieli</a:t>
          </a:r>
          <a:endParaRPr lang="fi-FI" sz="2800" b="1" kern="1200" baseline="0" dirty="0">
            <a:solidFill>
              <a:schemeClr val="tx1"/>
            </a:solidFill>
            <a:latin typeface="+mj-lt"/>
          </a:endParaRPr>
        </a:p>
      </dsp:txBody>
      <dsp:txXfrm>
        <a:off x="2653632" y="133350"/>
        <a:ext cx="2390427" cy="1133873"/>
      </dsp:txXfrm>
    </dsp:sp>
    <dsp:sp modelId="{B8F191ED-329B-4B75-BB98-DBA9231E2D67}">
      <dsp:nvSpPr>
        <dsp:cNvPr id="0" name=""/>
        <dsp:cNvSpPr/>
      </dsp:nvSpPr>
      <dsp:spPr>
        <a:xfrm>
          <a:off x="19" y="4144046"/>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Toinen kotimainen kieli</a:t>
          </a:r>
          <a:endParaRPr lang="fi-FI" sz="2800" b="1" kern="1200" baseline="0" dirty="0">
            <a:solidFill>
              <a:schemeClr val="tx1"/>
            </a:solidFill>
            <a:latin typeface="+mj-lt"/>
          </a:endParaRPr>
        </a:p>
      </dsp:txBody>
      <dsp:txXfrm>
        <a:off x="61359" y="4205386"/>
        <a:ext cx="2390427" cy="1133873"/>
      </dsp:txXfrm>
    </dsp:sp>
    <dsp:sp modelId="{70239A5A-1754-47AF-87FC-25B943BD1110}">
      <dsp:nvSpPr>
        <dsp:cNvPr id="0" name=""/>
        <dsp:cNvSpPr/>
      </dsp:nvSpPr>
      <dsp:spPr>
        <a:xfrm>
          <a:off x="11" y="2448274"/>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Vieras kieli</a:t>
          </a:r>
          <a:endParaRPr lang="fi-FI" sz="2800" b="1" kern="1200" baseline="0" dirty="0">
            <a:solidFill>
              <a:schemeClr val="tx1"/>
            </a:solidFill>
            <a:latin typeface="+mj-lt"/>
          </a:endParaRPr>
        </a:p>
      </dsp:txBody>
      <dsp:txXfrm>
        <a:off x="61351" y="2509614"/>
        <a:ext cx="2390427" cy="1133873"/>
      </dsp:txXfrm>
    </dsp:sp>
    <dsp:sp modelId="{B0AA3EB4-DED7-48C6-8290-31E09AEB3445}">
      <dsp:nvSpPr>
        <dsp:cNvPr id="0" name=""/>
        <dsp:cNvSpPr/>
      </dsp:nvSpPr>
      <dsp:spPr>
        <a:xfrm>
          <a:off x="5191737" y="2487857"/>
          <a:ext cx="2513107"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dsp:txBody>
      <dsp:txXfrm>
        <a:off x="5253077" y="2549197"/>
        <a:ext cx="2390427" cy="1133873"/>
      </dsp:txXfrm>
    </dsp:sp>
    <dsp:sp modelId="{22FDA2C6-D5AB-4939-B357-134226132EE5}">
      <dsp:nvSpPr>
        <dsp:cNvPr id="0" name=""/>
        <dsp:cNvSpPr/>
      </dsp:nvSpPr>
      <dsp:spPr>
        <a:xfrm>
          <a:off x="5077075" y="4144046"/>
          <a:ext cx="2627780" cy="1256553"/>
        </a:xfrm>
        <a:prstGeom prst="roundRect">
          <a:avLst/>
        </a:prstGeom>
        <a:solidFill>
          <a:srgbClr val="92D050"/>
        </a:solidFill>
        <a:ln>
          <a:noFill/>
        </a:ln>
        <a:effectLst>
          <a:outerShdw blurRad="57150" dist="19050" dir="5400000" algn="ctr" rotWithShape="0">
            <a:srgbClr val="000000">
              <a:alpha val="63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fi-FI" sz="2800" b="1" kern="1200" baseline="0" dirty="0" smtClean="0">
              <a:solidFill>
                <a:schemeClr val="tx1"/>
              </a:solidFill>
              <a:latin typeface="+mj-lt"/>
            </a:rPr>
            <a:t>Matematiikka</a:t>
          </a:r>
          <a:endParaRPr lang="fi-FI" sz="2800" b="1" kern="1200" baseline="0" dirty="0">
            <a:solidFill>
              <a:schemeClr val="tx1"/>
            </a:solidFill>
            <a:latin typeface="+mj-lt"/>
          </a:endParaRPr>
        </a:p>
      </dsp:txBody>
      <dsp:txXfrm>
        <a:off x="5138415" y="4205386"/>
        <a:ext cx="2505100" cy="11338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A41EFF-2930-4E02-93AC-655F5BB5279E}">
      <dsp:nvSpPr>
        <dsp:cNvPr id="0" name=""/>
        <dsp:cNvSpPr/>
      </dsp:nvSpPr>
      <dsp:spPr>
        <a:xfrm>
          <a:off x="827191" y="0"/>
          <a:ext cx="1294804" cy="1294804"/>
        </a:xfrm>
        <a:prstGeom prst="ellipse">
          <a:avLst/>
        </a:prstGeom>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dsp:spPr>
      <dsp:style>
        <a:lnRef idx="0">
          <a:schemeClr val="accent1"/>
        </a:lnRef>
        <a:fillRef idx="3">
          <a:schemeClr val="accent1"/>
        </a:fillRef>
        <a:effectRef idx="3">
          <a:schemeClr val="accent1"/>
        </a:effectRef>
        <a:fontRef idx="minor">
          <a:schemeClr val="lt1"/>
        </a:fontRef>
      </dsp:style>
      <dsp:txBody>
        <a:bodyPr spcFirstLastPara="0" vert="horz" wrap="square" lIns="71257" tIns="21590" rIns="71257" bIns="21590" numCol="1" spcCol="1270" anchor="ctr" anchorCtr="0">
          <a:noAutofit/>
        </a:bodyPr>
        <a:lstStyle/>
        <a:p>
          <a:pPr lvl="0" algn="ctr" defTabSz="755650">
            <a:lnSpc>
              <a:spcPct val="90000"/>
            </a:lnSpc>
            <a:spcBef>
              <a:spcPct val="0"/>
            </a:spcBef>
            <a:spcAft>
              <a:spcPct val="35000"/>
            </a:spcAft>
          </a:pPr>
          <a:r>
            <a:rPr lang="fi-FI" sz="1700" b="1" kern="1200" dirty="0" smtClean="0">
              <a:solidFill>
                <a:schemeClr val="tx1"/>
              </a:solidFill>
            </a:rPr>
            <a:t>kevät</a:t>
          </a:r>
          <a:endParaRPr lang="fi-FI" sz="1700" b="1" kern="1200" dirty="0">
            <a:solidFill>
              <a:schemeClr val="tx1"/>
            </a:solidFill>
          </a:endParaRPr>
        </a:p>
      </dsp:txBody>
      <dsp:txXfrm>
        <a:off x="1016811" y="189620"/>
        <a:ext cx="915564" cy="915564"/>
      </dsp:txXfrm>
    </dsp:sp>
    <dsp:sp modelId="{515F2085-174E-4696-9FB8-F007721744F6}">
      <dsp:nvSpPr>
        <dsp:cNvPr id="0" name=""/>
        <dsp:cNvSpPr/>
      </dsp:nvSpPr>
      <dsp:spPr>
        <a:xfrm>
          <a:off x="2627578" y="0"/>
          <a:ext cx="1294804" cy="1294804"/>
        </a:xfrm>
        <a:prstGeom prst="ellipse">
          <a:avLst/>
        </a:prstGeom>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dsp:spPr>
      <dsp:style>
        <a:lnRef idx="0">
          <a:schemeClr val="accent1"/>
        </a:lnRef>
        <a:fillRef idx="3">
          <a:schemeClr val="accent1"/>
        </a:fillRef>
        <a:effectRef idx="3">
          <a:schemeClr val="accent1"/>
        </a:effectRef>
        <a:fontRef idx="minor">
          <a:schemeClr val="lt1"/>
        </a:fontRef>
      </dsp:style>
      <dsp:txBody>
        <a:bodyPr spcFirstLastPara="0" vert="horz" wrap="square" lIns="71257" tIns="21590" rIns="71257" bIns="21590" numCol="1" spcCol="1270" anchor="ctr" anchorCtr="0">
          <a:noAutofit/>
        </a:bodyPr>
        <a:lstStyle/>
        <a:p>
          <a:pPr lvl="0" algn="ctr" defTabSz="755650">
            <a:lnSpc>
              <a:spcPct val="90000"/>
            </a:lnSpc>
            <a:spcBef>
              <a:spcPct val="0"/>
            </a:spcBef>
            <a:spcAft>
              <a:spcPct val="35000"/>
            </a:spcAft>
          </a:pPr>
          <a:r>
            <a:rPr lang="fi-FI" sz="1700" b="1" kern="1200" dirty="0" smtClean="0">
              <a:solidFill>
                <a:schemeClr val="tx1"/>
              </a:solidFill>
            </a:rPr>
            <a:t>syksy	</a:t>
          </a:r>
          <a:endParaRPr lang="fi-FI" sz="1700" b="1" kern="1200" dirty="0">
            <a:solidFill>
              <a:schemeClr val="tx1"/>
            </a:solidFill>
          </a:endParaRPr>
        </a:p>
      </dsp:txBody>
      <dsp:txXfrm>
        <a:off x="2817198" y="189620"/>
        <a:ext cx="915564" cy="915564"/>
      </dsp:txXfrm>
    </dsp:sp>
    <dsp:sp modelId="{91E1DAE3-2511-42FF-884D-ADBB867A8F5F}">
      <dsp:nvSpPr>
        <dsp:cNvPr id="0" name=""/>
        <dsp:cNvSpPr/>
      </dsp:nvSpPr>
      <dsp:spPr>
        <a:xfrm>
          <a:off x="3924597" y="669"/>
          <a:ext cx="1294804" cy="1294804"/>
        </a:xfrm>
        <a:prstGeom prst="ellipse">
          <a:avLst/>
        </a:prstGeom>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dsp:spPr>
      <dsp:style>
        <a:lnRef idx="0">
          <a:schemeClr val="accent1"/>
        </a:lnRef>
        <a:fillRef idx="3">
          <a:schemeClr val="accent1"/>
        </a:fillRef>
        <a:effectRef idx="3">
          <a:schemeClr val="accent1"/>
        </a:effectRef>
        <a:fontRef idx="minor">
          <a:schemeClr val="lt1"/>
        </a:fontRef>
      </dsp:style>
      <dsp:txBody>
        <a:bodyPr spcFirstLastPara="0" vert="horz" wrap="square" lIns="71257" tIns="21590" rIns="71257" bIns="21590" numCol="1" spcCol="1270" anchor="ctr" anchorCtr="0">
          <a:noAutofit/>
        </a:bodyPr>
        <a:lstStyle/>
        <a:p>
          <a:pPr lvl="0" algn="ctr" defTabSz="755650">
            <a:lnSpc>
              <a:spcPct val="90000"/>
            </a:lnSpc>
            <a:spcBef>
              <a:spcPct val="0"/>
            </a:spcBef>
            <a:spcAft>
              <a:spcPct val="35000"/>
            </a:spcAft>
          </a:pPr>
          <a:r>
            <a:rPr lang="fi-FI" sz="1700" b="1" kern="1200" dirty="0" smtClean="0">
              <a:solidFill>
                <a:schemeClr val="tx1"/>
              </a:solidFill>
            </a:rPr>
            <a:t>kevät</a:t>
          </a:r>
          <a:endParaRPr lang="fi-FI" sz="1700" b="1" kern="1200" dirty="0">
            <a:solidFill>
              <a:schemeClr val="tx1"/>
            </a:solidFill>
          </a:endParaRPr>
        </a:p>
      </dsp:txBody>
      <dsp:txXfrm>
        <a:off x="4114217" y="190289"/>
        <a:ext cx="915564" cy="915564"/>
      </dsp:txXfrm>
    </dsp:sp>
    <dsp:sp modelId="{2489F23B-8DA4-4259-8FD7-368A096CADC3}">
      <dsp:nvSpPr>
        <dsp:cNvPr id="0" name=""/>
        <dsp:cNvSpPr/>
      </dsp:nvSpPr>
      <dsp:spPr>
        <a:xfrm>
          <a:off x="5652229" y="0"/>
          <a:ext cx="1294804" cy="1294804"/>
        </a:xfrm>
        <a:prstGeom prst="ellipse">
          <a:avLst/>
        </a:prstGeom>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dsp:spPr>
      <dsp:style>
        <a:lnRef idx="0">
          <a:schemeClr val="accent1"/>
        </a:lnRef>
        <a:fillRef idx="3">
          <a:schemeClr val="accent1"/>
        </a:fillRef>
        <a:effectRef idx="3">
          <a:schemeClr val="accent1"/>
        </a:effectRef>
        <a:fontRef idx="minor">
          <a:schemeClr val="lt1"/>
        </a:fontRef>
      </dsp:style>
      <dsp:txBody>
        <a:bodyPr spcFirstLastPara="0" vert="horz" wrap="square" lIns="71257" tIns="21590" rIns="71257" bIns="21590" numCol="1" spcCol="1270" anchor="ctr" anchorCtr="0">
          <a:noAutofit/>
        </a:bodyPr>
        <a:lstStyle/>
        <a:p>
          <a:pPr lvl="0" algn="ctr" defTabSz="755650">
            <a:lnSpc>
              <a:spcPct val="90000"/>
            </a:lnSpc>
            <a:spcBef>
              <a:spcPct val="0"/>
            </a:spcBef>
            <a:spcAft>
              <a:spcPct val="35000"/>
            </a:spcAft>
          </a:pPr>
          <a:r>
            <a:rPr lang="fi-FI" sz="1700" b="1" kern="1200" dirty="0" smtClean="0">
              <a:solidFill>
                <a:schemeClr val="tx1"/>
              </a:solidFill>
            </a:rPr>
            <a:t>syksy</a:t>
          </a:r>
          <a:endParaRPr lang="fi-FI" sz="1700" b="1" kern="1200" dirty="0">
            <a:solidFill>
              <a:schemeClr val="tx1"/>
            </a:solidFill>
          </a:endParaRPr>
        </a:p>
      </dsp:txBody>
      <dsp:txXfrm>
        <a:off x="5841849" y="189620"/>
        <a:ext cx="915564" cy="915564"/>
      </dsp:txXfrm>
    </dsp:sp>
    <dsp:sp modelId="{3468B273-B785-401D-9B2A-BB38906028F3}">
      <dsp:nvSpPr>
        <dsp:cNvPr id="0" name=""/>
        <dsp:cNvSpPr/>
      </dsp:nvSpPr>
      <dsp:spPr>
        <a:xfrm>
          <a:off x="6948523" y="0"/>
          <a:ext cx="1294804" cy="1294804"/>
        </a:xfrm>
        <a:prstGeom prst="ellipse">
          <a:avLst/>
        </a:prstGeom>
        <a:gradFill rotWithShape="0">
          <a:gsLst>
            <a:gs pos="0">
              <a:srgbClr val="E6DCAC"/>
            </a:gs>
            <a:gs pos="12000">
              <a:srgbClr val="E6D78A"/>
            </a:gs>
            <a:gs pos="30000">
              <a:srgbClr val="C7AC4C"/>
            </a:gs>
            <a:gs pos="45000">
              <a:srgbClr val="E6D78A"/>
            </a:gs>
            <a:gs pos="77000">
              <a:srgbClr val="C7AC4C"/>
            </a:gs>
            <a:gs pos="100000">
              <a:srgbClr val="E6DCAC"/>
            </a:gs>
          </a:gsLst>
          <a:lin ang="16200000" scaled="0"/>
        </a:gradFill>
        <a:ln>
          <a:solidFill>
            <a:schemeClr val="tx1"/>
          </a:solid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dsp:spPr>
      <dsp:style>
        <a:lnRef idx="0">
          <a:schemeClr val="accent1"/>
        </a:lnRef>
        <a:fillRef idx="3">
          <a:schemeClr val="accent1"/>
        </a:fillRef>
        <a:effectRef idx="3">
          <a:schemeClr val="accent1"/>
        </a:effectRef>
        <a:fontRef idx="minor">
          <a:schemeClr val="lt1"/>
        </a:fontRef>
      </dsp:style>
      <dsp:txBody>
        <a:bodyPr spcFirstLastPara="0" vert="horz" wrap="square" lIns="71257" tIns="21590" rIns="71257" bIns="21590" numCol="1" spcCol="1270" anchor="ctr" anchorCtr="0">
          <a:noAutofit/>
        </a:bodyPr>
        <a:lstStyle/>
        <a:p>
          <a:pPr lvl="0" algn="ctr" defTabSz="755650">
            <a:lnSpc>
              <a:spcPct val="90000"/>
            </a:lnSpc>
            <a:spcBef>
              <a:spcPct val="0"/>
            </a:spcBef>
            <a:spcAft>
              <a:spcPct val="35000"/>
            </a:spcAft>
          </a:pPr>
          <a:r>
            <a:rPr lang="fi-FI" sz="1700" b="1" kern="1200" dirty="0" smtClean="0">
              <a:solidFill>
                <a:schemeClr val="tx1"/>
              </a:solidFill>
            </a:rPr>
            <a:t>kevät</a:t>
          </a:r>
          <a:endParaRPr lang="fi-FI" sz="1700" b="1" kern="1200" dirty="0">
            <a:solidFill>
              <a:schemeClr val="tx1"/>
            </a:solidFill>
          </a:endParaRPr>
        </a:p>
      </dsp:txBody>
      <dsp:txXfrm>
        <a:off x="7138143" y="189620"/>
        <a:ext cx="915564" cy="9155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2EB1A2-4BD3-4CCF-9990-1894BD73A1BD}">
      <dsp:nvSpPr>
        <dsp:cNvPr id="0" name=""/>
        <dsp:cNvSpPr/>
      </dsp:nvSpPr>
      <dsp:spPr>
        <a:xfrm>
          <a:off x="297845" y="773"/>
          <a:ext cx="1979446" cy="1187667"/>
        </a:xfrm>
        <a:prstGeom prst="rect">
          <a:avLst/>
        </a:prstGeom>
        <a:solidFill>
          <a:srgbClr val="C00000"/>
        </a:solidFill>
        <a:ln>
          <a:noFill/>
        </a:ln>
        <a:effectLst>
          <a:outerShdw blurRad="57150" dist="19050" dir="5400000" algn="ctr" rotWithShape="0">
            <a:srgbClr val="000000">
              <a:alpha val="63000"/>
            </a:srgbClr>
          </a:outerShdw>
        </a:effectLst>
      </dsp:spPr>
      <dsp:style>
        <a:lnRef idx="0">
          <a:schemeClr val="accent5"/>
        </a:lnRef>
        <a:fillRef idx="3">
          <a:schemeClr val="accent5"/>
        </a:fillRef>
        <a:effectRef idx="3">
          <a:schemeClr val="accent5"/>
        </a:effectRef>
        <a:fontRef idx="minor">
          <a:schemeClr val="lt1"/>
        </a:fontRef>
      </dsp:style>
      <dsp:txBody>
        <a:bodyPr spcFirstLastPara="0" vert="horz" wrap="square" lIns="118110" tIns="118110" rIns="118110" bIns="118110" numCol="1" spcCol="1270" anchor="t" anchorCtr="0">
          <a:noAutofit/>
        </a:bodyPr>
        <a:lstStyle/>
        <a:p>
          <a:pPr lvl="0" algn="l" defTabSz="1377950">
            <a:lnSpc>
              <a:spcPct val="90000"/>
            </a:lnSpc>
            <a:spcBef>
              <a:spcPct val="0"/>
            </a:spcBef>
            <a:spcAft>
              <a:spcPct val="35000"/>
            </a:spcAft>
          </a:pPr>
          <a:r>
            <a:rPr lang="fi-FI" sz="3100" b="1" kern="1200" dirty="0" smtClean="0">
              <a:solidFill>
                <a:schemeClr val="tx1"/>
              </a:solidFill>
            </a:rPr>
            <a:t>i+</a:t>
          </a:r>
          <a:endParaRPr lang="fi-FI" sz="3100" b="1" kern="1200" dirty="0">
            <a:solidFill>
              <a:schemeClr val="tx1"/>
            </a:solidFill>
          </a:endParaRPr>
        </a:p>
        <a:p>
          <a:pPr marL="228600" lvl="1" indent="-228600" algn="l" defTabSz="1066800">
            <a:lnSpc>
              <a:spcPct val="90000"/>
            </a:lnSpc>
            <a:spcBef>
              <a:spcPct val="0"/>
            </a:spcBef>
            <a:spcAft>
              <a:spcPct val="15000"/>
            </a:spcAft>
            <a:buChar char="••"/>
          </a:pPr>
          <a:r>
            <a:rPr lang="fi-FI" sz="2400" b="1" kern="1200" dirty="0" smtClean="0"/>
            <a:t>12 </a:t>
          </a:r>
          <a:r>
            <a:rPr lang="fi-FI" sz="2400" b="1" kern="1200" dirty="0" err="1" smtClean="0"/>
            <a:t>pist</a:t>
          </a:r>
          <a:r>
            <a:rPr lang="fi-FI" sz="2400" b="1" kern="1200" dirty="0" smtClean="0"/>
            <a:t>.</a:t>
          </a:r>
          <a:endParaRPr lang="fi-FI" sz="2400" b="1" kern="1200" dirty="0"/>
        </a:p>
      </dsp:txBody>
      <dsp:txXfrm>
        <a:off x="297845" y="773"/>
        <a:ext cx="1979446" cy="1187667"/>
      </dsp:txXfrm>
    </dsp:sp>
    <dsp:sp modelId="{A8EF189A-CBBB-4B54-AEF5-25B1DB9C44AE}">
      <dsp:nvSpPr>
        <dsp:cNvPr id="0" name=""/>
        <dsp:cNvSpPr/>
      </dsp:nvSpPr>
      <dsp:spPr>
        <a:xfrm>
          <a:off x="2475236" y="773"/>
          <a:ext cx="1979446" cy="1187667"/>
        </a:xfrm>
        <a:prstGeom prst="rect">
          <a:avLst/>
        </a:prstGeom>
        <a:solidFill>
          <a:srgbClr val="C00000"/>
        </a:solidFill>
        <a:ln>
          <a:noFill/>
        </a:ln>
        <a:effectLst>
          <a:outerShdw blurRad="57150" dist="19050" dir="5400000" algn="ctr" rotWithShape="0">
            <a:srgbClr val="000000">
              <a:alpha val="63000"/>
            </a:srgbClr>
          </a:outerShdw>
        </a:effectLst>
      </dsp:spPr>
      <dsp:style>
        <a:lnRef idx="0">
          <a:schemeClr val="accent5"/>
        </a:lnRef>
        <a:fillRef idx="3">
          <a:schemeClr val="accent5"/>
        </a:fillRef>
        <a:effectRef idx="3">
          <a:schemeClr val="accent5"/>
        </a:effectRef>
        <a:fontRef idx="minor">
          <a:schemeClr val="lt1"/>
        </a:fontRef>
      </dsp:style>
      <dsp:txBody>
        <a:bodyPr spcFirstLastPara="0" vert="horz" wrap="square" lIns="118110" tIns="118110" rIns="118110" bIns="118110" numCol="1" spcCol="1270" anchor="t" anchorCtr="0">
          <a:noAutofit/>
        </a:bodyPr>
        <a:lstStyle/>
        <a:p>
          <a:pPr lvl="0" algn="l" defTabSz="1377950">
            <a:lnSpc>
              <a:spcPct val="90000"/>
            </a:lnSpc>
            <a:spcBef>
              <a:spcPct val="0"/>
            </a:spcBef>
            <a:spcAft>
              <a:spcPct val="35000"/>
            </a:spcAft>
          </a:pPr>
          <a:r>
            <a:rPr lang="fi-FI" sz="3100" b="1" kern="1200" dirty="0" smtClean="0">
              <a:solidFill>
                <a:schemeClr val="tx1"/>
              </a:solidFill>
            </a:rPr>
            <a:t>i</a:t>
          </a:r>
          <a:endParaRPr lang="fi-FI" sz="3100" b="1" kern="1200" dirty="0">
            <a:solidFill>
              <a:schemeClr val="tx1"/>
            </a:solidFill>
          </a:endParaRPr>
        </a:p>
        <a:p>
          <a:pPr marL="228600" lvl="1" indent="-228600" algn="l" defTabSz="1066800">
            <a:lnSpc>
              <a:spcPct val="90000"/>
            </a:lnSpc>
            <a:spcBef>
              <a:spcPct val="0"/>
            </a:spcBef>
            <a:spcAft>
              <a:spcPct val="15000"/>
            </a:spcAft>
            <a:buChar char="••"/>
          </a:pPr>
          <a:r>
            <a:rPr lang="fi-FI" sz="2400" b="1" kern="1200" dirty="0" smtClean="0"/>
            <a:t>14 </a:t>
          </a:r>
          <a:r>
            <a:rPr lang="fi-FI" sz="2400" b="1" kern="1200" dirty="0" err="1" smtClean="0"/>
            <a:t>pist</a:t>
          </a:r>
          <a:r>
            <a:rPr lang="fi-FI" sz="2400" kern="1200" dirty="0" smtClean="0"/>
            <a:t>.</a:t>
          </a:r>
          <a:endParaRPr lang="fi-FI" sz="2400" kern="1200" dirty="0"/>
        </a:p>
      </dsp:txBody>
      <dsp:txXfrm>
        <a:off x="2475236" y="773"/>
        <a:ext cx="1979446" cy="1187667"/>
      </dsp:txXfrm>
    </dsp:sp>
    <dsp:sp modelId="{1332DBE0-22D7-414F-8CA1-D7119C5E3707}">
      <dsp:nvSpPr>
        <dsp:cNvPr id="0" name=""/>
        <dsp:cNvSpPr/>
      </dsp:nvSpPr>
      <dsp:spPr>
        <a:xfrm>
          <a:off x="297845" y="1386386"/>
          <a:ext cx="1979446" cy="1187667"/>
        </a:xfrm>
        <a:prstGeom prst="rect">
          <a:avLst/>
        </a:prstGeom>
        <a:solidFill>
          <a:srgbClr val="C00000"/>
        </a:solidFill>
        <a:ln>
          <a:noFill/>
        </a:ln>
        <a:effectLst>
          <a:outerShdw blurRad="57150" dist="19050" dir="5400000" algn="ctr" rotWithShape="0">
            <a:srgbClr val="000000">
              <a:alpha val="63000"/>
            </a:srgbClr>
          </a:outerShdw>
        </a:effectLst>
      </dsp:spPr>
      <dsp:style>
        <a:lnRef idx="0">
          <a:schemeClr val="accent5"/>
        </a:lnRef>
        <a:fillRef idx="3">
          <a:schemeClr val="accent5"/>
        </a:fillRef>
        <a:effectRef idx="3">
          <a:schemeClr val="accent5"/>
        </a:effectRef>
        <a:fontRef idx="minor">
          <a:schemeClr val="lt1"/>
        </a:fontRef>
      </dsp:style>
      <dsp:txBody>
        <a:bodyPr spcFirstLastPara="0" vert="horz" wrap="square" lIns="118110" tIns="118110" rIns="118110" bIns="118110" numCol="1" spcCol="1270" anchor="t" anchorCtr="0">
          <a:noAutofit/>
        </a:bodyPr>
        <a:lstStyle/>
        <a:p>
          <a:pPr lvl="0" algn="l" defTabSz="1377950">
            <a:lnSpc>
              <a:spcPct val="90000"/>
            </a:lnSpc>
            <a:spcBef>
              <a:spcPct val="0"/>
            </a:spcBef>
            <a:spcAft>
              <a:spcPct val="35000"/>
            </a:spcAft>
          </a:pPr>
          <a:r>
            <a:rPr lang="fi-FI" sz="3100" b="1" kern="1200" dirty="0" smtClean="0">
              <a:solidFill>
                <a:schemeClr val="tx1"/>
              </a:solidFill>
            </a:rPr>
            <a:t>i-</a:t>
          </a:r>
          <a:endParaRPr lang="fi-FI" sz="3100" b="1" kern="1200" dirty="0">
            <a:solidFill>
              <a:schemeClr val="tx1"/>
            </a:solidFill>
          </a:endParaRPr>
        </a:p>
        <a:p>
          <a:pPr marL="228600" lvl="1" indent="-228600" algn="l" defTabSz="1066800">
            <a:lnSpc>
              <a:spcPct val="90000"/>
            </a:lnSpc>
            <a:spcBef>
              <a:spcPct val="0"/>
            </a:spcBef>
            <a:spcAft>
              <a:spcPct val="15000"/>
            </a:spcAft>
            <a:buChar char="••"/>
          </a:pPr>
          <a:r>
            <a:rPr lang="fi-FI" sz="2400" b="1" kern="1200" dirty="0" smtClean="0"/>
            <a:t>16 </a:t>
          </a:r>
          <a:r>
            <a:rPr lang="fi-FI" sz="2400" b="1" kern="1200" dirty="0" err="1" smtClean="0"/>
            <a:t>pist</a:t>
          </a:r>
          <a:r>
            <a:rPr lang="fi-FI" sz="2400" kern="1200" dirty="0" smtClean="0"/>
            <a:t>.</a:t>
          </a:r>
          <a:endParaRPr lang="fi-FI" sz="2400" kern="1200" dirty="0"/>
        </a:p>
      </dsp:txBody>
      <dsp:txXfrm>
        <a:off x="297845" y="1386386"/>
        <a:ext cx="1979446" cy="1187667"/>
      </dsp:txXfrm>
    </dsp:sp>
    <dsp:sp modelId="{446AB196-6405-4EF1-A36A-273D15DAE2D2}">
      <dsp:nvSpPr>
        <dsp:cNvPr id="0" name=""/>
        <dsp:cNvSpPr/>
      </dsp:nvSpPr>
      <dsp:spPr>
        <a:xfrm>
          <a:off x="2475236" y="1386386"/>
          <a:ext cx="1979446" cy="1187667"/>
        </a:xfrm>
        <a:prstGeom prst="rect">
          <a:avLst/>
        </a:prstGeom>
        <a:solidFill>
          <a:srgbClr val="C00000"/>
        </a:solidFill>
        <a:ln>
          <a:noFill/>
        </a:ln>
        <a:effectLst>
          <a:outerShdw blurRad="57150" dist="19050" dir="5400000" algn="ctr" rotWithShape="0">
            <a:srgbClr val="000000">
              <a:alpha val="63000"/>
            </a:srgbClr>
          </a:outerShdw>
        </a:effectLst>
      </dsp:spPr>
      <dsp:style>
        <a:lnRef idx="0">
          <a:schemeClr val="accent5"/>
        </a:lnRef>
        <a:fillRef idx="3">
          <a:schemeClr val="accent5"/>
        </a:fillRef>
        <a:effectRef idx="3">
          <a:schemeClr val="accent5"/>
        </a:effectRef>
        <a:fontRef idx="minor">
          <a:schemeClr val="lt1"/>
        </a:fontRef>
      </dsp:style>
      <dsp:txBody>
        <a:bodyPr spcFirstLastPara="0" vert="horz" wrap="square" lIns="118110" tIns="118110" rIns="118110" bIns="118110" numCol="1" spcCol="1270" anchor="t" anchorCtr="0">
          <a:noAutofit/>
        </a:bodyPr>
        <a:lstStyle/>
        <a:p>
          <a:pPr lvl="0" algn="l" defTabSz="1377950">
            <a:lnSpc>
              <a:spcPct val="90000"/>
            </a:lnSpc>
            <a:spcBef>
              <a:spcPct val="0"/>
            </a:spcBef>
            <a:spcAft>
              <a:spcPct val="35000"/>
            </a:spcAft>
          </a:pPr>
          <a:r>
            <a:rPr lang="fi-FI" sz="3100" b="1" kern="1200" dirty="0" smtClean="0">
              <a:solidFill>
                <a:schemeClr val="tx1"/>
              </a:solidFill>
            </a:rPr>
            <a:t>i--</a:t>
          </a:r>
          <a:endParaRPr lang="fi-FI" sz="3100" b="1" kern="1200" dirty="0">
            <a:solidFill>
              <a:schemeClr val="tx1"/>
            </a:solidFill>
          </a:endParaRPr>
        </a:p>
        <a:p>
          <a:pPr marL="228600" lvl="1" indent="-228600" algn="l" defTabSz="1066800">
            <a:lnSpc>
              <a:spcPct val="90000"/>
            </a:lnSpc>
            <a:spcBef>
              <a:spcPct val="0"/>
            </a:spcBef>
            <a:spcAft>
              <a:spcPct val="15000"/>
            </a:spcAft>
            <a:buChar char="••"/>
          </a:pPr>
          <a:r>
            <a:rPr lang="fi-FI" sz="2400" b="1" kern="1200" dirty="0" smtClean="0"/>
            <a:t>18 </a:t>
          </a:r>
          <a:r>
            <a:rPr lang="fi-FI" sz="2400" b="1" kern="1200" dirty="0" err="1" smtClean="0"/>
            <a:t>pist</a:t>
          </a:r>
          <a:r>
            <a:rPr lang="fi-FI" sz="2400" b="1" kern="1200" dirty="0" smtClean="0"/>
            <a:t>.</a:t>
          </a:r>
          <a:endParaRPr lang="fi-FI" sz="2400" b="1" kern="1200" dirty="0"/>
        </a:p>
      </dsp:txBody>
      <dsp:txXfrm>
        <a:off x="2475236" y="1386386"/>
        <a:ext cx="1979446" cy="1187667"/>
      </dsp:txXfrm>
    </dsp:sp>
    <dsp:sp modelId="{384875FE-E77D-4E4D-80DF-394690C30054}">
      <dsp:nvSpPr>
        <dsp:cNvPr id="0" name=""/>
        <dsp:cNvSpPr/>
      </dsp:nvSpPr>
      <dsp:spPr>
        <a:xfrm>
          <a:off x="1386540" y="2771998"/>
          <a:ext cx="1979446" cy="118766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endParaRPr lang="fi-FI" sz="3100" kern="1200" dirty="0"/>
        </a:p>
      </dsp:txBody>
      <dsp:txXfrm>
        <a:off x="1386540" y="2771998"/>
        <a:ext cx="1979446" cy="118766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DF858D04-E725-45D9-ADBC-D18049F3E924}" type="datetimeFigureOut">
              <a:rPr lang="fi-FI" smtClean="0"/>
              <a:t>17.2.2016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96629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DF858D04-E725-45D9-ADBC-D18049F3E924}" type="datetimeFigureOut">
              <a:rPr lang="fi-FI" smtClean="0"/>
              <a:t>17.2.2016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1234551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DF858D04-E725-45D9-ADBC-D18049F3E924}" type="datetimeFigureOut">
              <a:rPr lang="fi-FI" smtClean="0"/>
              <a:t>17.2.2016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1898784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Otsikko ja kaavio">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p>
            <a:r>
              <a:rPr lang="fi-FI" smtClean="0"/>
              <a:t>Muokkaa perustyyl. napsautt.</a:t>
            </a:r>
            <a:endParaRPr lang="fi-FI"/>
          </a:p>
        </p:txBody>
      </p:sp>
      <p:sp>
        <p:nvSpPr>
          <p:cNvPr id="3" name="Kaavion paikkamerkki 2"/>
          <p:cNvSpPr>
            <a:spLocks noGrp="1"/>
          </p:cNvSpPr>
          <p:nvPr>
            <p:ph type="chart" idx="1"/>
          </p:nvPr>
        </p:nvSpPr>
        <p:spPr>
          <a:xfrm>
            <a:off x="457200" y="1600200"/>
            <a:ext cx="8229600" cy="4525963"/>
          </a:xfrm>
          <a:prstGeom prst="rect">
            <a:avLst/>
          </a:prstGeom>
        </p:spPr>
        <p:txBody>
          <a:bodyPr/>
          <a:lstStyle/>
          <a:p>
            <a:pPr lvl="0"/>
            <a:endParaRPr lang="fi-FI" noProof="0" dirty="0" smtClean="0"/>
          </a:p>
        </p:txBody>
      </p:sp>
    </p:spTree>
    <p:extLst>
      <p:ext uri="{BB962C8B-B14F-4D97-AF65-F5344CB8AC3E}">
        <p14:creationId xmlns:p14="http://schemas.microsoft.com/office/powerpoint/2010/main" val="914168163"/>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DF858D04-E725-45D9-ADBC-D18049F3E924}" type="datetimeFigureOut">
              <a:rPr lang="fi-FI" smtClean="0"/>
              <a:t>17.2.2016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2255555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DF858D04-E725-45D9-ADBC-D18049F3E924}" type="datetimeFigureOut">
              <a:rPr lang="fi-FI" smtClean="0"/>
              <a:t>17.2.2016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1060630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DF858D04-E725-45D9-ADBC-D18049F3E924}" type="datetimeFigureOut">
              <a:rPr lang="fi-FI" smtClean="0"/>
              <a:t>17.2.2016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4153755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DF858D04-E725-45D9-ADBC-D18049F3E924}" type="datetimeFigureOut">
              <a:rPr lang="fi-FI" smtClean="0"/>
              <a:t>17.2.2016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3077104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DF858D04-E725-45D9-ADBC-D18049F3E924}" type="datetimeFigureOut">
              <a:rPr lang="fi-FI" smtClean="0"/>
              <a:t>17.2.2016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131326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DF858D04-E725-45D9-ADBC-D18049F3E924}" type="datetimeFigureOut">
              <a:rPr lang="fi-FI" smtClean="0"/>
              <a:t>17.2.2016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3050039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DF858D04-E725-45D9-ADBC-D18049F3E924}" type="datetimeFigureOut">
              <a:rPr lang="fi-FI" smtClean="0"/>
              <a:t>17.2.2016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3492368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DF858D04-E725-45D9-ADBC-D18049F3E924}" type="datetimeFigureOut">
              <a:rPr lang="fi-FI" smtClean="0"/>
              <a:t>17.2.2016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0CC8058-E733-4891-9F7B-1E596E6EA962}" type="slidenum">
              <a:rPr lang="fi-FI" smtClean="0"/>
              <a:t>‹#›</a:t>
            </a:fld>
            <a:endParaRPr lang="fi-FI"/>
          </a:p>
        </p:txBody>
      </p:sp>
    </p:spTree>
    <p:extLst>
      <p:ext uri="{BB962C8B-B14F-4D97-AF65-F5344CB8AC3E}">
        <p14:creationId xmlns:p14="http://schemas.microsoft.com/office/powerpoint/2010/main" val="4228138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858D04-E725-45D9-ADBC-D18049F3E924}" type="datetimeFigureOut">
              <a:rPr lang="fi-FI" smtClean="0"/>
              <a:t>17.2.2016</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C8058-E733-4891-9F7B-1E596E6EA962}" type="slidenum">
              <a:rPr lang="fi-FI" smtClean="0"/>
              <a:t>‹#›</a:t>
            </a:fld>
            <a:endParaRPr lang="fi-FI"/>
          </a:p>
        </p:txBody>
      </p:sp>
    </p:spTree>
    <p:extLst>
      <p:ext uri="{BB962C8B-B14F-4D97-AF65-F5344CB8AC3E}">
        <p14:creationId xmlns:p14="http://schemas.microsoft.com/office/powerpoint/2010/main" val="2015340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ylioppilastutkinto.fi/fi/maaraykset/erityi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ylioppilastutkinto.fi/fi/ylioppilastutkinto/hinnasto"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bwMode="auto">
          <a:xfrm>
            <a:off x="1331640" y="260648"/>
            <a:ext cx="6762750" cy="719138"/>
          </a:xfrm>
          <a:noFill/>
          <a:ln>
            <a:miter lim="800000"/>
            <a:headEnd/>
            <a:tailEnd/>
          </a:ln>
        </p:spPr>
        <p:txBody>
          <a:bodyPr vert="horz" wrap="square" lIns="91440" tIns="45720" rIns="91440" bIns="45720" numCol="1" anchor="t" anchorCtr="0" compatLnSpc="1">
            <a:prstTxWarp prst="textNoShape">
              <a:avLst/>
            </a:prstTxWarp>
            <a:normAutofit/>
          </a:bodyPr>
          <a:lstStyle/>
          <a:p>
            <a:r>
              <a:rPr lang="fi-FI" sz="3600" dirty="0" smtClean="0">
                <a:latin typeface="Arial Rounded MT Bold" pitchFamily="34" charset="0"/>
              </a:rPr>
              <a:t>Ylioppilastutkinto</a:t>
            </a:r>
          </a:p>
        </p:txBody>
      </p:sp>
      <p:sp>
        <p:nvSpPr>
          <p:cNvPr id="7171" name="Rectangle 3"/>
          <p:cNvSpPr>
            <a:spLocks noGrp="1" noChangeArrowheads="1"/>
          </p:cNvSpPr>
          <p:nvPr>
            <p:ph type="subTitle" idx="1"/>
          </p:nvPr>
        </p:nvSpPr>
        <p:spPr bwMode="auto">
          <a:xfrm>
            <a:off x="1227138" y="5132784"/>
            <a:ext cx="6400800" cy="1752600"/>
          </a:xfrm>
          <a:noFill/>
          <a:ln>
            <a:miter lim="800000"/>
            <a:headEnd/>
            <a:tailEnd/>
          </a:ln>
        </p:spPr>
        <p:txBody>
          <a:bodyPr vert="horz" wrap="square" lIns="91440" tIns="45720" rIns="91440" bIns="45720" numCol="1" anchor="t" anchorCtr="0" compatLnSpc="1">
            <a:prstTxWarp prst="textNoShape">
              <a:avLst/>
            </a:prstTxWarp>
          </a:bodyPr>
          <a:lstStyle/>
          <a:p>
            <a:pPr eaLnBrk="1" hangingPunct="1">
              <a:lnSpc>
                <a:spcPct val="90000"/>
              </a:lnSpc>
            </a:pPr>
            <a:r>
              <a:rPr lang="fi-FI" sz="2800" b="1" dirty="0" smtClean="0">
                <a:latin typeface="Arial Rounded MT Bold" pitchFamily="34" charset="0"/>
              </a:rPr>
              <a:t>Ylioppilastutkintotodistukseen vaaditaan yo-kirjoitusten lisäksi lukion päättötodistus tai ammatillisen tutkinnon todistus</a:t>
            </a:r>
          </a:p>
        </p:txBody>
      </p:sp>
      <p:pic>
        <p:nvPicPr>
          <p:cNvPr id="7172" name="Kuva 6" descr="DSC_0014.JPG"/>
          <p:cNvPicPr>
            <a:picLocks noChangeAspect="1" noChangeArrowheads="1"/>
          </p:cNvPicPr>
          <p:nvPr/>
        </p:nvPicPr>
        <p:blipFill>
          <a:blip r:embed="rId2" cstate="print">
            <a:lum bright="20000" contrast="22000"/>
          </a:blip>
          <a:srcRect/>
          <a:stretch>
            <a:fillRect/>
          </a:stretch>
        </p:blipFill>
        <p:spPr bwMode="auto">
          <a:xfrm>
            <a:off x="1619672" y="1096144"/>
            <a:ext cx="5665366" cy="377430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0959378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62880" y="274638"/>
            <a:ext cx="8229600" cy="706090"/>
          </a:xfrm>
        </p:spPr>
        <p:txBody>
          <a:bodyPr>
            <a:normAutofit/>
          </a:bodyPr>
          <a:lstStyle/>
          <a:p>
            <a:r>
              <a:rPr lang="fi-FI" sz="3600" dirty="0" smtClean="0">
                <a:latin typeface="Arial Rounded MT Bold" pitchFamily="34" charset="0"/>
              </a:rPr>
              <a:t>Hyväksytyn </a:t>
            </a:r>
            <a:r>
              <a:rPr lang="fi-FI" sz="3600" dirty="0" err="1" smtClean="0">
                <a:latin typeface="Arial Rounded MT Bold" pitchFamily="34" charset="0"/>
              </a:rPr>
              <a:t>uusiminen</a:t>
            </a:r>
            <a:r>
              <a:rPr lang="fi-FI" sz="3600" dirty="0" err="1" smtClean="0">
                <a:solidFill>
                  <a:schemeClr val="bg1"/>
                </a:solidFill>
                <a:latin typeface="Arial Rounded MT Bold" pitchFamily="34" charset="0"/>
              </a:rPr>
              <a:t>uusiminen</a:t>
            </a:r>
            <a:endParaRPr lang="fi-FI" sz="3600" dirty="0">
              <a:solidFill>
                <a:schemeClr val="bg1"/>
              </a:solidFill>
              <a:latin typeface="Arial Rounded MT Bold" pitchFamily="34" charset="0"/>
            </a:endParaRPr>
          </a:p>
        </p:txBody>
      </p:sp>
      <p:sp>
        <p:nvSpPr>
          <p:cNvPr id="4" name="Oval 2"/>
          <p:cNvSpPr>
            <a:spLocks noChangeArrowheads="1"/>
          </p:cNvSpPr>
          <p:nvPr/>
        </p:nvSpPr>
        <p:spPr bwMode="auto">
          <a:xfrm>
            <a:off x="2339975" y="1052513"/>
            <a:ext cx="3960813" cy="1800225"/>
          </a:xfrm>
          <a:prstGeom prst="ellipse">
            <a:avLst/>
          </a:prstGeom>
          <a:solidFill>
            <a:srgbClr val="92D050"/>
          </a:solidFill>
          <a:ln>
            <a:headEnd/>
            <a:tailEnd/>
          </a:ln>
        </p:spPr>
        <p:style>
          <a:lnRef idx="0">
            <a:schemeClr val="accent5"/>
          </a:lnRef>
          <a:fillRef idx="3">
            <a:schemeClr val="accent5"/>
          </a:fillRef>
          <a:effectRef idx="3">
            <a:schemeClr val="accent5"/>
          </a:effectRef>
          <a:fontRef idx="minor">
            <a:schemeClr val="lt1"/>
          </a:fontRef>
        </p:style>
        <p:txBody>
          <a:bodyPr anchor="ctr">
            <a:spAutoFit/>
          </a:bodyPr>
          <a:lstStyle/>
          <a:p>
            <a:pPr>
              <a:defRPr/>
            </a:pPr>
            <a:endParaRPr lang="fi-FI" dirty="0"/>
          </a:p>
        </p:txBody>
      </p:sp>
      <p:sp>
        <p:nvSpPr>
          <p:cNvPr id="5" name="Text Box 5"/>
          <p:cNvSpPr txBox="1">
            <a:spLocks noChangeArrowheads="1"/>
          </p:cNvSpPr>
          <p:nvPr/>
        </p:nvSpPr>
        <p:spPr bwMode="auto">
          <a:xfrm>
            <a:off x="2916238" y="1484313"/>
            <a:ext cx="2808287" cy="1009650"/>
          </a:xfrm>
          <a:prstGeom prst="rect">
            <a:avLst/>
          </a:prstGeom>
          <a:noFill/>
          <a:ln w="9525">
            <a:noFill/>
            <a:miter lim="800000"/>
            <a:headEnd/>
            <a:tailEnd/>
          </a:ln>
        </p:spPr>
        <p:txBody>
          <a:bodyPr>
            <a:spAutoFit/>
          </a:bodyPr>
          <a:lstStyle/>
          <a:p>
            <a:pPr algn="ctr">
              <a:buSzTx/>
              <a:buFontTx/>
              <a:buNone/>
            </a:pPr>
            <a:r>
              <a:rPr lang="fi-FI" sz="2800" dirty="0"/>
              <a:t>hyväksytty koe</a:t>
            </a:r>
          </a:p>
          <a:p>
            <a:pPr algn="ctr">
              <a:spcBef>
                <a:spcPct val="15000"/>
              </a:spcBef>
              <a:buSzTx/>
              <a:buFontTx/>
              <a:buNone/>
            </a:pPr>
            <a:r>
              <a:rPr lang="fi-FI" sz="2800" dirty="0"/>
              <a:t>(a, b, c, m, e, l)</a:t>
            </a:r>
          </a:p>
        </p:txBody>
      </p:sp>
      <p:sp>
        <p:nvSpPr>
          <p:cNvPr id="6" name="Rectangle 6"/>
          <p:cNvSpPr>
            <a:spLocks noChangeArrowheads="1"/>
          </p:cNvSpPr>
          <p:nvPr/>
        </p:nvSpPr>
        <p:spPr bwMode="auto">
          <a:xfrm>
            <a:off x="1908175" y="4941888"/>
            <a:ext cx="5832475" cy="457200"/>
          </a:xfrm>
          <a:prstGeom prst="rect">
            <a:avLst/>
          </a:prstGeom>
          <a:noFill/>
          <a:ln w="38100" algn="ctr">
            <a:noFill/>
            <a:miter lim="800000"/>
            <a:headEnd/>
            <a:tailEnd/>
          </a:ln>
          <a:effectLst/>
        </p:spPr>
        <p:txBody>
          <a:bodyPr>
            <a:spAutoFit/>
          </a:bodyPr>
          <a:lstStyle/>
          <a:p>
            <a:pPr marL="269875" indent="-269875">
              <a:spcBef>
                <a:spcPct val="20000"/>
              </a:spcBef>
              <a:buSzTx/>
              <a:defRPr/>
            </a:pPr>
            <a:r>
              <a:rPr lang="fi-FI" dirty="0">
                <a:solidFill>
                  <a:srgbClr val="CC3300"/>
                </a:solidFill>
                <a:effectLst>
                  <a:outerShdw blurRad="38100" dist="38100" dir="2700000" algn="tl">
                    <a:srgbClr val="C0C0C0"/>
                  </a:outerShdw>
                </a:effectLst>
              </a:rPr>
              <a:t>yhden</a:t>
            </a:r>
            <a:r>
              <a:rPr lang="fi-FI" dirty="0"/>
              <a:t> kerran  </a:t>
            </a:r>
            <a:r>
              <a:rPr lang="fi-FI" u="sng" dirty="0"/>
              <a:t>ilman aikarajoitusta</a:t>
            </a:r>
          </a:p>
        </p:txBody>
      </p:sp>
      <p:sp>
        <p:nvSpPr>
          <p:cNvPr id="7" name="AutoShape 7"/>
          <p:cNvSpPr>
            <a:spLocks noChangeArrowheads="1"/>
          </p:cNvSpPr>
          <p:nvPr/>
        </p:nvSpPr>
        <p:spPr bwMode="auto">
          <a:xfrm rot="3777751">
            <a:off x="3023394" y="3680619"/>
            <a:ext cx="1584325" cy="792163"/>
          </a:xfrm>
          <a:custGeom>
            <a:avLst/>
            <a:gdLst>
              <a:gd name="T0" fmla="*/ 87155777 w 21600"/>
              <a:gd name="T1" fmla="*/ 0 h 21600"/>
              <a:gd name="T2" fmla="*/ 0 w 21600"/>
              <a:gd name="T3" fmla="*/ 14525995 h 21600"/>
              <a:gd name="T4" fmla="*/ 87155777 w 21600"/>
              <a:gd name="T5" fmla="*/ 29051953 h 21600"/>
              <a:gd name="T6" fmla="*/ 116207666 w 21600"/>
              <a:gd name="T7" fmla="*/ 14525995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00000"/>
          </a:solidFill>
          <a:ln>
            <a:headEnd/>
            <a:tailEnd/>
          </a:ln>
        </p:spPr>
        <p:style>
          <a:lnRef idx="0">
            <a:schemeClr val="accent5"/>
          </a:lnRef>
          <a:fillRef idx="3">
            <a:schemeClr val="accent5"/>
          </a:fillRef>
          <a:effectRef idx="3">
            <a:schemeClr val="accent5"/>
          </a:effectRef>
          <a:fontRef idx="minor">
            <a:schemeClr val="lt1"/>
          </a:fontRef>
        </p:style>
        <p:txBody>
          <a:bodyPr anchor="ctr">
            <a:spAutoFit/>
          </a:bodyPr>
          <a:lstStyle/>
          <a:p>
            <a:endParaRPr lang="fi-FI" dirty="0"/>
          </a:p>
        </p:txBody>
      </p:sp>
      <p:sp>
        <p:nvSpPr>
          <p:cNvPr id="8" name="AutoShape 8"/>
          <p:cNvSpPr>
            <a:spLocks noChangeArrowheads="1"/>
          </p:cNvSpPr>
          <p:nvPr/>
        </p:nvSpPr>
        <p:spPr bwMode="auto">
          <a:xfrm rot="7444284">
            <a:off x="4500563" y="3716338"/>
            <a:ext cx="1655762" cy="792162"/>
          </a:xfrm>
          <a:custGeom>
            <a:avLst/>
            <a:gdLst>
              <a:gd name="T0" fmla="*/ 95192598 w 21600"/>
              <a:gd name="T1" fmla="*/ 0 h 21600"/>
              <a:gd name="T2" fmla="*/ 0 w 21600"/>
              <a:gd name="T3" fmla="*/ 14525940 h 21600"/>
              <a:gd name="T4" fmla="*/ 95192598 w 21600"/>
              <a:gd name="T5" fmla="*/ 29051880 h 21600"/>
              <a:gd name="T6" fmla="*/ 126923502 w 21600"/>
              <a:gd name="T7" fmla="*/ 1452594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00000"/>
          </a:solidFill>
          <a:ln>
            <a:headEnd/>
            <a:tailEnd/>
          </a:ln>
        </p:spPr>
        <p:style>
          <a:lnRef idx="0">
            <a:schemeClr val="accent5"/>
          </a:lnRef>
          <a:fillRef idx="3">
            <a:schemeClr val="accent5"/>
          </a:fillRef>
          <a:effectRef idx="3">
            <a:schemeClr val="accent5"/>
          </a:effectRef>
          <a:fontRef idx="minor">
            <a:schemeClr val="lt1"/>
          </a:fontRef>
        </p:style>
        <p:txBody>
          <a:bodyPr anchor="ctr">
            <a:spAutoFit/>
          </a:bodyPr>
          <a:lstStyle/>
          <a:p>
            <a:endParaRPr lang="fi-FI" dirty="0"/>
          </a:p>
        </p:txBody>
      </p:sp>
      <p:sp>
        <p:nvSpPr>
          <p:cNvPr id="9" name="Text Box 9"/>
          <p:cNvSpPr txBox="1">
            <a:spLocks noChangeArrowheads="1"/>
          </p:cNvSpPr>
          <p:nvPr/>
        </p:nvSpPr>
        <p:spPr bwMode="auto">
          <a:xfrm>
            <a:off x="827088" y="2924175"/>
            <a:ext cx="2449512" cy="457200"/>
          </a:xfrm>
          <a:prstGeom prst="rect">
            <a:avLst/>
          </a:prstGeom>
          <a:solidFill>
            <a:srgbClr val="EAEAEA"/>
          </a:solidFill>
          <a:ln w="38100" algn="ctr">
            <a:noFill/>
            <a:miter lim="800000"/>
            <a:headEnd/>
            <a:tailEnd/>
          </a:ln>
        </p:spPr>
        <p:txBody>
          <a:bodyPr>
            <a:spAutoFit/>
          </a:bodyPr>
          <a:lstStyle/>
          <a:p>
            <a:pPr marL="269875" indent="-269875">
              <a:buFontTx/>
              <a:buNone/>
            </a:pPr>
            <a:r>
              <a:rPr lang="fi-FI" u="sng" dirty="0"/>
              <a:t>pakollinen koe</a:t>
            </a:r>
          </a:p>
        </p:txBody>
      </p:sp>
      <p:sp>
        <p:nvSpPr>
          <p:cNvPr id="10" name="Text Box 10"/>
          <p:cNvSpPr txBox="1">
            <a:spLocks noChangeArrowheads="1"/>
          </p:cNvSpPr>
          <p:nvPr/>
        </p:nvSpPr>
        <p:spPr bwMode="auto">
          <a:xfrm>
            <a:off x="6084888" y="2924175"/>
            <a:ext cx="2736850" cy="457200"/>
          </a:xfrm>
          <a:prstGeom prst="rect">
            <a:avLst/>
          </a:prstGeom>
          <a:solidFill>
            <a:srgbClr val="EAEAEA"/>
          </a:solidFill>
          <a:ln w="38100" algn="ctr">
            <a:noFill/>
            <a:miter lim="800000"/>
            <a:headEnd/>
            <a:tailEnd/>
          </a:ln>
        </p:spPr>
        <p:txBody>
          <a:bodyPr>
            <a:spAutoFit/>
          </a:bodyPr>
          <a:lstStyle/>
          <a:p>
            <a:pPr marL="269875" indent="-269875">
              <a:buFontTx/>
              <a:buNone/>
            </a:pPr>
            <a:r>
              <a:rPr lang="fi-FI" u="sng" dirty="0"/>
              <a:t>ylimääräinen koe</a:t>
            </a:r>
          </a:p>
        </p:txBody>
      </p:sp>
      <p:sp>
        <p:nvSpPr>
          <p:cNvPr id="11" name="Rectangle 12"/>
          <p:cNvSpPr>
            <a:spLocks noChangeArrowheads="1"/>
          </p:cNvSpPr>
          <p:nvPr/>
        </p:nvSpPr>
        <p:spPr bwMode="auto">
          <a:xfrm>
            <a:off x="684213" y="5516563"/>
            <a:ext cx="8208267" cy="1274195"/>
          </a:xfrm>
          <a:prstGeom prst="rect">
            <a:avLst/>
          </a:prstGeom>
          <a:noFill/>
          <a:ln w="38100" algn="ctr">
            <a:noFill/>
            <a:miter lim="800000"/>
            <a:headEnd/>
            <a:tailEnd/>
          </a:ln>
        </p:spPr>
        <p:txBody>
          <a:bodyPr wrap="square">
            <a:spAutoFit/>
          </a:bodyPr>
          <a:lstStyle/>
          <a:p>
            <a:pPr marL="269875" indent="-269875">
              <a:spcBef>
                <a:spcPct val="20000"/>
              </a:spcBef>
              <a:buClr>
                <a:srgbClr val="CC3300"/>
              </a:buClr>
              <a:buSzPct val="140000"/>
            </a:pPr>
            <a:r>
              <a:rPr lang="fi-FI" dirty="0"/>
              <a:t>mikäli uusinta tapahtuu ennen todistuksen antamista, merkitään todistukseen </a:t>
            </a:r>
            <a:r>
              <a:rPr lang="fi-FI" dirty="0" smtClean="0"/>
              <a:t>parempi arvosana</a:t>
            </a:r>
          </a:p>
          <a:p>
            <a:pPr marL="269875" indent="-269875">
              <a:spcBef>
                <a:spcPct val="20000"/>
              </a:spcBef>
              <a:buClr>
                <a:srgbClr val="CC3300"/>
              </a:buClr>
              <a:buSzPct val="140000"/>
            </a:pPr>
            <a:r>
              <a:rPr lang="fi-FI" dirty="0" smtClean="0"/>
              <a:t>muulloin annetaan erillinen todistus</a:t>
            </a:r>
            <a:endParaRPr lang="fi-FI" dirty="0"/>
          </a:p>
        </p:txBody>
      </p:sp>
    </p:spTree>
    <p:extLst>
      <p:ext uri="{BB962C8B-B14F-4D97-AF65-F5344CB8AC3E}">
        <p14:creationId xmlns:p14="http://schemas.microsoft.com/office/powerpoint/2010/main" val="4098406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p:cTn id="11" dur="500" fill="hold"/>
                                        <p:tgtEl>
                                          <p:spTgt spid="11"/>
                                        </p:tgtEl>
                                        <p:attrNameLst>
                                          <p:attrName>ppt_w</p:attrName>
                                        </p:attrNameLst>
                                      </p:cBhvr>
                                      <p:tavLst>
                                        <p:tav tm="0">
                                          <p:val>
                                            <p:fltVal val="0"/>
                                          </p:val>
                                        </p:tav>
                                        <p:tav tm="100000">
                                          <p:val>
                                            <p:strVal val="#ppt_w"/>
                                          </p:val>
                                        </p:tav>
                                      </p:tavLst>
                                    </p:anim>
                                    <p:anim calcmode="lin" valueType="num">
                                      <p:cBhvr>
                                        <p:cTn id="12"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dirty="0" smtClean="0">
                <a:latin typeface="Arial Rounded MT Bold" pitchFamily="34" charset="0"/>
              </a:rPr>
              <a:t>Täydentäminen ja keskeytys </a:t>
            </a:r>
            <a:r>
              <a:rPr lang="fi-FI" sz="3200" dirty="0" smtClean="0">
                <a:solidFill>
                  <a:schemeClr val="bg1"/>
                </a:solidFill>
                <a:latin typeface="Arial Rounded MT Bold" pitchFamily="34" charset="0"/>
              </a:rPr>
              <a:t>keskeytys</a:t>
            </a:r>
            <a:endParaRPr lang="fi-FI" sz="3200" dirty="0">
              <a:solidFill>
                <a:schemeClr val="bg1"/>
              </a:solidFill>
              <a:latin typeface="Arial Rounded MT Bold" pitchFamily="34" charset="0"/>
            </a:endParaRPr>
          </a:p>
        </p:txBody>
      </p:sp>
      <p:sp>
        <p:nvSpPr>
          <p:cNvPr id="4" name="Taitettu kulma 3"/>
          <p:cNvSpPr/>
          <p:nvPr/>
        </p:nvSpPr>
        <p:spPr bwMode="auto">
          <a:xfrm>
            <a:off x="4860032" y="1556792"/>
            <a:ext cx="3960440" cy="4248472"/>
          </a:xfrm>
          <a:prstGeom prst="foldedCorner">
            <a:avLst>
              <a:gd name="adj" fmla="val 14707"/>
            </a:avLst>
          </a:prstGeom>
          <a:solidFill>
            <a:schemeClr val="bg2">
              <a:lumMod val="40000"/>
              <a:lumOff val="60000"/>
            </a:schemeClr>
          </a:solidFill>
          <a:ln w="38100" cap="flat" cmpd="sng" algn="ctr">
            <a:solidFill>
              <a:srgbClr val="7030A0"/>
            </a:solidFill>
            <a:prstDash val="solid"/>
            <a:round/>
            <a:headEnd type="none" w="med" len="med"/>
            <a:tailEnd type="none" w="med" len="med"/>
          </a:ln>
          <a:effectLst>
            <a:glow rad="228600">
              <a:schemeClr val="accent2">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5" name="Taitettu kulma 4"/>
          <p:cNvSpPr/>
          <p:nvPr/>
        </p:nvSpPr>
        <p:spPr bwMode="auto">
          <a:xfrm>
            <a:off x="251520" y="1556792"/>
            <a:ext cx="3960440" cy="4248472"/>
          </a:xfrm>
          <a:prstGeom prst="foldedCorner">
            <a:avLst>
              <a:gd name="adj" fmla="val 14707"/>
            </a:avLst>
          </a:prstGeom>
          <a:solidFill>
            <a:schemeClr val="bg2">
              <a:lumMod val="40000"/>
              <a:lumOff val="60000"/>
            </a:schemeClr>
          </a:solidFill>
          <a:ln w="38100" cap="flat" cmpd="sng" algn="ctr">
            <a:solidFill>
              <a:srgbClr val="7030A0"/>
            </a:solidFill>
            <a:prstDash val="solid"/>
            <a:round/>
            <a:headEnd type="none" w="med" len="med"/>
            <a:tailEnd type="none" w="med" len="med"/>
          </a:ln>
          <a:effectLst>
            <a:glow rad="228600">
              <a:schemeClr val="accent2">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6" name="Tekstikehys 5"/>
          <p:cNvSpPr txBox="1"/>
          <p:nvPr/>
        </p:nvSpPr>
        <p:spPr>
          <a:xfrm>
            <a:off x="467544" y="1772816"/>
            <a:ext cx="3744416" cy="3631763"/>
          </a:xfrm>
          <a:prstGeom prst="rect">
            <a:avLst/>
          </a:prstGeom>
          <a:noFill/>
        </p:spPr>
        <p:txBody>
          <a:bodyPr wrap="square" rtlCol="0">
            <a:spAutoFit/>
          </a:bodyPr>
          <a:lstStyle/>
          <a:p>
            <a:r>
              <a:rPr lang="fi-FI" sz="2000" dirty="0" smtClean="0"/>
              <a:t> ylioppilas voi </a:t>
            </a:r>
            <a:r>
              <a:rPr lang="fi-FI" sz="2000" dirty="0" smtClean="0">
                <a:solidFill>
                  <a:srgbClr val="FF0000"/>
                </a:solidFill>
              </a:rPr>
              <a:t>täydentää</a:t>
            </a:r>
            <a:r>
              <a:rPr lang="fi-FI" sz="2000" dirty="0" smtClean="0"/>
              <a:t> tutkintoa kokeilla, jotka eivät sisälly hänen tutkintoonsa</a:t>
            </a:r>
          </a:p>
          <a:p>
            <a:r>
              <a:rPr lang="fi-FI" sz="2000" dirty="0" smtClean="0"/>
              <a:t> samassa aineessa voi suorittaa myös toisen eri tasoisen kokeen</a:t>
            </a:r>
          </a:p>
          <a:p>
            <a:r>
              <a:rPr lang="fi-FI" sz="2000" dirty="0" smtClean="0"/>
              <a:t> täydentämiseen ei ole aikarajaa</a:t>
            </a:r>
          </a:p>
          <a:p>
            <a:r>
              <a:rPr lang="fi-FI" sz="2000" dirty="0" smtClean="0"/>
              <a:t> </a:t>
            </a:r>
            <a:r>
              <a:rPr lang="fi-FI" sz="2000" dirty="0" smtClean="0">
                <a:solidFill>
                  <a:srgbClr val="FF0000"/>
                </a:solidFill>
              </a:rPr>
              <a:t>mahdollista vasta, kun tutkinto on suoritettu</a:t>
            </a:r>
            <a:endParaRPr lang="fi-FI" sz="2000" dirty="0">
              <a:solidFill>
                <a:srgbClr val="FF0000"/>
              </a:solidFill>
            </a:endParaRPr>
          </a:p>
        </p:txBody>
      </p:sp>
      <p:sp>
        <p:nvSpPr>
          <p:cNvPr id="7" name="Tekstikehys 6"/>
          <p:cNvSpPr txBox="1"/>
          <p:nvPr/>
        </p:nvSpPr>
        <p:spPr>
          <a:xfrm>
            <a:off x="5148064" y="1916832"/>
            <a:ext cx="3672408" cy="3170099"/>
          </a:xfrm>
          <a:prstGeom prst="rect">
            <a:avLst/>
          </a:prstGeom>
          <a:noFill/>
        </p:spPr>
        <p:txBody>
          <a:bodyPr wrap="square" rtlCol="0">
            <a:spAutoFit/>
          </a:bodyPr>
          <a:lstStyle/>
          <a:p>
            <a:r>
              <a:rPr lang="fi-FI" sz="2000" dirty="0" smtClean="0"/>
              <a:t> lautakunta voi erittäin painavasta syystä päättää, että tutkinto aloitetaan alusta</a:t>
            </a:r>
          </a:p>
          <a:p>
            <a:r>
              <a:rPr lang="fi-FI" sz="2000" dirty="0" smtClean="0"/>
              <a:t> opiskelu ulkomailla voi antaa lisäaikaa hajautukseen</a:t>
            </a:r>
          </a:p>
          <a:p>
            <a:r>
              <a:rPr lang="fi-FI" sz="2000" dirty="0" smtClean="0"/>
              <a:t> </a:t>
            </a:r>
            <a:r>
              <a:rPr lang="fi-FI" sz="2000" dirty="0" smtClean="0">
                <a:solidFill>
                  <a:srgbClr val="FF0000"/>
                </a:solidFill>
              </a:rPr>
              <a:t>jos tutkintoa ei ole suoritettu määräajassa, on tutkinto aloitettava alusta</a:t>
            </a:r>
            <a:endParaRPr lang="fi-FI" sz="2000" dirty="0">
              <a:solidFill>
                <a:srgbClr val="FF0000"/>
              </a:solidFill>
            </a:endParaRPr>
          </a:p>
        </p:txBody>
      </p:sp>
    </p:spTree>
    <p:extLst>
      <p:ext uri="{BB962C8B-B14F-4D97-AF65-F5344CB8AC3E}">
        <p14:creationId xmlns:p14="http://schemas.microsoft.com/office/powerpoint/2010/main" val="3624852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86816" y="189012"/>
            <a:ext cx="8229600" cy="647700"/>
          </a:xfrm>
          <a:noFill/>
          <a:ln>
            <a:miter lim="800000"/>
            <a:headEnd/>
            <a:tailEnd/>
          </a:ln>
        </p:spPr>
        <p:txBody>
          <a:bodyPr vert="horz" wrap="square" lIns="91440" tIns="45720" rIns="91440" bIns="45720" numCol="1" anchor="t" anchorCtr="0" compatLnSpc="1">
            <a:prstTxWarp prst="textNoShape">
              <a:avLst/>
            </a:prstTxWarp>
          </a:bodyPr>
          <a:lstStyle/>
          <a:p>
            <a:r>
              <a:rPr lang="fi-FI" sz="3600" dirty="0" err="1" smtClean="0">
                <a:latin typeface="Arial Rounded MT Bold" pitchFamily="34" charset="0"/>
              </a:rPr>
              <a:t>Arvostelu</a:t>
            </a:r>
            <a:r>
              <a:rPr lang="fi-FI" sz="3600" dirty="0" err="1" smtClean="0">
                <a:solidFill>
                  <a:schemeClr val="bg1"/>
                </a:solidFill>
                <a:latin typeface="Arial Rounded MT Bold" pitchFamily="34" charset="0"/>
              </a:rPr>
              <a:t>te</a:t>
            </a:r>
            <a:endParaRPr lang="fi-FI" sz="3600" dirty="0" smtClean="0">
              <a:solidFill>
                <a:schemeClr val="bg1"/>
              </a:solidFill>
              <a:latin typeface="Arial Rounded MT Bold" pitchFamily="34" charset="0"/>
            </a:endParaRPr>
          </a:p>
        </p:txBody>
      </p:sp>
      <p:sp>
        <p:nvSpPr>
          <p:cNvPr id="41987" name="Rectangle 3"/>
          <p:cNvSpPr>
            <a:spLocks noGrp="1" noChangeArrowheads="1"/>
          </p:cNvSpPr>
          <p:nvPr>
            <p:ph type="body" idx="1"/>
          </p:nvPr>
        </p:nvSpPr>
        <p:spPr bwMode="auto">
          <a:xfrm>
            <a:off x="457200" y="1268413"/>
            <a:ext cx="8229600" cy="1541462"/>
          </a:xfrm>
          <a:ln>
            <a:miter lim="800000"/>
            <a:headEnd/>
            <a:tailEnd/>
          </a:ln>
        </p:spPr>
        <p:txBody>
          <a:bodyPr vert="horz" wrap="square" lIns="91440" tIns="45720" rIns="91440" bIns="45720" numCol="1" anchor="t" anchorCtr="0" compatLnSpc="1">
            <a:prstTxWarp prst="textNoShape">
              <a:avLst/>
            </a:prstTxWarp>
            <a:normAutofit fontScale="92500" lnSpcReduction="10000"/>
          </a:bodyPr>
          <a:lstStyle/>
          <a:p>
            <a:pPr eaLnBrk="1" hangingPunct="1">
              <a:lnSpc>
                <a:spcPct val="90000"/>
              </a:lnSpc>
              <a:defRPr/>
            </a:pPr>
            <a:r>
              <a:rPr lang="fi-FI" sz="2800" b="1" dirty="0" smtClean="0"/>
              <a:t>lukion asianomaisen aineen opettaja arvostelee koesuoritukset valmistavasti ja </a:t>
            </a:r>
            <a:r>
              <a:rPr lang="fi-FI" sz="2800" b="1" dirty="0" smtClean="0">
                <a:solidFill>
                  <a:srgbClr val="CC3300"/>
                </a:solidFill>
                <a:effectLst>
                  <a:outerShdw blurRad="38100" dist="38100" dir="2700000" algn="tl">
                    <a:srgbClr val="C0C0C0"/>
                  </a:outerShdw>
                </a:effectLst>
              </a:rPr>
              <a:t>lautakunnan sensorit</a:t>
            </a:r>
            <a:r>
              <a:rPr lang="fi-FI" sz="2800" b="1" dirty="0" smtClean="0">
                <a:solidFill>
                  <a:srgbClr val="009999"/>
                </a:solidFill>
                <a:effectLst>
                  <a:outerShdw blurRad="38100" dist="38100" dir="2700000" algn="tl">
                    <a:srgbClr val="C0C0C0"/>
                  </a:outerShdw>
                </a:effectLst>
              </a:rPr>
              <a:t> </a:t>
            </a:r>
            <a:r>
              <a:rPr lang="fi-FI" sz="2800" b="1" dirty="0" smtClean="0">
                <a:effectLst>
                  <a:outerShdw blurRad="38100" dist="38100" dir="2700000" algn="tl">
                    <a:srgbClr val="C0C0C0"/>
                  </a:outerShdw>
                </a:effectLst>
              </a:rPr>
              <a:t>lopullisesti</a:t>
            </a:r>
          </a:p>
          <a:p>
            <a:pPr eaLnBrk="1" hangingPunct="1">
              <a:lnSpc>
                <a:spcPct val="90000"/>
              </a:lnSpc>
              <a:defRPr/>
            </a:pPr>
            <a:r>
              <a:rPr lang="fi-FI" sz="2800" b="1" dirty="0" smtClean="0">
                <a:effectLst>
                  <a:outerShdw blurRad="38100" dist="38100" dir="2700000" algn="tl">
                    <a:srgbClr val="C0C0C0"/>
                  </a:outerShdw>
                </a:effectLst>
              </a:rPr>
              <a:t>arvosanojen pisterajat vaihtelevat vuosittain</a:t>
            </a:r>
          </a:p>
          <a:p>
            <a:pPr eaLnBrk="1" hangingPunct="1">
              <a:lnSpc>
                <a:spcPct val="90000"/>
              </a:lnSpc>
              <a:buFontTx/>
              <a:buNone/>
              <a:defRPr/>
            </a:pPr>
            <a:endParaRPr lang="fi-FI" sz="2800" b="1" dirty="0" smtClean="0">
              <a:effectLst>
                <a:outerShdw blurRad="38100" dist="38100" dir="2700000" algn="tl">
                  <a:srgbClr val="C0C0C0"/>
                </a:outerShdw>
              </a:effectLst>
            </a:endParaRPr>
          </a:p>
        </p:txBody>
      </p:sp>
      <p:grpSp>
        <p:nvGrpSpPr>
          <p:cNvPr id="2" name="Group 34"/>
          <p:cNvGrpSpPr>
            <a:grpSpLocks/>
          </p:cNvGrpSpPr>
          <p:nvPr/>
        </p:nvGrpSpPr>
        <p:grpSpPr bwMode="auto">
          <a:xfrm>
            <a:off x="73025" y="3509963"/>
            <a:ext cx="1258888" cy="2141537"/>
            <a:chOff x="46" y="2211"/>
            <a:chExt cx="793" cy="1349"/>
          </a:xfrm>
        </p:grpSpPr>
        <p:sp>
          <p:nvSpPr>
            <p:cNvPr id="41988" name="AutoShape 4"/>
            <p:cNvSpPr>
              <a:spLocks noChangeArrowheads="1"/>
            </p:cNvSpPr>
            <p:nvPr/>
          </p:nvSpPr>
          <p:spPr bwMode="auto">
            <a:xfrm>
              <a:off x="46" y="2478"/>
              <a:ext cx="726" cy="816"/>
            </a:xfrm>
            <a:prstGeom prst="downArrowCallout">
              <a:avLst>
                <a:gd name="adj1" fmla="val 34991"/>
                <a:gd name="adj2" fmla="val 25000"/>
                <a:gd name="adj3" fmla="val 18800"/>
                <a:gd name="adj4" fmla="val 66667"/>
              </a:avLst>
            </a:prstGeom>
            <a:solidFill>
              <a:srgbClr val="FF5050"/>
            </a:solidFill>
            <a:ln w="9525">
              <a:solidFill>
                <a:schemeClr val="tx1"/>
              </a:solid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fi-FI" dirty="0"/>
            </a:p>
          </p:txBody>
        </p:sp>
        <p:sp>
          <p:nvSpPr>
            <p:cNvPr id="11298" name="Text Box 6"/>
            <p:cNvSpPr txBox="1">
              <a:spLocks noChangeArrowheads="1"/>
            </p:cNvSpPr>
            <p:nvPr/>
          </p:nvSpPr>
          <p:spPr bwMode="auto">
            <a:xfrm>
              <a:off x="69" y="2211"/>
              <a:ext cx="725" cy="192"/>
            </a:xfrm>
            <a:prstGeom prst="rect">
              <a:avLst/>
            </a:prstGeom>
            <a:noFill/>
            <a:ln w="9525">
              <a:noFill/>
              <a:miter lim="800000"/>
              <a:headEnd/>
              <a:tailEnd/>
            </a:ln>
          </p:spPr>
          <p:txBody>
            <a:bodyPr>
              <a:spAutoFit/>
            </a:bodyPr>
            <a:lstStyle/>
            <a:p>
              <a:pPr>
                <a:buSzTx/>
                <a:buFontTx/>
                <a:buNone/>
              </a:pPr>
              <a:r>
                <a:rPr lang="fi-FI" sz="1400" dirty="0"/>
                <a:t>Improbatur</a:t>
              </a:r>
            </a:p>
          </p:txBody>
        </p:sp>
        <p:sp>
          <p:nvSpPr>
            <p:cNvPr id="11299" name="Text Box 7"/>
            <p:cNvSpPr txBox="1">
              <a:spLocks noChangeArrowheads="1"/>
            </p:cNvSpPr>
            <p:nvPr/>
          </p:nvSpPr>
          <p:spPr bwMode="auto">
            <a:xfrm>
              <a:off x="341" y="2614"/>
              <a:ext cx="408" cy="288"/>
            </a:xfrm>
            <a:prstGeom prst="rect">
              <a:avLst/>
            </a:prstGeom>
            <a:noFill/>
            <a:ln w="9525">
              <a:noFill/>
              <a:miter lim="800000"/>
              <a:headEnd/>
              <a:tailEnd/>
            </a:ln>
          </p:spPr>
          <p:txBody>
            <a:bodyPr>
              <a:spAutoFit/>
            </a:bodyPr>
            <a:lstStyle/>
            <a:p>
              <a:pPr>
                <a:buSzTx/>
                <a:buFontTx/>
                <a:buNone/>
              </a:pPr>
              <a:r>
                <a:rPr lang="fi-FI" dirty="0"/>
                <a:t>i</a:t>
              </a:r>
            </a:p>
          </p:txBody>
        </p:sp>
        <p:sp>
          <p:nvSpPr>
            <p:cNvPr id="11300" name="Text Box 8"/>
            <p:cNvSpPr txBox="1">
              <a:spLocks noChangeArrowheads="1"/>
            </p:cNvSpPr>
            <p:nvPr/>
          </p:nvSpPr>
          <p:spPr bwMode="auto">
            <a:xfrm>
              <a:off x="250" y="3329"/>
              <a:ext cx="589" cy="231"/>
            </a:xfrm>
            <a:prstGeom prst="rect">
              <a:avLst/>
            </a:prstGeom>
            <a:noFill/>
            <a:ln w="9525">
              <a:noFill/>
              <a:miter lim="800000"/>
              <a:headEnd/>
              <a:tailEnd/>
            </a:ln>
          </p:spPr>
          <p:txBody>
            <a:bodyPr>
              <a:spAutoFit/>
            </a:bodyPr>
            <a:lstStyle/>
            <a:p>
              <a:pPr>
                <a:buSzTx/>
                <a:buFontTx/>
                <a:buNone/>
              </a:pPr>
              <a:r>
                <a:rPr lang="fi-FI" sz="1800" dirty="0"/>
                <a:t>0 pist.</a:t>
              </a:r>
            </a:p>
          </p:txBody>
        </p:sp>
      </p:grpSp>
      <p:grpSp>
        <p:nvGrpSpPr>
          <p:cNvPr id="3" name="Group 35"/>
          <p:cNvGrpSpPr>
            <a:grpSpLocks/>
          </p:cNvGrpSpPr>
          <p:nvPr/>
        </p:nvGrpSpPr>
        <p:grpSpPr bwMode="auto">
          <a:xfrm>
            <a:off x="1404938" y="3368675"/>
            <a:ext cx="2735262" cy="2282825"/>
            <a:chOff x="885" y="2122"/>
            <a:chExt cx="1723" cy="1438"/>
          </a:xfrm>
          <a:scene3d>
            <a:camera prst="orthographicFront">
              <a:rot lat="0" lon="0" rev="0"/>
            </a:camera>
            <a:lightRig rig="balanced" dir="t">
              <a:rot lat="0" lon="0" rev="8700000"/>
            </a:lightRig>
          </a:scene3d>
        </p:grpSpPr>
        <p:sp>
          <p:nvSpPr>
            <p:cNvPr id="41989" name="AutoShape 5"/>
            <p:cNvSpPr>
              <a:spLocks noChangeArrowheads="1"/>
            </p:cNvSpPr>
            <p:nvPr/>
          </p:nvSpPr>
          <p:spPr bwMode="auto">
            <a:xfrm>
              <a:off x="885" y="2478"/>
              <a:ext cx="726" cy="816"/>
            </a:xfrm>
            <a:prstGeom prst="downArrowCallout">
              <a:avLst>
                <a:gd name="adj1" fmla="val 34991"/>
                <a:gd name="adj2" fmla="val 25000"/>
                <a:gd name="adj3" fmla="val 18800"/>
                <a:gd name="adj4" fmla="val 66667"/>
              </a:avLst>
            </a:prstGeom>
            <a:solidFill>
              <a:srgbClr val="FF9900"/>
            </a:solidFill>
            <a:ln w="9525">
              <a:solidFill>
                <a:schemeClr val="tx1"/>
              </a:solidFill>
              <a:miter lim="800000"/>
              <a:headEnd/>
              <a:tailEnd/>
            </a:ln>
            <a:effectLst>
              <a:outerShdw blurRad="44450" dist="27940" dir="5400000" algn="ctr">
                <a:srgbClr val="000000">
                  <a:alpha val="32000"/>
                </a:srgbClr>
              </a:outerShdw>
            </a:effectLst>
            <a:sp3d>
              <a:bevelT w="190500" h="38100"/>
            </a:sp3d>
          </p:spPr>
          <p:txBody>
            <a:bodyPr wrap="none" anchor="ctr"/>
            <a:lstStyle/>
            <a:p>
              <a:pPr>
                <a:defRPr/>
              </a:pPr>
              <a:endParaRPr lang="fi-FI" dirty="0"/>
            </a:p>
          </p:txBody>
        </p:sp>
        <p:sp>
          <p:nvSpPr>
            <p:cNvPr id="11290" name="Text Box 9"/>
            <p:cNvSpPr txBox="1">
              <a:spLocks noChangeArrowheads="1"/>
            </p:cNvSpPr>
            <p:nvPr/>
          </p:nvSpPr>
          <p:spPr bwMode="auto">
            <a:xfrm>
              <a:off x="885" y="2211"/>
              <a:ext cx="816" cy="192"/>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400" dirty="0"/>
                <a:t>Approbatur</a:t>
              </a:r>
            </a:p>
          </p:txBody>
        </p:sp>
        <p:sp>
          <p:nvSpPr>
            <p:cNvPr id="11291" name="Text Box 10"/>
            <p:cNvSpPr txBox="1">
              <a:spLocks noChangeArrowheads="1"/>
            </p:cNvSpPr>
            <p:nvPr/>
          </p:nvSpPr>
          <p:spPr bwMode="auto">
            <a:xfrm>
              <a:off x="1112" y="2614"/>
              <a:ext cx="408" cy="288"/>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dirty="0"/>
                <a:t>a</a:t>
              </a:r>
            </a:p>
          </p:txBody>
        </p:sp>
        <p:sp>
          <p:nvSpPr>
            <p:cNvPr id="11292" name="Text Box 11"/>
            <p:cNvSpPr txBox="1">
              <a:spLocks noChangeArrowheads="1"/>
            </p:cNvSpPr>
            <p:nvPr/>
          </p:nvSpPr>
          <p:spPr bwMode="auto">
            <a:xfrm>
              <a:off x="1021" y="3329"/>
              <a:ext cx="771" cy="231"/>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800" dirty="0"/>
                <a:t>2 pist.</a:t>
              </a:r>
            </a:p>
          </p:txBody>
        </p:sp>
        <p:sp>
          <p:nvSpPr>
            <p:cNvPr id="41996" name="AutoShape 12"/>
            <p:cNvSpPr>
              <a:spLocks noChangeArrowheads="1"/>
            </p:cNvSpPr>
            <p:nvPr/>
          </p:nvSpPr>
          <p:spPr bwMode="auto">
            <a:xfrm>
              <a:off x="1701" y="2478"/>
              <a:ext cx="726" cy="816"/>
            </a:xfrm>
            <a:prstGeom prst="downArrowCallout">
              <a:avLst>
                <a:gd name="adj1" fmla="val 34991"/>
                <a:gd name="adj2" fmla="val 25000"/>
                <a:gd name="adj3" fmla="val 18800"/>
                <a:gd name="adj4" fmla="val 66667"/>
              </a:avLst>
            </a:prstGeom>
            <a:solidFill>
              <a:srgbClr val="FFCC66"/>
            </a:solidFill>
            <a:ln w="9525">
              <a:solidFill>
                <a:schemeClr val="tx1"/>
              </a:solidFill>
              <a:miter lim="800000"/>
              <a:headEnd/>
              <a:tailEnd/>
            </a:ln>
            <a:effectLst>
              <a:outerShdw blurRad="44450" dist="27940" dir="5400000" algn="ctr">
                <a:srgbClr val="000000">
                  <a:alpha val="32000"/>
                </a:srgbClr>
              </a:outerShdw>
            </a:effectLst>
            <a:sp3d>
              <a:bevelT w="190500" h="38100"/>
            </a:sp3d>
          </p:spPr>
          <p:txBody>
            <a:bodyPr wrap="none" anchor="ctr"/>
            <a:lstStyle/>
            <a:p>
              <a:pPr>
                <a:defRPr/>
              </a:pPr>
              <a:endParaRPr lang="fi-FI" dirty="0"/>
            </a:p>
          </p:txBody>
        </p:sp>
        <p:sp>
          <p:nvSpPr>
            <p:cNvPr id="11294" name="Text Box 13"/>
            <p:cNvSpPr txBox="1">
              <a:spLocks noChangeArrowheads="1"/>
            </p:cNvSpPr>
            <p:nvPr/>
          </p:nvSpPr>
          <p:spPr bwMode="auto">
            <a:xfrm>
              <a:off x="1701" y="2122"/>
              <a:ext cx="771" cy="326"/>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buSzTx/>
                <a:buFontTx/>
                <a:buNone/>
              </a:pPr>
              <a:r>
                <a:rPr lang="fi-FI" sz="1400" dirty="0"/>
                <a:t>Lubenter approbatur</a:t>
              </a:r>
            </a:p>
          </p:txBody>
        </p:sp>
        <p:sp>
          <p:nvSpPr>
            <p:cNvPr id="11295" name="Text Box 14"/>
            <p:cNvSpPr txBox="1">
              <a:spLocks noChangeArrowheads="1"/>
            </p:cNvSpPr>
            <p:nvPr/>
          </p:nvSpPr>
          <p:spPr bwMode="auto">
            <a:xfrm>
              <a:off x="1928" y="2614"/>
              <a:ext cx="408" cy="288"/>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dirty="0"/>
                <a:t>b</a:t>
              </a:r>
            </a:p>
          </p:txBody>
        </p:sp>
        <p:sp>
          <p:nvSpPr>
            <p:cNvPr id="11296" name="Text Box 15"/>
            <p:cNvSpPr txBox="1">
              <a:spLocks noChangeArrowheads="1"/>
            </p:cNvSpPr>
            <p:nvPr/>
          </p:nvSpPr>
          <p:spPr bwMode="auto">
            <a:xfrm>
              <a:off x="1837" y="3329"/>
              <a:ext cx="771" cy="231"/>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800" dirty="0"/>
                <a:t>3 pist.</a:t>
              </a:r>
            </a:p>
          </p:txBody>
        </p:sp>
      </p:grpSp>
      <p:grpSp>
        <p:nvGrpSpPr>
          <p:cNvPr id="4" name="Group 36"/>
          <p:cNvGrpSpPr>
            <a:grpSpLocks/>
          </p:cNvGrpSpPr>
          <p:nvPr/>
        </p:nvGrpSpPr>
        <p:grpSpPr bwMode="auto">
          <a:xfrm>
            <a:off x="3997325" y="3357563"/>
            <a:ext cx="2735263" cy="2293937"/>
            <a:chOff x="2518" y="2115"/>
            <a:chExt cx="1723" cy="1445"/>
          </a:xfrm>
          <a:scene3d>
            <a:camera prst="orthographicFront">
              <a:rot lat="0" lon="0" rev="0"/>
            </a:camera>
            <a:lightRig rig="balanced" dir="t">
              <a:rot lat="0" lon="0" rev="8700000"/>
            </a:lightRig>
          </a:scene3d>
        </p:grpSpPr>
        <p:sp>
          <p:nvSpPr>
            <p:cNvPr id="42000" name="AutoShape 16"/>
            <p:cNvSpPr>
              <a:spLocks noChangeArrowheads="1"/>
            </p:cNvSpPr>
            <p:nvPr/>
          </p:nvSpPr>
          <p:spPr bwMode="auto">
            <a:xfrm>
              <a:off x="2518" y="2478"/>
              <a:ext cx="726" cy="816"/>
            </a:xfrm>
            <a:prstGeom prst="downArrowCallout">
              <a:avLst>
                <a:gd name="adj1" fmla="val 34991"/>
                <a:gd name="adj2" fmla="val 25000"/>
                <a:gd name="adj3" fmla="val 18800"/>
                <a:gd name="adj4" fmla="val 66667"/>
              </a:avLst>
            </a:prstGeom>
            <a:solidFill>
              <a:srgbClr val="CCFF99"/>
            </a:solidFill>
            <a:ln w="9525">
              <a:solidFill>
                <a:schemeClr val="tx1"/>
              </a:solidFill>
              <a:miter lim="800000"/>
              <a:headEnd/>
              <a:tailEnd/>
            </a:ln>
            <a:effectLst>
              <a:outerShdw blurRad="44450" dist="27940" dir="5400000" algn="ctr">
                <a:srgbClr val="000000">
                  <a:alpha val="32000"/>
                </a:srgbClr>
              </a:outerShdw>
            </a:effectLst>
            <a:sp3d>
              <a:bevelT w="190500" h="38100"/>
            </a:sp3d>
          </p:spPr>
          <p:txBody>
            <a:bodyPr wrap="none" anchor="ctr"/>
            <a:lstStyle/>
            <a:p>
              <a:pPr>
                <a:defRPr/>
              </a:pPr>
              <a:endParaRPr lang="fi-FI" dirty="0"/>
            </a:p>
          </p:txBody>
        </p:sp>
        <p:sp>
          <p:nvSpPr>
            <p:cNvPr id="11282" name="Text Box 17"/>
            <p:cNvSpPr txBox="1">
              <a:spLocks noChangeArrowheads="1"/>
            </p:cNvSpPr>
            <p:nvPr/>
          </p:nvSpPr>
          <p:spPr bwMode="auto">
            <a:xfrm>
              <a:off x="2518" y="2122"/>
              <a:ext cx="771" cy="326"/>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buSzTx/>
                <a:buFontTx/>
                <a:buNone/>
              </a:pPr>
              <a:r>
                <a:rPr lang="fi-FI" sz="1400" dirty="0"/>
                <a:t>Cum laude approbatur</a:t>
              </a:r>
            </a:p>
          </p:txBody>
        </p:sp>
        <p:sp>
          <p:nvSpPr>
            <p:cNvPr id="11283" name="Text Box 18"/>
            <p:cNvSpPr txBox="1">
              <a:spLocks noChangeArrowheads="1"/>
            </p:cNvSpPr>
            <p:nvPr/>
          </p:nvSpPr>
          <p:spPr bwMode="auto">
            <a:xfrm>
              <a:off x="2745" y="2614"/>
              <a:ext cx="408" cy="288"/>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dirty="0"/>
                <a:t>c</a:t>
              </a:r>
            </a:p>
          </p:txBody>
        </p:sp>
        <p:sp>
          <p:nvSpPr>
            <p:cNvPr id="11284" name="Text Box 19"/>
            <p:cNvSpPr txBox="1">
              <a:spLocks noChangeArrowheads="1"/>
            </p:cNvSpPr>
            <p:nvPr/>
          </p:nvSpPr>
          <p:spPr bwMode="auto">
            <a:xfrm>
              <a:off x="2654" y="3329"/>
              <a:ext cx="771" cy="231"/>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800" dirty="0"/>
                <a:t>4 pist.</a:t>
              </a:r>
            </a:p>
          </p:txBody>
        </p:sp>
        <p:sp>
          <p:nvSpPr>
            <p:cNvPr id="42004" name="AutoShape 20"/>
            <p:cNvSpPr>
              <a:spLocks noChangeArrowheads="1"/>
            </p:cNvSpPr>
            <p:nvPr/>
          </p:nvSpPr>
          <p:spPr bwMode="auto">
            <a:xfrm>
              <a:off x="3334" y="2478"/>
              <a:ext cx="726" cy="816"/>
            </a:xfrm>
            <a:prstGeom prst="downArrowCallout">
              <a:avLst>
                <a:gd name="adj1" fmla="val 34991"/>
                <a:gd name="adj2" fmla="val 25000"/>
                <a:gd name="adj3" fmla="val 18800"/>
                <a:gd name="adj4" fmla="val 66667"/>
              </a:avLst>
            </a:prstGeom>
            <a:solidFill>
              <a:srgbClr val="99FF99"/>
            </a:solidFill>
            <a:ln w="9525">
              <a:solidFill>
                <a:schemeClr val="tx1"/>
              </a:solidFill>
              <a:miter lim="800000"/>
              <a:headEnd/>
              <a:tailEnd/>
            </a:ln>
            <a:effectLst>
              <a:outerShdw blurRad="44450" dist="27940" dir="5400000" algn="ctr">
                <a:srgbClr val="000000">
                  <a:alpha val="32000"/>
                </a:srgbClr>
              </a:outerShdw>
            </a:effectLst>
            <a:sp3d>
              <a:bevelT w="190500" h="38100"/>
            </a:sp3d>
          </p:spPr>
          <p:txBody>
            <a:bodyPr wrap="none" anchor="ctr"/>
            <a:lstStyle/>
            <a:p>
              <a:pPr>
                <a:defRPr/>
              </a:pPr>
              <a:endParaRPr lang="fi-FI" dirty="0"/>
            </a:p>
          </p:txBody>
        </p:sp>
        <p:sp>
          <p:nvSpPr>
            <p:cNvPr id="11286" name="Text Box 21"/>
            <p:cNvSpPr txBox="1">
              <a:spLocks noChangeArrowheads="1"/>
            </p:cNvSpPr>
            <p:nvPr/>
          </p:nvSpPr>
          <p:spPr bwMode="auto">
            <a:xfrm>
              <a:off x="3288" y="2115"/>
              <a:ext cx="817" cy="379"/>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lnSpc>
                  <a:spcPct val="80000"/>
                </a:lnSpc>
                <a:buSzTx/>
                <a:buFontTx/>
                <a:buNone/>
              </a:pPr>
              <a:r>
                <a:rPr lang="fi-FI" sz="1400" dirty="0"/>
                <a:t>Magna cum laude approbatur</a:t>
              </a:r>
            </a:p>
          </p:txBody>
        </p:sp>
        <p:sp>
          <p:nvSpPr>
            <p:cNvPr id="11287" name="Text Box 22"/>
            <p:cNvSpPr txBox="1">
              <a:spLocks noChangeArrowheads="1"/>
            </p:cNvSpPr>
            <p:nvPr/>
          </p:nvSpPr>
          <p:spPr bwMode="auto">
            <a:xfrm>
              <a:off x="3561" y="2614"/>
              <a:ext cx="408" cy="288"/>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dirty="0"/>
                <a:t>m</a:t>
              </a:r>
            </a:p>
          </p:txBody>
        </p:sp>
        <p:sp>
          <p:nvSpPr>
            <p:cNvPr id="11288" name="Text Box 23"/>
            <p:cNvSpPr txBox="1">
              <a:spLocks noChangeArrowheads="1"/>
            </p:cNvSpPr>
            <p:nvPr/>
          </p:nvSpPr>
          <p:spPr bwMode="auto">
            <a:xfrm>
              <a:off x="3470" y="3329"/>
              <a:ext cx="771" cy="231"/>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800" dirty="0"/>
                <a:t>5 pist.</a:t>
              </a:r>
            </a:p>
          </p:txBody>
        </p:sp>
      </p:grpSp>
      <p:grpSp>
        <p:nvGrpSpPr>
          <p:cNvPr id="5" name="Group 37"/>
          <p:cNvGrpSpPr>
            <a:grpSpLocks/>
          </p:cNvGrpSpPr>
          <p:nvPr/>
        </p:nvGrpSpPr>
        <p:grpSpPr bwMode="auto">
          <a:xfrm>
            <a:off x="6516688" y="3382963"/>
            <a:ext cx="2808287" cy="2268537"/>
            <a:chOff x="4105" y="2131"/>
            <a:chExt cx="1769" cy="1429"/>
          </a:xfrm>
          <a:scene3d>
            <a:camera prst="orthographicFront">
              <a:rot lat="0" lon="0" rev="0"/>
            </a:camera>
            <a:lightRig rig="balanced" dir="t">
              <a:rot lat="0" lon="0" rev="8700000"/>
            </a:lightRig>
          </a:scene3d>
        </p:grpSpPr>
        <p:sp>
          <p:nvSpPr>
            <p:cNvPr id="42008" name="AutoShape 24"/>
            <p:cNvSpPr>
              <a:spLocks noChangeArrowheads="1"/>
            </p:cNvSpPr>
            <p:nvPr/>
          </p:nvSpPr>
          <p:spPr bwMode="auto">
            <a:xfrm>
              <a:off x="4151" y="2478"/>
              <a:ext cx="726" cy="816"/>
            </a:xfrm>
            <a:prstGeom prst="downArrowCallout">
              <a:avLst>
                <a:gd name="adj1" fmla="val 34991"/>
                <a:gd name="adj2" fmla="val 25000"/>
                <a:gd name="adj3" fmla="val 18800"/>
                <a:gd name="adj4" fmla="val 66667"/>
              </a:avLst>
            </a:prstGeom>
            <a:solidFill>
              <a:srgbClr val="00CC00"/>
            </a:solidFill>
            <a:ln w="9525">
              <a:solidFill>
                <a:schemeClr val="tx1"/>
              </a:solidFill>
              <a:miter lim="800000"/>
              <a:headEnd/>
              <a:tailEnd/>
            </a:ln>
            <a:effectLst>
              <a:outerShdw blurRad="44450" dist="27940" dir="5400000" algn="ctr">
                <a:srgbClr val="000000">
                  <a:alpha val="32000"/>
                </a:srgbClr>
              </a:outerShdw>
            </a:effectLst>
            <a:sp3d>
              <a:bevelT w="190500" h="38100"/>
            </a:sp3d>
          </p:spPr>
          <p:txBody>
            <a:bodyPr wrap="none" anchor="ctr"/>
            <a:lstStyle/>
            <a:p>
              <a:pPr>
                <a:defRPr/>
              </a:pPr>
              <a:endParaRPr lang="fi-FI" dirty="0"/>
            </a:p>
          </p:txBody>
        </p:sp>
        <p:sp>
          <p:nvSpPr>
            <p:cNvPr id="11274" name="Text Box 25"/>
            <p:cNvSpPr txBox="1">
              <a:spLocks noChangeArrowheads="1"/>
            </p:cNvSpPr>
            <p:nvPr/>
          </p:nvSpPr>
          <p:spPr bwMode="auto">
            <a:xfrm>
              <a:off x="4105" y="2131"/>
              <a:ext cx="816" cy="379"/>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lnSpc>
                  <a:spcPct val="80000"/>
                </a:lnSpc>
                <a:buSzTx/>
                <a:buFontTx/>
                <a:buNone/>
              </a:pPr>
              <a:r>
                <a:rPr lang="fi-FI" sz="1400" dirty="0"/>
                <a:t>Eximia cum laude approbatur</a:t>
              </a:r>
            </a:p>
          </p:txBody>
        </p:sp>
        <p:sp>
          <p:nvSpPr>
            <p:cNvPr id="11275" name="Text Box 26"/>
            <p:cNvSpPr txBox="1">
              <a:spLocks noChangeArrowheads="1"/>
            </p:cNvSpPr>
            <p:nvPr/>
          </p:nvSpPr>
          <p:spPr bwMode="auto">
            <a:xfrm>
              <a:off x="4378" y="2614"/>
              <a:ext cx="408" cy="288"/>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dirty="0"/>
                <a:t>e</a:t>
              </a:r>
            </a:p>
          </p:txBody>
        </p:sp>
        <p:sp>
          <p:nvSpPr>
            <p:cNvPr id="11276" name="Text Box 27"/>
            <p:cNvSpPr txBox="1">
              <a:spLocks noChangeArrowheads="1"/>
            </p:cNvSpPr>
            <p:nvPr/>
          </p:nvSpPr>
          <p:spPr bwMode="auto">
            <a:xfrm>
              <a:off x="4287" y="3329"/>
              <a:ext cx="771" cy="231"/>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800" dirty="0"/>
                <a:t>6 pist.</a:t>
              </a:r>
            </a:p>
          </p:txBody>
        </p:sp>
        <p:sp>
          <p:nvSpPr>
            <p:cNvPr id="42012" name="AutoShape 28"/>
            <p:cNvSpPr>
              <a:spLocks noChangeArrowheads="1"/>
            </p:cNvSpPr>
            <p:nvPr/>
          </p:nvSpPr>
          <p:spPr bwMode="auto">
            <a:xfrm>
              <a:off x="4967" y="2478"/>
              <a:ext cx="726" cy="816"/>
            </a:xfrm>
            <a:prstGeom prst="downArrowCallout">
              <a:avLst>
                <a:gd name="adj1" fmla="val 34991"/>
                <a:gd name="adj2" fmla="val 25000"/>
                <a:gd name="adj3" fmla="val 18800"/>
                <a:gd name="adj4" fmla="val 66667"/>
              </a:avLst>
            </a:prstGeom>
            <a:solidFill>
              <a:srgbClr val="00CC99"/>
            </a:solidFill>
            <a:ln w="9525">
              <a:solidFill>
                <a:schemeClr val="tx1"/>
              </a:solidFill>
              <a:miter lim="800000"/>
              <a:headEnd/>
              <a:tailEnd/>
            </a:ln>
            <a:effectLst>
              <a:outerShdw blurRad="44450" dist="27940" dir="5400000" algn="ctr">
                <a:srgbClr val="000000">
                  <a:alpha val="32000"/>
                </a:srgbClr>
              </a:outerShdw>
            </a:effectLst>
            <a:sp3d>
              <a:bevelT w="190500" h="38100"/>
            </a:sp3d>
          </p:spPr>
          <p:txBody>
            <a:bodyPr wrap="none" anchor="ctr"/>
            <a:lstStyle/>
            <a:p>
              <a:pPr>
                <a:defRPr/>
              </a:pPr>
              <a:endParaRPr lang="fi-FI" dirty="0"/>
            </a:p>
          </p:txBody>
        </p:sp>
        <p:sp>
          <p:nvSpPr>
            <p:cNvPr id="11278" name="Text Box 29"/>
            <p:cNvSpPr txBox="1">
              <a:spLocks noChangeArrowheads="1"/>
            </p:cNvSpPr>
            <p:nvPr/>
          </p:nvSpPr>
          <p:spPr bwMode="auto">
            <a:xfrm>
              <a:off x="5012" y="2211"/>
              <a:ext cx="681" cy="192"/>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buSzTx/>
                <a:buFontTx/>
                <a:buNone/>
              </a:pPr>
              <a:r>
                <a:rPr lang="fi-FI" sz="1400" dirty="0"/>
                <a:t>Laudatur</a:t>
              </a:r>
            </a:p>
          </p:txBody>
        </p:sp>
        <p:sp>
          <p:nvSpPr>
            <p:cNvPr id="11279" name="Text Box 30"/>
            <p:cNvSpPr txBox="1">
              <a:spLocks noChangeArrowheads="1"/>
            </p:cNvSpPr>
            <p:nvPr/>
          </p:nvSpPr>
          <p:spPr bwMode="auto">
            <a:xfrm>
              <a:off x="5240" y="2614"/>
              <a:ext cx="408" cy="288"/>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dirty="0"/>
                <a:t>l</a:t>
              </a:r>
            </a:p>
          </p:txBody>
        </p:sp>
        <p:sp>
          <p:nvSpPr>
            <p:cNvPr id="11280" name="Text Box 31"/>
            <p:cNvSpPr txBox="1">
              <a:spLocks noChangeArrowheads="1"/>
            </p:cNvSpPr>
            <p:nvPr/>
          </p:nvSpPr>
          <p:spPr bwMode="auto">
            <a:xfrm>
              <a:off x="5103" y="3329"/>
              <a:ext cx="771" cy="231"/>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buSzTx/>
                <a:buFontTx/>
                <a:buNone/>
              </a:pPr>
              <a:r>
                <a:rPr lang="fi-FI" sz="1800" dirty="0"/>
                <a:t>7 pist.</a:t>
              </a:r>
            </a:p>
          </p:txBody>
        </p:sp>
      </p:grpSp>
      <p:sp>
        <p:nvSpPr>
          <p:cNvPr id="11272" name="Text Box 32"/>
          <p:cNvSpPr txBox="1">
            <a:spLocks noChangeArrowheads="1"/>
          </p:cNvSpPr>
          <p:nvPr/>
        </p:nvSpPr>
        <p:spPr bwMode="auto">
          <a:xfrm>
            <a:off x="683569" y="6093296"/>
            <a:ext cx="7488832" cy="461665"/>
          </a:xfrm>
          <a:prstGeom prst="rect">
            <a:avLst/>
          </a:prstGeom>
          <a:solidFill>
            <a:schemeClr val="bg2">
              <a:lumMod val="40000"/>
              <a:lumOff val="60000"/>
            </a:schemeClr>
          </a:solidFill>
          <a:ln w="38100" algn="ctr">
            <a:solidFill>
              <a:schemeClr val="tx1"/>
            </a:solidFill>
            <a:miter lim="800000"/>
            <a:headEnd/>
            <a:tailEnd/>
          </a:ln>
          <a:effectLst>
            <a:glow rad="139700">
              <a:schemeClr val="accent4">
                <a:satMod val="175000"/>
                <a:alpha val="40000"/>
              </a:schemeClr>
            </a:glow>
          </a:effectLst>
        </p:spPr>
        <p:txBody>
          <a:bodyPr wrap="square">
            <a:spAutoFit/>
          </a:bodyPr>
          <a:lstStyle/>
          <a:p>
            <a:pPr marL="269875" indent="-269875">
              <a:buNone/>
            </a:pPr>
            <a:r>
              <a:rPr lang="fi-FI" dirty="0" smtClean="0">
                <a:solidFill>
                  <a:srgbClr val="CC3300"/>
                </a:solidFill>
                <a:effectLst>
                  <a:outerShdw blurRad="38100" dist="38100" dir="2700000" algn="tl">
                    <a:srgbClr val="000000">
                      <a:alpha val="43137"/>
                    </a:srgbClr>
                  </a:outerShdw>
                </a:effectLst>
              </a:rPr>
              <a:t>Pistemääriä voidaan käyttää opiskelijavalinnoissa</a:t>
            </a:r>
            <a:endParaRPr lang="fi-FI" dirty="0">
              <a:solidFill>
                <a:srgbClr val="CC33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183598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272"/>
                                        </p:tgtEl>
                                        <p:attrNameLst>
                                          <p:attrName>style.visibility</p:attrName>
                                        </p:attrNameLst>
                                      </p:cBhvr>
                                      <p:to>
                                        <p:strVal val="visible"/>
                                      </p:to>
                                    </p:set>
                                    <p:anim calcmode="lin" valueType="num">
                                      <p:cBhvr additive="base">
                                        <p:cTn id="25" dur="500" fill="hold"/>
                                        <p:tgtEl>
                                          <p:spTgt spid="11272"/>
                                        </p:tgtEl>
                                        <p:attrNameLst>
                                          <p:attrName>ppt_x</p:attrName>
                                        </p:attrNameLst>
                                      </p:cBhvr>
                                      <p:tavLst>
                                        <p:tav tm="0">
                                          <p:val>
                                            <p:strVal val="#ppt_x"/>
                                          </p:val>
                                        </p:tav>
                                        <p:tav tm="100000">
                                          <p:val>
                                            <p:strVal val="#ppt_x"/>
                                          </p:val>
                                        </p:tav>
                                      </p:tavLst>
                                    </p:anim>
                                    <p:anim calcmode="lin" valueType="num">
                                      <p:cBhvr additive="base">
                                        <p:cTn id="26" dur="500" fill="hold"/>
                                        <p:tgtEl>
                                          <p:spTgt spid="112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30832" y="260648"/>
            <a:ext cx="8229600" cy="778098"/>
          </a:xfrm>
        </p:spPr>
        <p:txBody>
          <a:bodyPr/>
          <a:lstStyle/>
          <a:p>
            <a:r>
              <a:rPr lang="fi-FI" sz="3200" dirty="0" err="1" smtClean="0">
                <a:latin typeface="Arial Rounded MT Bold" pitchFamily="34" charset="0"/>
              </a:rPr>
              <a:t>Tarkistusarvostelu</a:t>
            </a:r>
            <a:r>
              <a:rPr lang="fi-FI" sz="3200" dirty="0" err="1" smtClean="0">
                <a:solidFill>
                  <a:schemeClr val="bg1"/>
                </a:solidFill>
                <a:latin typeface="Arial Rounded MT Bold" pitchFamily="34" charset="0"/>
              </a:rPr>
              <a:t>kistusarvostelu</a:t>
            </a:r>
            <a:endParaRPr lang="fi-FI" sz="3200" dirty="0">
              <a:solidFill>
                <a:schemeClr val="bg1"/>
              </a:solidFill>
              <a:latin typeface="Arial Rounded MT Bold" pitchFamily="34" charset="0"/>
            </a:endParaRPr>
          </a:p>
        </p:txBody>
      </p:sp>
      <p:cxnSp>
        <p:nvCxnSpPr>
          <p:cNvPr id="62" name="Suora nuoliyhdysviiva 61"/>
          <p:cNvCxnSpPr/>
          <p:nvPr/>
        </p:nvCxnSpPr>
        <p:spPr bwMode="auto">
          <a:xfrm flipH="1">
            <a:off x="6012160" y="2996952"/>
            <a:ext cx="1080120" cy="720080"/>
          </a:xfrm>
          <a:prstGeom prst="straightConnector1">
            <a:avLst/>
          </a:prstGeom>
          <a:solidFill>
            <a:schemeClr val="accent1"/>
          </a:solidFill>
          <a:ln w="130175" cap="flat" cmpd="sng" algn="ctr">
            <a:solidFill>
              <a:srgbClr val="0070C0"/>
            </a:solidFill>
            <a:prstDash val="solid"/>
            <a:round/>
            <a:headEnd type="none" w="med" len="med"/>
            <a:tailEnd type="arrow"/>
          </a:ln>
          <a:effectLst/>
        </p:spPr>
      </p:cxnSp>
      <p:cxnSp>
        <p:nvCxnSpPr>
          <p:cNvPr id="23" name="Kaareva yhdysviiva 22"/>
          <p:cNvCxnSpPr/>
          <p:nvPr/>
        </p:nvCxnSpPr>
        <p:spPr bwMode="auto">
          <a:xfrm rot="10800000">
            <a:off x="3779912" y="2348880"/>
            <a:ext cx="2952328" cy="12700"/>
          </a:xfrm>
          <a:prstGeom prst="bentConnector3">
            <a:avLst>
              <a:gd name="adj1" fmla="val 50000"/>
            </a:avLst>
          </a:prstGeom>
          <a:solidFill>
            <a:schemeClr val="accent1"/>
          </a:solidFill>
          <a:ln w="136525" cap="flat" cmpd="sng" algn="ctr">
            <a:solidFill>
              <a:srgbClr val="0070C0"/>
            </a:solidFill>
            <a:prstDash val="solid"/>
            <a:round/>
            <a:headEnd type="arrow"/>
            <a:tailEnd type="oval"/>
          </a:ln>
          <a:effectLst>
            <a:outerShdw blurRad="50800" dist="38100" dir="5400000" algn="t" rotWithShape="0">
              <a:prstClr val="black">
                <a:alpha val="40000"/>
              </a:prstClr>
            </a:outerShdw>
          </a:effectLst>
        </p:spPr>
      </p:cxnSp>
      <p:sp>
        <p:nvSpPr>
          <p:cNvPr id="20" name="Taitettu kulma 19"/>
          <p:cNvSpPr/>
          <p:nvPr/>
        </p:nvSpPr>
        <p:spPr bwMode="auto">
          <a:xfrm>
            <a:off x="35496" y="1124744"/>
            <a:ext cx="2736304" cy="3024336"/>
          </a:xfrm>
          <a:prstGeom prst="foldedCorner">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8" name="Ellipsi 17"/>
          <p:cNvSpPr/>
          <p:nvPr/>
        </p:nvSpPr>
        <p:spPr bwMode="auto">
          <a:xfrm>
            <a:off x="6876256" y="1772816"/>
            <a:ext cx="1944216" cy="1800200"/>
          </a:xfrm>
          <a:prstGeom prst="ellipse">
            <a:avLst/>
          </a:prstGeom>
          <a:solidFill>
            <a:srgbClr val="3399FF"/>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0" name="Taitettu kulma 9"/>
          <p:cNvSpPr/>
          <p:nvPr/>
        </p:nvSpPr>
        <p:spPr bwMode="auto">
          <a:xfrm>
            <a:off x="3491880" y="1484784"/>
            <a:ext cx="2376264" cy="1800200"/>
          </a:xfrm>
          <a:prstGeom prst="foldedCorner">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5" name="Tekstikehys 4"/>
          <p:cNvSpPr txBox="1"/>
          <p:nvPr/>
        </p:nvSpPr>
        <p:spPr>
          <a:xfrm>
            <a:off x="323528" y="1268760"/>
            <a:ext cx="2088232" cy="2554545"/>
          </a:xfrm>
          <a:prstGeom prst="rect">
            <a:avLst/>
          </a:prstGeom>
          <a:noFill/>
        </p:spPr>
        <p:txBody>
          <a:bodyPr wrap="square" rtlCol="0">
            <a:spAutoFit/>
          </a:bodyPr>
          <a:lstStyle/>
          <a:p>
            <a:pPr>
              <a:buNone/>
            </a:pPr>
            <a:r>
              <a:rPr lang="fi-FI" dirty="0" smtClean="0"/>
              <a:t>Hakemus</a:t>
            </a:r>
          </a:p>
          <a:p>
            <a:r>
              <a:rPr lang="fi-FI" sz="1600" dirty="0" smtClean="0"/>
              <a:t> kokelas (huoltaja) tai aineen opettaja</a:t>
            </a:r>
          </a:p>
          <a:p>
            <a:r>
              <a:rPr lang="fi-FI" sz="1600" dirty="0" smtClean="0"/>
              <a:t> 14 vrk sisällä</a:t>
            </a:r>
          </a:p>
          <a:p>
            <a:r>
              <a:rPr lang="fi-FI" sz="1600" dirty="0" smtClean="0"/>
              <a:t> tiedot: nimi, koulu, koe, osoite, pankkitilin nro ja haltija</a:t>
            </a:r>
            <a:endParaRPr lang="fi-FI" sz="1600" dirty="0"/>
          </a:p>
        </p:txBody>
      </p:sp>
      <p:sp>
        <p:nvSpPr>
          <p:cNvPr id="8" name="Tekstikehys 7"/>
          <p:cNvSpPr txBox="1"/>
          <p:nvPr/>
        </p:nvSpPr>
        <p:spPr>
          <a:xfrm>
            <a:off x="3635896" y="1556792"/>
            <a:ext cx="2232248" cy="1446550"/>
          </a:xfrm>
          <a:prstGeom prst="rect">
            <a:avLst/>
          </a:prstGeom>
          <a:noFill/>
        </p:spPr>
        <p:txBody>
          <a:bodyPr wrap="square" rtlCol="0">
            <a:spAutoFit/>
          </a:bodyPr>
          <a:lstStyle/>
          <a:p>
            <a:pPr>
              <a:buNone/>
            </a:pPr>
            <a:r>
              <a:rPr lang="fi-FI" dirty="0" smtClean="0"/>
              <a:t>Pankkitosite</a:t>
            </a:r>
          </a:p>
          <a:p>
            <a:r>
              <a:rPr lang="fi-FI" sz="1600" dirty="0" smtClean="0"/>
              <a:t> tarkistusmaksu</a:t>
            </a:r>
          </a:p>
          <a:p>
            <a:r>
              <a:rPr lang="fi-FI" sz="1600" dirty="0" smtClean="0"/>
              <a:t> palautetaan, jos arvosana nousee</a:t>
            </a:r>
            <a:endParaRPr lang="fi-FI" sz="1600" dirty="0"/>
          </a:p>
        </p:txBody>
      </p:sp>
      <p:sp>
        <p:nvSpPr>
          <p:cNvPr id="11" name="Tekstikehys 10"/>
          <p:cNvSpPr txBox="1"/>
          <p:nvPr/>
        </p:nvSpPr>
        <p:spPr>
          <a:xfrm>
            <a:off x="6948264" y="2276872"/>
            <a:ext cx="1944216" cy="830997"/>
          </a:xfrm>
          <a:prstGeom prst="rect">
            <a:avLst/>
          </a:prstGeom>
          <a:noFill/>
        </p:spPr>
        <p:txBody>
          <a:bodyPr wrap="square" rtlCol="0">
            <a:spAutoFit/>
          </a:bodyPr>
          <a:lstStyle/>
          <a:p>
            <a:pPr algn="ctr">
              <a:buNone/>
            </a:pPr>
            <a:r>
              <a:rPr lang="fi-FI" sz="1600" dirty="0" smtClean="0"/>
              <a:t>Rehtori tarkistaa ja lähettää lautakuntaan</a:t>
            </a:r>
            <a:endParaRPr lang="fi-FI" sz="1600" dirty="0"/>
          </a:p>
        </p:txBody>
      </p:sp>
      <p:grpSp>
        <p:nvGrpSpPr>
          <p:cNvPr id="73" name="Ryhmä 72"/>
          <p:cNvGrpSpPr/>
          <p:nvPr/>
        </p:nvGrpSpPr>
        <p:grpSpPr>
          <a:xfrm>
            <a:off x="1691680" y="3501008"/>
            <a:ext cx="6264696" cy="2448272"/>
            <a:chOff x="1691680" y="4005064"/>
            <a:chExt cx="6264696" cy="2448272"/>
          </a:xfrm>
        </p:grpSpPr>
        <p:cxnSp>
          <p:nvCxnSpPr>
            <p:cNvPr id="68" name="Suora nuoliyhdysviiva 67"/>
            <p:cNvCxnSpPr/>
            <p:nvPr/>
          </p:nvCxnSpPr>
          <p:spPr bwMode="auto">
            <a:xfrm flipH="1">
              <a:off x="2915816" y="4725144"/>
              <a:ext cx="1080120" cy="720080"/>
            </a:xfrm>
            <a:prstGeom prst="straightConnector1">
              <a:avLst/>
            </a:prstGeom>
            <a:solidFill>
              <a:schemeClr val="accent1"/>
            </a:solidFill>
            <a:ln w="130175" cap="flat" cmpd="sng" algn="ctr">
              <a:solidFill>
                <a:srgbClr val="0070C0"/>
              </a:solidFill>
              <a:prstDash val="solid"/>
              <a:round/>
              <a:headEnd type="none" w="med" len="med"/>
              <a:tailEnd type="arrow"/>
            </a:ln>
            <a:effectLst/>
          </p:spPr>
        </p:cxnSp>
        <p:cxnSp>
          <p:nvCxnSpPr>
            <p:cNvPr id="66" name="Suora nuoliyhdysviiva 65"/>
            <p:cNvCxnSpPr/>
            <p:nvPr/>
          </p:nvCxnSpPr>
          <p:spPr bwMode="auto">
            <a:xfrm>
              <a:off x="5940152" y="4653136"/>
              <a:ext cx="936104" cy="792088"/>
            </a:xfrm>
            <a:prstGeom prst="straightConnector1">
              <a:avLst/>
            </a:prstGeom>
            <a:solidFill>
              <a:schemeClr val="accent1"/>
            </a:solidFill>
            <a:ln w="130175" cap="flat" cmpd="sng" algn="ctr">
              <a:solidFill>
                <a:srgbClr val="0070C0"/>
              </a:solidFill>
              <a:prstDash val="solid"/>
              <a:round/>
              <a:headEnd type="none" w="med" len="med"/>
              <a:tailEnd type="arrow"/>
            </a:ln>
            <a:effectLst/>
          </p:spPr>
        </p:cxnSp>
        <p:sp>
          <p:nvSpPr>
            <p:cNvPr id="17" name="Ellipsi 16"/>
            <p:cNvSpPr/>
            <p:nvPr/>
          </p:nvSpPr>
          <p:spPr bwMode="auto">
            <a:xfrm>
              <a:off x="3635896" y="4005064"/>
              <a:ext cx="2376264" cy="1152128"/>
            </a:xfrm>
            <a:prstGeom prst="ellipse">
              <a:avLst/>
            </a:prstGeom>
            <a:solidFill>
              <a:schemeClr val="accent2">
                <a:lumMod val="40000"/>
                <a:lumOff val="60000"/>
              </a:schemeClr>
            </a:solidFill>
            <a:ln w="38100" cap="flat" cmpd="sng" algn="ctr">
              <a:solidFill>
                <a:schemeClr val="accent6">
                  <a:lumMod val="60000"/>
                  <a:lumOff val="40000"/>
                </a:schemeClr>
              </a:solidFill>
              <a:prstDash val="solid"/>
              <a:round/>
              <a:headEnd type="none" w="med" len="med"/>
              <a:tailEnd type="none" w="med" len="med"/>
            </a:ln>
            <a:effectLst>
              <a:glow rad="139700">
                <a:schemeClr val="accent2">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4" name="Tekstikehys 13"/>
            <p:cNvSpPr txBox="1"/>
            <p:nvPr/>
          </p:nvSpPr>
          <p:spPr>
            <a:xfrm>
              <a:off x="5724128" y="5622339"/>
              <a:ext cx="2232248" cy="830997"/>
            </a:xfrm>
            <a:prstGeom prst="rect">
              <a:avLst/>
            </a:prstGeom>
            <a:solidFill>
              <a:srgbClr val="92D050"/>
            </a:solidFill>
            <a:effectLst>
              <a:glow rad="139700">
                <a:schemeClr val="accent4">
                  <a:satMod val="175000"/>
                  <a:alpha val="40000"/>
                </a:schemeClr>
              </a:glow>
            </a:effectLst>
          </p:spPr>
          <p:txBody>
            <a:bodyPr wrap="square" rtlCol="0">
              <a:spAutoFit/>
            </a:bodyPr>
            <a:lstStyle/>
            <a:p>
              <a:pPr algn="ctr">
                <a:buNone/>
              </a:pPr>
              <a:r>
                <a:rPr lang="fi-FI" sz="1600" dirty="0" smtClean="0"/>
                <a:t>Arvosana nousee ja uusi todistus sekä maksun palautus</a:t>
              </a:r>
              <a:endParaRPr lang="fi-FI" sz="1600" dirty="0"/>
            </a:p>
          </p:txBody>
        </p:sp>
        <p:sp>
          <p:nvSpPr>
            <p:cNvPr id="15" name="Tekstikehys 14"/>
            <p:cNvSpPr txBox="1"/>
            <p:nvPr/>
          </p:nvSpPr>
          <p:spPr>
            <a:xfrm>
              <a:off x="1691680" y="5694346"/>
              <a:ext cx="2232248" cy="707886"/>
            </a:xfrm>
            <a:prstGeom prst="rect">
              <a:avLst/>
            </a:prstGeom>
            <a:solidFill>
              <a:srgbClr val="FF0000"/>
            </a:solidFill>
            <a:effectLst>
              <a:glow rad="139700">
                <a:schemeClr val="accent4">
                  <a:satMod val="175000"/>
                  <a:alpha val="40000"/>
                </a:schemeClr>
              </a:glow>
            </a:effectLst>
          </p:spPr>
          <p:txBody>
            <a:bodyPr wrap="square" rtlCol="0">
              <a:spAutoFit/>
            </a:bodyPr>
            <a:lstStyle/>
            <a:p>
              <a:pPr algn="ctr">
                <a:buNone/>
              </a:pPr>
              <a:r>
                <a:rPr lang="fi-FI" sz="1600" dirty="0" smtClean="0"/>
                <a:t>Arvosana ei muutu</a:t>
              </a:r>
            </a:p>
            <a:p>
              <a:pPr algn="ctr"/>
              <a:r>
                <a:rPr lang="fi-FI" sz="1600" dirty="0" smtClean="0"/>
                <a:t> ei valitusoikeutta</a:t>
              </a:r>
              <a:endParaRPr lang="fi-FI" sz="1600" dirty="0"/>
            </a:p>
          </p:txBody>
        </p:sp>
        <p:sp>
          <p:nvSpPr>
            <p:cNvPr id="12" name="Tekstikehys 11"/>
            <p:cNvSpPr txBox="1"/>
            <p:nvPr/>
          </p:nvSpPr>
          <p:spPr>
            <a:xfrm>
              <a:off x="3779912" y="4182179"/>
              <a:ext cx="2160240" cy="830997"/>
            </a:xfrm>
            <a:prstGeom prst="rect">
              <a:avLst/>
            </a:prstGeom>
            <a:noFill/>
          </p:spPr>
          <p:txBody>
            <a:bodyPr wrap="square" rtlCol="0">
              <a:spAutoFit/>
            </a:bodyPr>
            <a:lstStyle/>
            <a:p>
              <a:pPr algn="ctr">
                <a:buNone/>
              </a:pPr>
              <a:r>
                <a:rPr lang="fi-FI" sz="1600" dirty="0" smtClean="0"/>
                <a:t>Lautakunta nimeää vähintään 2 uutta arvostelijaa</a:t>
              </a:r>
              <a:endParaRPr lang="fi-FI" sz="1600" dirty="0"/>
            </a:p>
          </p:txBody>
        </p:sp>
      </p:grpSp>
      <p:sp>
        <p:nvSpPr>
          <p:cNvPr id="63" name="Plus 62"/>
          <p:cNvSpPr/>
          <p:nvPr/>
        </p:nvSpPr>
        <p:spPr bwMode="auto">
          <a:xfrm>
            <a:off x="2843808" y="2060848"/>
            <a:ext cx="576064" cy="648072"/>
          </a:xfrm>
          <a:prstGeom prst="mathPlus">
            <a:avLst/>
          </a:prstGeom>
          <a:solidFill>
            <a:srgbClr val="0070C0"/>
          </a:solidFill>
          <a:ln w="38100" cap="flat" cmpd="sng" algn="ctr">
            <a:solidFill>
              <a:srgbClr val="0070C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9" name="Tekstikehys 18"/>
          <p:cNvSpPr txBox="1"/>
          <p:nvPr/>
        </p:nvSpPr>
        <p:spPr>
          <a:xfrm>
            <a:off x="107504" y="6165304"/>
            <a:ext cx="8136904" cy="584775"/>
          </a:xfrm>
          <a:prstGeom prst="rect">
            <a:avLst/>
          </a:prstGeom>
          <a:noFill/>
          <a:ln>
            <a:solidFill>
              <a:schemeClr val="accent1"/>
            </a:solidFill>
          </a:ln>
          <a:effectLst>
            <a:glow rad="101600">
              <a:schemeClr val="accent4">
                <a:satMod val="175000"/>
                <a:alpha val="40000"/>
              </a:schemeClr>
            </a:glow>
          </a:effectLst>
        </p:spPr>
        <p:txBody>
          <a:bodyPr wrap="square" rtlCol="0">
            <a:spAutoFit/>
          </a:bodyPr>
          <a:lstStyle/>
          <a:p>
            <a:pPr algn="ctr">
              <a:spcBef>
                <a:spcPts val="0"/>
              </a:spcBef>
              <a:buNone/>
            </a:pPr>
            <a:r>
              <a:rPr lang="fi-FI" sz="1600" dirty="0" smtClean="0"/>
              <a:t>Rehtori tai opettaja voi esittää </a:t>
            </a:r>
            <a:r>
              <a:rPr lang="fi-FI" sz="1600" dirty="0" smtClean="0">
                <a:solidFill>
                  <a:srgbClr val="FF0000"/>
                </a:solidFill>
              </a:rPr>
              <a:t>tarkistuspyynnön</a:t>
            </a:r>
            <a:r>
              <a:rPr lang="fi-FI" sz="1600" dirty="0" smtClean="0"/>
              <a:t> havaitessaan ilmeisen virheen. </a:t>
            </a:r>
          </a:p>
          <a:p>
            <a:pPr algn="ctr">
              <a:spcBef>
                <a:spcPts val="0"/>
              </a:spcBef>
              <a:buNone/>
            </a:pPr>
            <a:r>
              <a:rPr lang="fi-FI" sz="1600" dirty="0" smtClean="0"/>
              <a:t>Virhe korjataan välittömästi</a:t>
            </a:r>
            <a:endParaRPr lang="fi-FI" sz="1600" dirty="0"/>
          </a:p>
        </p:txBody>
      </p:sp>
    </p:spTree>
    <p:extLst>
      <p:ext uri="{BB962C8B-B14F-4D97-AF65-F5344CB8AC3E}">
        <p14:creationId xmlns:p14="http://schemas.microsoft.com/office/powerpoint/2010/main" val="3928787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anim calcmode="lin" valueType="num">
                                      <p:cBhvr additive="base">
                                        <p:cTn id="7" dur="500" fill="hold"/>
                                        <p:tgtEl>
                                          <p:spTgt spid="73"/>
                                        </p:tgtEl>
                                        <p:attrNameLst>
                                          <p:attrName>ppt_x</p:attrName>
                                        </p:attrNameLst>
                                      </p:cBhvr>
                                      <p:tavLst>
                                        <p:tav tm="0">
                                          <p:val>
                                            <p:strVal val="#ppt_x"/>
                                          </p:val>
                                        </p:tav>
                                        <p:tav tm="100000">
                                          <p:val>
                                            <p:strVal val="#ppt_x"/>
                                          </p:val>
                                        </p:tav>
                                      </p:tavLst>
                                    </p:anim>
                                    <p:anim calcmode="lin" valueType="num">
                                      <p:cBhvr additive="base">
                                        <p:cTn id="8" dur="500" fill="hold"/>
                                        <p:tgtEl>
                                          <p:spTgt spid="7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06090"/>
          </a:xfrm>
        </p:spPr>
        <p:txBody>
          <a:bodyPr/>
          <a:lstStyle/>
          <a:p>
            <a:r>
              <a:rPr lang="fi-FI" sz="3600" dirty="0" smtClean="0">
                <a:latin typeface="Arial Rounded MT Bold" pitchFamily="34" charset="0"/>
              </a:rPr>
              <a:t>Kompensaatio</a:t>
            </a:r>
            <a:endParaRPr lang="fi-FI" sz="3600" dirty="0">
              <a:latin typeface="Arial Rounded MT Bold" pitchFamily="34" charset="0"/>
            </a:endParaRPr>
          </a:p>
        </p:txBody>
      </p:sp>
      <p:sp>
        <p:nvSpPr>
          <p:cNvPr id="4" name="Text Box 5"/>
          <p:cNvSpPr txBox="1">
            <a:spLocks noChangeArrowheads="1"/>
          </p:cNvSpPr>
          <p:nvPr/>
        </p:nvSpPr>
        <p:spPr bwMode="auto">
          <a:xfrm>
            <a:off x="251520" y="1187460"/>
            <a:ext cx="8784976" cy="1338828"/>
          </a:xfrm>
          <a:prstGeom prst="rect">
            <a:avLst/>
          </a:prstGeom>
          <a:solidFill>
            <a:schemeClr val="bg2">
              <a:lumMod val="20000"/>
              <a:lumOff val="80000"/>
            </a:schemeClr>
          </a:solidFill>
          <a:ln w="9525">
            <a:solidFill>
              <a:srgbClr val="92D050"/>
            </a:solidFill>
            <a:miter lim="800000"/>
            <a:headEnd/>
            <a:tailEnd/>
          </a:ln>
          <a:effectLst>
            <a:glow rad="101600">
              <a:srgbClr val="00B050">
                <a:alpha val="40000"/>
              </a:srgbClr>
            </a:glow>
          </a:effectLst>
        </p:spPr>
        <p:txBody>
          <a:bodyPr wrap="square">
            <a:spAutoFit/>
          </a:bodyPr>
          <a:lstStyle/>
          <a:p>
            <a:pPr>
              <a:spcBef>
                <a:spcPct val="0"/>
              </a:spcBef>
              <a:buClr>
                <a:srgbClr val="009999"/>
              </a:buClr>
              <a:buFont typeface="Wingdings" pitchFamily="2" charset="2"/>
              <a:buNone/>
            </a:pPr>
            <a:r>
              <a:rPr lang="fi-FI" sz="1800" dirty="0"/>
              <a:t>Ylioppilastutkintotodistus, jossa on yksi </a:t>
            </a:r>
            <a:r>
              <a:rPr lang="fi-FI" sz="1800" dirty="0">
                <a:solidFill>
                  <a:srgbClr val="C00000"/>
                </a:solidFill>
                <a:effectLst>
                  <a:outerShdw blurRad="38100" dist="38100" dir="2700000" algn="tl">
                    <a:srgbClr val="C0C0C0"/>
                  </a:outerShdw>
                </a:effectLst>
              </a:rPr>
              <a:t>pakollisen</a:t>
            </a:r>
            <a:r>
              <a:rPr lang="fi-FI" sz="1800" dirty="0">
                <a:solidFill>
                  <a:srgbClr val="C00000"/>
                </a:solidFill>
              </a:rPr>
              <a:t> kokeen </a:t>
            </a:r>
            <a:r>
              <a:rPr lang="fi-FI" sz="1800" dirty="0">
                <a:solidFill>
                  <a:srgbClr val="C00000"/>
                </a:solidFill>
                <a:effectLst>
                  <a:outerShdw blurRad="38100" dist="38100" dir="2700000" algn="tl">
                    <a:srgbClr val="C0C0C0"/>
                  </a:outerShdw>
                </a:effectLst>
              </a:rPr>
              <a:t>hylätty</a:t>
            </a:r>
            <a:r>
              <a:rPr lang="fi-FI" sz="1800" dirty="0">
                <a:solidFill>
                  <a:srgbClr val="C00000"/>
                </a:solidFill>
              </a:rPr>
              <a:t> </a:t>
            </a:r>
            <a:r>
              <a:rPr lang="fi-FI" sz="1800" dirty="0" smtClean="0"/>
              <a:t>arvosana</a:t>
            </a:r>
          </a:p>
          <a:p>
            <a:pPr>
              <a:spcBef>
                <a:spcPct val="0"/>
              </a:spcBef>
              <a:buClr>
                <a:srgbClr val="009999"/>
              </a:buClr>
              <a:buFont typeface="Wingdings" pitchFamily="2" charset="2"/>
              <a:buNone/>
            </a:pPr>
            <a:r>
              <a:rPr lang="fi-FI" sz="1800" dirty="0" smtClean="0">
                <a:solidFill>
                  <a:srgbClr val="C00000"/>
                </a:solidFill>
              </a:rPr>
              <a:t>Kompensaatiossa</a:t>
            </a:r>
            <a:r>
              <a:rPr lang="fi-FI" sz="1800" dirty="0" smtClean="0"/>
              <a:t> pisteitä annetaan muista arvosanoista:</a:t>
            </a:r>
          </a:p>
          <a:p>
            <a:pPr lvl="2">
              <a:spcBef>
                <a:spcPct val="0"/>
              </a:spcBef>
              <a:buNone/>
            </a:pPr>
            <a:r>
              <a:rPr lang="fi-FI" sz="1800" dirty="0" smtClean="0"/>
              <a:t>L = 7	E = 6 	M = 5	C = 4 	B = 3 	A = 2	</a:t>
            </a:r>
          </a:p>
          <a:p>
            <a:pPr>
              <a:buSzTx/>
              <a:buFontTx/>
              <a:buNone/>
              <a:defRPr/>
            </a:pPr>
            <a:r>
              <a:rPr lang="fi-FI" sz="1800" dirty="0" smtClean="0"/>
              <a:t>Hylätyt arvosanat jaetaan neljään luokkaan: i+, i, i-, i--</a:t>
            </a:r>
            <a:endParaRPr lang="fi-FI" sz="1800" dirty="0"/>
          </a:p>
        </p:txBody>
      </p:sp>
      <p:graphicFrame>
        <p:nvGraphicFramePr>
          <p:cNvPr id="7" name="Kaaviokuva 6"/>
          <p:cNvGraphicFramePr/>
          <p:nvPr/>
        </p:nvGraphicFramePr>
        <p:xfrm>
          <a:off x="395536" y="2708920"/>
          <a:ext cx="4752528"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kstikehys 7"/>
          <p:cNvSpPr txBox="1"/>
          <p:nvPr/>
        </p:nvSpPr>
        <p:spPr>
          <a:xfrm>
            <a:off x="5580112" y="3284984"/>
            <a:ext cx="3491880" cy="2539157"/>
          </a:xfrm>
          <a:prstGeom prst="rect">
            <a:avLst/>
          </a:prstGeom>
          <a:noFill/>
        </p:spPr>
        <p:txBody>
          <a:bodyPr wrap="square" rtlCol="0">
            <a:spAutoFit/>
          </a:bodyPr>
          <a:lstStyle/>
          <a:p>
            <a:pPr>
              <a:spcBef>
                <a:spcPts val="600"/>
              </a:spcBef>
              <a:buFont typeface="Arial" pitchFamily="34" charset="0"/>
              <a:buChar char="•"/>
            </a:pPr>
            <a:r>
              <a:rPr lang="fi-FI" sz="1600" dirty="0" smtClean="0">
                <a:solidFill>
                  <a:srgbClr val="C00000"/>
                </a:solidFill>
              </a:rPr>
              <a:t> ylimääräiset kokeet auttavat </a:t>
            </a:r>
            <a:r>
              <a:rPr lang="fi-FI" sz="1600" dirty="0" smtClean="0"/>
              <a:t>kompensaatiopisteiden keruussa</a:t>
            </a:r>
          </a:p>
          <a:p>
            <a:pPr>
              <a:spcBef>
                <a:spcPts val="600"/>
              </a:spcBef>
              <a:buFont typeface="Arial" pitchFamily="34" charset="0"/>
              <a:buChar char="•"/>
            </a:pPr>
            <a:r>
              <a:rPr lang="fi-FI" sz="1600" dirty="0" smtClean="0"/>
              <a:t> kompensoidun hylätyn kokeen saat uusia </a:t>
            </a:r>
            <a:r>
              <a:rPr lang="fi-FI" sz="1600" dirty="0" smtClean="0">
                <a:solidFill>
                  <a:srgbClr val="C00000"/>
                </a:solidFill>
              </a:rPr>
              <a:t>kaksi kertaa ilman aikarajaa</a:t>
            </a:r>
          </a:p>
          <a:p>
            <a:pPr>
              <a:spcBef>
                <a:spcPts val="600"/>
              </a:spcBef>
              <a:buFont typeface="Arial" pitchFamily="34" charset="0"/>
              <a:buChar char="•"/>
            </a:pPr>
            <a:r>
              <a:rPr lang="fi-FI" sz="1600" dirty="0" smtClean="0"/>
              <a:t> tutkintoa täydentämällä et voi  kompensoida hylättyä koettasi</a:t>
            </a:r>
          </a:p>
          <a:p>
            <a:pPr>
              <a:spcBef>
                <a:spcPts val="600"/>
              </a:spcBef>
              <a:buFont typeface="Arial" pitchFamily="34" charset="0"/>
              <a:buChar char="•"/>
            </a:pPr>
            <a:r>
              <a:rPr lang="fi-FI" sz="1600" dirty="0" smtClean="0"/>
              <a:t> ellet halua kompensaatiota, anna kirjallinen ilmoitus lukiolle</a:t>
            </a:r>
            <a:endParaRPr lang="fi-FI" sz="1600" dirty="0"/>
          </a:p>
        </p:txBody>
      </p:sp>
    </p:spTree>
    <p:extLst>
      <p:ext uri="{BB962C8B-B14F-4D97-AF65-F5344CB8AC3E}">
        <p14:creationId xmlns:p14="http://schemas.microsoft.com/office/powerpoint/2010/main" val="1959730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lstStyle/>
          <a:p>
            <a:r>
              <a:rPr lang="fi-FI" sz="3600" dirty="0" smtClean="0">
                <a:latin typeface="Arial Rounded MT Bold" pitchFamily="34" charset="0"/>
              </a:rPr>
              <a:t>Äidinkielen koe</a:t>
            </a:r>
            <a:r>
              <a:rPr lang="fi-FI" sz="3600" dirty="0" smtClean="0">
                <a:solidFill>
                  <a:schemeClr val="bg1"/>
                </a:solidFill>
                <a:latin typeface="Arial Rounded MT Bold" pitchFamily="34" charset="0"/>
              </a:rPr>
              <a:t>koe</a:t>
            </a:r>
            <a:endParaRPr lang="fi-FI" sz="3600" dirty="0">
              <a:solidFill>
                <a:schemeClr val="bg1"/>
              </a:solidFill>
              <a:latin typeface="Arial Rounded MT Bold" pitchFamily="34" charset="0"/>
            </a:endParaRPr>
          </a:p>
        </p:txBody>
      </p:sp>
      <p:sp>
        <p:nvSpPr>
          <p:cNvPr id="4" name="Tekstikehys 3"/>
          <p:cNvSpPr txBox="1"/>
          <p:nvPr/>
        </p:nvSpPr>
        <p:spPr>
          <a:xfrm>
            <a:off x="274712" y="1196752"/>
            <a:ext cx="8424936" cy="1569660"/>
          </a:xfrm>
          <a:prstGeom prst="rect">
            <a:avLst/>
          </a:prstGeom>
          <a:noFill/>
        </p:spPr>
        <p:txBody>
          <a:bodyPr wrap="square" rtlCol="0">
            <a:spAutoFit/>
          </a:bodyPr>
          <a:lstStyle/>
          <a:p>
            <a:r>
              <a:rPr lang="fi-FI" dirty="0" smtClean="0"/>
              <a:t> </a:t>
            </a:r>
            <a:r>
              <a:rPr lang="fi-FI" sz="2400" dirty="0" smtClean="0"/>
              <a:t>kokeessa on kaksi osaa ja 2 koepäivää</a:t>
            </a:r>
          </a:p>
          <a:p>
            <a:r>
              <a:rPr lang="fi-FI" sz="2400" dirty="0" smtClean="0"/>
              <a:t> molemmat osat on suoritettava samalla tutkintokerralla</a:t>
            </a:r>
          </a:p>
          <a:p>
            <a:r>
              <a:rPr lang="fi-FI" sz="2400" dirty="0" smtClean="0"/>
              <a:t> arvosana määräytyy näissä kokeissa saadun  painotetun   pistesumman perusteella</a:t>
            </a:r>
            <a:endParaRPr lang="fi-FI" sz="2400" dirty="0"/>
          </a:p>
        </p:txBody>
      </p:sp>
      <p:sp>
        <p:nvSpPr>
          <p:cNvPr id="5" name="Tekstikehys 4"/>
          <p:cNvSpPr txBox="1"/>
          <p:nvPr/>
        </p:nvSpPr>
        <p:spPr>
          <a:xfrm>
            <a:off x="179512" y="3284984"/>
            <a:ext cx="4104456" cy="2954655"/>
          </a:xfrm>
          <a:prstGeom prst="rect">
            <a:avLst/>
          </a:prstGeom>
          <a:solidFill>
            <a:schemeClr val="accent5">
              <a:lumMod val="75000"/>
            </a:schemeClr>
          </a:solidFill>
          <a:ln w="12700">
            <a:solidFill>
              <a:schemeClr val="tx1"/>
            </a:solidFill>
          </a:ln>
          <a:effectLst>
            <a:innerShdw blurRad="63500" dist="50800" dir="2700000">
              <a:prstClr val="black">
                <a:alpha val="50000"/>
              </a:prstClr>
            </a:innerShdw>
            <a:softEdge rad="12700"/>
          </a:effectLst>
        </p:spPr>
        <p:txBody>
          <a:bodyPr wrap="square" rtlCol="0">
            <a:spAutoFit/>
          </a:bodyPr>
          <a:lstStyle/>
          <a:p>
            <a:pPr>
              <a:buNone/>
            </a:pPr>
            <a:r>
              <a:rPr lang="fi-FI" dirty="0" smtClean="0">
                <a:effectLst>
                  <a:outerShdw blurRad="38100" dist="38100" dir="2700000" algn="tl">
                    <a:srgbClr val="000000">
                      <a:alpha val="43137"/>
                    </a:srgbClr>
                  </a:outerShdw>
                </a:effectLst>
              </a:rPr>
              <a:t> TEKSTITAIDON KOE</a:t>
            </a:r>
          </a:p>
          <a:p>
            <a:pPr marL="266700" indent="-266700"/>
            <a:r>
              <a:rPr lang="fi-FI" sz="1800" dirty="0" smtClean="0"/>
              <a:t>tutkitaan kriittistä ja kulttuurista lukutaitoa ja kielellistä ilmaisu-kykyä sekä taitoa eritellä, tulkita, arvioida, hyödyntää ja tuottaa erilaisia tekstejä tietoisena niiden tavoitteista ja konteksteista </a:t>
            </a:r>
          </a:p>
          <a:p>
            <a:pPr marL="266700" indent="-266700"/>
            <a:r>
              <a:rPr lang="fi-FI" sz="1800" dirty="0" smtClean="0"/>
              <a:t>5 tehtävää, joista tulee tehdä kolme</a:t>
            </a:r>
            <a:endParaRPr lang="fi-FI" dirty="0"/>
          </a:p>
        </p:txBody>
      </p:sp>
      <p:sp>
        <p:nvSpPr>
          <p:cNvPr id="6" name="Tekstikehys 5"/>
          <p:cNvSpPr txBox="1"/>
          <p:nvPr/>
        </p:nvSpPr>
        <p:spPr>
          <a:xfrm>
            <a:off x="5292080" y="3356992"/>
            <a:ext cx="3744416" cy="2954655"/>
          </a:xfrm>
          <a:prstGeom prst="rect">
            <a:avLst/>
          </a:prstGeom>
          <a:solidFill>
            <a:schemeClr val="accent5">
              <a:lumMod val="75000"/>
            </a:schemeClr>
          </a:solidFill>
          <a:ln w="12700">
            <a:solidFill>
              <a:schemeClr val="tx1"/>
            </a:solidFill>
          </a:ln>
          <a:effectLst>
            <a:innerShdw blurRad="63500" dist="50800" dir="2700000">
              <a:prstClr val="black">
                <a:alpha val="50000"/>
              </a:prstClr>
            </a:innerShdw>
          </a:effectLst>
        </p:spPr>
        <p:txBody>
          <a:bodyPr wrap="square" rtlCol="0">
            <a:spAutoFit/>
          </a:bodyPr>
          <a:lstStyle/>
          <a:p>
            <a:pPr>
              <a:buNone/>
            </a:pPr>
            <a:r>
              <a:rPr lang="fi-FI" dirty="0" smtClean="0">
                <a:effectLst>
                  <a:outerShdw blurRad="38100" dist="38100" dir="2700000" algn="tl">
                    <a:srgbClr val="000000">
                      <a:alpha val="43137"/>
                    </a:srgbClr>
                  </a:outerShdw>
                </a:effectLst>
              </a:rPr>
              <a:t>ESSEEKOE</a:t>
            </a:r>
          </a:p>
          <a:p>
            <a:pPr marL="177800" indent="-177800"/>
            <a:r>
              <a:rPr lang="fi-FI" sz="1800" dirty="0" smtClean="0"/>
              <a:t>tutkitaan yleissivistystä, ajattelun kehittyneisyyttä, kielellistä ilmaisukykyä ja kokonaisuuksien hallintaa</a:t>
            </a:r>
          </a:p>
          <a:p>
            <a:pPr marL="177800" indent="-177800"/>
            <a:r>
              <a:rPr lang="fi-FI" sz="1800" dirty="0" smtClean="0"/>
              <a:t>vähintään 12 tehtävää, joista valitaan yksi</a:t>
            </a:r>
          </a:p>
          <a:p>
            <a:pPr>
              <a:buNone/>
            </a:pPr>
            <a:endParaRPr lang="fi-FI" dirty="0"/>
          </a:p>
        </p:txBody>
      </p:sp>
    </p:spTree>
    <p:extLst>
      <p:ext uri="{BB962C8B-B14F-4D97-AF65-F5344CB8AC3E}">
        <p14:creationId xmlns:p14="http://schemas.microsoft.com/office/powerpoint/2010/main" val="242263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lstStyle/>
          <a:p>
            <a:r>
              <a:rPr lang="fi-FI" sz="3600" dirty="0" smtClean="0">
                <a:latin typeface="Arial Rounded MT Bold" pitchFamily="34" charset="0"/>
              </a:rPr>
              <a:t>Matematiikan koe</a:t>
            </a:r>
            <a:endParaRPr lang="fi-FI" sz="3600" dirty="0">
              <a:latin typeface="Arial Rounded MT Bold" pitchFamily="34" charset="0"/>
            </a:endParaRPr>
          </a:p>
        </p:txBody>
      </p:sp>
      <p:sp>
        <p:nvSpPr>
          <p:cNvPr id="4" name="Tekstikehys 3"/>
          <p:cNvSpPr txBox="1"/>
          <p:nvPr/>
        </p:nvSpPr>
        <p:spPr>
          <a:xfrm>
            <a:off x="179512" y="981599"/>
            <a:ext cx="8640960" cy="1477328"/>
          </a:xfrm>
          <a:prstGeom prst="rect">
            <a:avLst/>
          </a:prstGeom>
          <a:noFill/>
        </p:spPr>
        <p:txBody>
          <a:bodyPr wrap="square" rtlCol="0">
            <a:spAutoFit/>
          </a:bodyPr>
          <a:lstStyle/>
          <a:p>
            <a:r>
              <a:rPr lang="fi-FI" sz="2400" dirty="0" smtClean="0"/>
              <a:t> voit valita opinnoista riippumatta kahden tason välillä</a:t>
            </a:r>
          </a:p>
          <a:p>
            <a:r>
              <a:rPr lang="fi-FI" sz="2400" dirty="0" smtClean="0"/>
              <a:t> kokeessa ovat sallittuja funktio-, graafiset ja symboliset laskimet sekä taulukkokirja, jotka on </a:t>
            </a:r>
            <a:r>
              <a:rPr lang="fi-FI" sz="2400" dirty="0" smtClean="0">
                <a:solidFill>
                  <a:srgbClr val="FF0000"/>
                </a:solidFill>
                <a:effectLst>
                  <a:outerShdw blurRad="38100" dist="38100" dir="2700000" algn="tl">
                    <a:srgbClr val="000000">
                      <a:alpha val="43137"/>
                    </a:srgbClr>
                  </a:outerShdw>
                </a:effectLst>
              </a:rPr>
              <a:t>tuotava ennakkoon tarkastukseen</a:t>
            </a:r>
          </a:p>
          <a:p>
            <a:pPr>
              <a:buNone/>
            </a:pPr>
            <a:endParaRPr lang="fi-FI" dirty="0">
              <a:solidFill>
                <a:srgbClr val="FF0000"/>
              </a:solidFill>
              <a:effectLst>
                <a:outerShdw blurRad="38100" dist="38100" dir="2700000" algn="tl">
                  <a:srgbClr val="000000">
                    <a:alpha val="43137"/>
                  </a:srgbClr>
                </a:outerShdw>
              </a:effectLst>
            </a:endParaRPr>
          </a:p>
        </p:txBody>
      </p:sp>
      <p:sp>
        <p:nvSpPr>
          <p:cNvPr id="5" name="Tekstikehys 4"/>
          <p:cNvSpPr txBox="1"/>
          <p:nvPr/>
        </p:nvSpPr>
        <p:spPr>
          <a:xfrm>
            <a:off x="2728526" y="5289765"/>
            <a:ext cx="3686947" cy="1200329"/>
          </a:xfrm>
          <a:prstGeom prst="rect">
            <a:avLst/>
          </a:prstGeom>
          <a:solidFill>
            <a:schemeClr val="accent6">
              <a:lumMod val="20000"/>
              <a:lumOff val="80000"/>
            </a:schemeClr>
          </a:solidFill>
          <a:ln>
            <a:solidFill>
              <a:schemeClr val="tx1"/>
            </a:solidFill>
          </a:ln>
          <a:effectLst>
            <a:innerShdw blurRad="63500" dist="50800" dir="2700000">
              <a:prstClr val="black">
                <a:alpha val="50000"/>
              </a:prstClr>
            </a:innerShdw>
            <a:softEdge rad="12700"/>
          </a:effectLst>
        </p:spPr>
        <p:txBody>
          <a:bodyPr wrap="square" rtlCol="0">
            <a:spAutoFit/>
          </a:bodyPr>
          <a:lstStyle/>
          <a:p>
            <a:pPr>
              <a:buNone/>
            </a:pPr>
            <a:r>
              <a:rPr lang="fi-FI" dirty="0"/>
              <a:t>Sekä pitkän että lyhyen matematiikan kokeessa on 13 tehtävää. Kokelas saa vastata kummassakin kokeessa enintään 10 tehtävään. </a:t>
            </a:r>
            <a:endParaRPr lang="fi-FI" dirty="0"/>
          </a:p>
        </p:txBody>
      </p:sp>
      <p:sp>
        <p:nvSpPr>
          <p:cNvPr id="6" name="Tekstikehys 5"/>
          <p:cNvSpPr txBox="1"/>
          <p:nvPr/>
        </p:nvSpPr>
        <p:spPr>
          <a:xfrm>
            <a:off x="238205" y="2458927"/>
            <a:ext cx="8744503" cy="2308324"/>
          </a:xfrm>
          <a:prstGeom prst="rect">
            <a:avLst/>
          </a:prstGeom>
          <a:solidFill>
            <a:schemeClr val="accent6">
              <a:lumMod val="20000"/>
              <a:lumOff val="80000"/>
            </a:schemeClr>
          </a:solidFill>
          <a:ln>
            <a:solidFill>
              <a:schemeClr val="tx1"/>
            </a:solidFill>
          </a:ln>
          <a:effectLst>
            <a:innerShdw blurRad="63500" dist="50800" dir="2700000">
              <a:prstClr val="black">
                <a:alpha val="50000"/>
              </a:prstClr>
            </a:innerShdw>
          </a:effectLst>
        </p:spPr>
        <p:txBody>
          <a:bodyPr wrap="square" rtlCol="0">
            <a:spAutoFit/>
          </a:bodyPr>
          <a:lstStyle/>
          <a:p>
            <a:r>
              <a:rPr lang="fi-FI" dirty="0"/>
              <a:t>Sekä pitkän että lyhyen matematiikan kokeessa on kaksi osaa: A-osa ja B-osa. B-osa jakautuu edelleen kahteen osaan, jotka merkitään tunnuksin B1 ja B2. Alla olevaan taulukkoon on merkitty, kuinka monta tehtävää kussakin osassa annetaan, kuinka moneen tehtävään kokelas vastaa ja mitä apuvälineitä on sallittua käyttää osan tehtäviä suoritettaessa. </a:t>
            </a:r>
          </a:p>
          <a:p>
            <a:r>
              <a:rPr lang="fi-FI" b="1" dirty="0"/>
              <a:t>Osa </a:t>
            </a:r>
            <a:r>
              <a:rPr lang="fi-FI" dirty="0"/>
              <a:t>	</a:t>
            </a:r>
            <a:r>
              <a:rPr lang="fi-FI" b="1" dirty="0"/>
              <a:t>Tehtäviä annetaan </a:t>
            </a:r>
            <a:r>
              <a:rPr lang="fi-FI" dirty="0"/>
              <a:t>	</a:t>
            </a:r>
            <a:r>
              <a:rPr lang="fi-FI" b="1" dirty="0"/>
              <a:t>Kokelas vastaa </a:t>
            </a:r>
            <a:r>
              <a:rPr lang="fi-FI" dirty="0"/>
              <a:t>	</a:t>
            </a:r>
            <a:r>
              <a:rPr lang="fi-FI" dirty="0" smtClean="0"/>
              <a:t>            </a:t>
            </a:r>
            <a:r>
              <a:rPr lang="fi-FI" b="1" dirty="0" smtClean="0"/>
              <a:t>Apuvälineet </a:t>
            </a:r>
            <a:r>
              <a:rPr lang="fi-FI" dirty="0"/>
              <a:t>	</a:t>
            </a:r>
          </a:p>
          <a:p>
            <a:r>
              <a:rPr lang="fi-FI" dirty="0"/>
              <a:t>A 	4 	</a:t>
            </a:r>
            <a:r>
              <a:rPr lang="fi-FI" dirty="0" smtClean="0"/>
              <a:t>                  4 </a:t>
            </a:r>
            <a:r>
              <a:rPr lang="fi-FI" dirty="0"/>
              <a:t>	</a:t>
            </a:r>
            <a:r>
              <a:rPr lang="fi-FI" dirty="0" smtClean="0"/>
              <a:t>	            Ei </a:t>
            </a:r>
            <a:r>
              <a:rPr lang="fi-FI" dirty="0"/>
              <a:t>laskinta, taulukkokirja 	</a:t>
            </a:r>
          </a:p>
          <a:p>
            <a:r>
              <a:rPr lang="fi-FI" dirty="0"/>
              <a:t>B1 	5 	</a:t>
            </a:r>
            <a:r>
              <a:rPr lang="fi-FI" dirty="0" smtClean="0"/>
              <a:t>                  3 </a:t>
            </a:r>
            <a:r>
              <a:rPr lang="fi-FI" dirty="0"/>
              <a:t>	</a:t>
            </a:r>
            <a:r>
              <a:rPr lang="fi-FI" dirty="0" smtClean="0"/>
              <a:t>                              Laskin</a:t>
            </a:r>
            <a:r>
              <a:rPr lang="fi-FI" dirty="0"/>
              <a:t>, taulukkokirja 	</a:t>
            </a:r>
          </a:p>
          <a:p>
            <a:r>
              <a:rPr lang="fi-FI" dirty="0"/>
              <a:t>B2 	4 	</a:t>
            </a:r>
            <a:r>
              <a:rPr lang="fi-FI" dirty="0" smtClean="0"/>
              <a:t>                  3 </a:t>
            </a:r>
            <a:r>
              <a:rPr lang="fi-FI" dirty="0"/>
              <a:t>	</a:t>
            </a:r>
            <a:r>
              <a:rPr lang="fi-FI" dirty="0" smtClean="0"/>
              <a:t>                              Laskin</a:t>
            </a:r>
            <a:r>
              <a:rPr lang="fi-FI" dirty="0"/>
              <a:t>, taulukkokirja 	</a:t>
            </a:r>
          </a:p>
        </p:txBody>
      </p:sp>
    </p:spTree>
    <p:extLst>
      <p:ext uri="{BB962C8B-B14F-4D97-AF65-F5344CB8AC3E}">
        <p14:creationId xmlns:p14="http://schemas.microsoft.com/office/powerpoint/2010/main" val="438788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lstStyle/>
          <a:p>
            <a:r>
              <a:rPr lang="fi-FI" sz="3600" dirty="0" smtClean="0">
                <a:latin typeface="Arial Rounded MT Bold" pitchFamily="34" charset="0"/>
              </a:rPr>
              <a:t>Kielikokeet</a:t>
            </a:r>
            <a:endParaRPr lang="fi-FI" sz="3600" dirty="0">
              <a:latin typeface="Arial Rounded MT Bold" pitchFamily="34" charset="0"/>
            </a:endParaRPr>
          </a:p>
        </p:txBody>
      </p:sp>
      <p:sp>
        <p:nvSpPr>
          <p:cNvPr id="5" name="Tekstikehys 4"/>
          <p:cNvSpPr txBox="1"/>
          <p:nvPr/>
        </p:nvSpPr>
        <p:spPr>
          <a:xfrm>
            <a:off x="179512" y="3068960"/>
            <a:ext cx="4392488" cy="2908489"/>
          </a:xfrm>
          <a:prstGeom prst="rect">
            <a:avLst/>
          </a:prstGeom>
          <a:solidFill>
            <a:srgbClr val="CCCC00"/>
          </a:solidFill>
          <a:ln>
            <a:solidFill>
              <a:schemeClr val="tx1"/>
            </a:solidFill>
          </a:ln>
          <a:effectLst>
            <a:innerShdw blurRad="63500" dist="50800" dir="2700000">
              <a:prstClr val="black">
                <a:alpha val="50000"/>
              </a:prstClr>
            </a:innerShdw>
            <a:softEdge rad="12700"/>
          </a:effectLst>
        </p:spPr>
        <p:txBody>
          <a:bodyPr wrap="square" rtlCol="0">
            <a:spAutoFit/>
          </a:bodyPr>
          <a:lstStyle/>
          <a:p>
            <a:pPr>
              <a:buNone/>
            </a:pPr>
            <a:r>
              <a:rPr lang="fi-FI" dirty="0" smtClean="0">
                <a:effectLst>
                  <a:outerShdw blurRad="38100" dist="38100" dir="2700000" algn="tl">
                    <a:srgbClr val="000000">
                      <a:alpha val="43137"/>
                    </a:srgbClr>
                  </a:outerShdw>
                </a:effectLst>
              </a:rPr>
              <a:t> Kuullunymmärtämiskokeet</a:t>
            </a:r>
          </a:p>
          <a:p>
            <a:pPr marL="266700" indent="-266700"/>
            <a:r>
              <a:rPr lang="fi-FI" sz="1800" dirty="0" smtClean="0"/>
              <a:t>mahdolliset tehtävätyypit:</a:t>
            </a:r>
          </a:p>
          <a:p>
            <a:pPr marL="723900" lvl="1" indent="-266700">
              <a:spcBef>
                <a:spcPts val="0"/>
              </a:spcBef>
              <a:buFont typeface="Courier New" pitchFamily="49" charset="0"/>
              <a:buChar char="o"/>
            </a:pPr>
            <a:r>
              <a:rPr lang="fi-FI" sz="1800" dirty="0" smtClean="0"/>
              <a:t>monivalintatehtävät</a:t>
            </a:r>
          </a:p>
          <a:p>
            <a:pPr marL="723900" lvl="1" indent="-266700">
              <a:spcBef>
                <a:spcPts val="0"/>
              </a:spcBef>
              <a:buFont typeface="Courier New" pitchFamily="49" charset="0"/>
              <a:buChar char="o"/>
            </a:pPr>
            <a:r>
              <a:rPr lang="fi-FI" sz="1800" dirty="0" smtClean="0"/>
              <a:t>avoimet kysymykset</a:t>
            </a:r>
          </a:p>
          <a:p>
            <a:pPr marL="723900" lvl="1" indent="-266700">
              <a:spcBef>
                <a:spcPts val="0"/>
              </a:spcBef>
              <a:buFont typeface="Courier New" pitchFamily="49" charset="0"/>
              <a:buChar char="o"/>
            </a:pPr>
            <a:r>
              <a:rPr lang="fi-FI" sz="1800" dirty="0" smtClean="0"/>
              <a:t>täydentämistehtävät</a:t>
            </a:r>
          </a:p>
          <a:p>
            <a:pPr marL="723900" lvl="1" indent="-266700">
              <a:spcBef>
                <a:spcPts val="0"/>
              </a:spcBef>
              <a:buFont typeface="Courier New" pitchFamily="49" charset="0"/>
              <a:buChar char="o"/>
            </a:pPr>
            <a:r>
              <a:rPr lang="fi-FI" sz="1800" dirty="0" smtClean="0"/>
              <a:t>kuullun selostaminen tiivistäen</a:t>
            </a:r>
          </a:p>
          <a:p>
            <a:pPr marL="266700" indent="-266700">
              <a:spcBef>
                <a:spcPts val="0"/>
              </a:spcBef>
              <a:buFont typeface="Arial" pitchFamily="34" charset="0"/>
              <a:buChar char="•"/>
            </a:pPr>
            <a:r>
              <a:rPr lang="fi-FI" sz="1800" dirty="0" smtClean="0"/>
              <a:t>pisteet 90 max</a:t>
            </a:r>
          </a:p>
          <a:p>
            <a:pPr marL="266700" indent="-266700">
              <a:spcBef>
                <a:spcPts val="0"/>
              </a:spcBef>
              <a:buFont typeface="Arial" pitchFamily="34" charset="0"/>
              <a:buChar char="•"/>
            </a:pPr>
            <a:r>
              <a:rPr lang="fi-FI" sz="1800" dirty="0" smtClean="0"/>
              <a:t>aikaa noin tunti</a:t>
            </a:r>
          </a:p>
          <a:p>
            <a:pPr marL="266700" indent="-266700">
              <a:spcBef>
                <a:spcPts val="0"/>
              </a:spcBef>
              <a:buFont typeface="Arial" pitchFamily="34" charset="0"/>
              <a:buChar char="•"/>
            </a:pPr>
            <a:endParaRPr lang="fi-FI" dirty="0"/>
          </a:p>
        </p:txBody>
      </p:sp>
      <p:sp>
        <p:nvSpPr>
          <p:cNvPr id="6" name="Tekstikehys 5"/>
          <p:cNvSpPr txBox="1"/>
          <p:nvPr/>
        </p:nvSpPr>
        <p:spPr>
          <a:xfrm>
            <a:off x="5148064" y="3140968"/>
            <a:ext cx="3888432" cy="2816156"/>
          </a:xfrm>
          <a:prstGeom prst="rect">
            <a:avLst/>
          </a:prstGeom>
          <a:solidFill>
            <a:srgbClr val="CCCC00"/>
          </a:solidFill>
          <a:ln>
            <a:solidFill>
              <a:schemeClr val="tx1"/>
            </a:solidFill>
          </a:ln>
          <a:effectLst>
            <a:innerShdw blurRad="63500" dist="50800" dir="2700000">
              <a:prstClr val="black">
                <a:alpha val="50000"/>
              </a:prstClr>
            </a:innerShdw>
          </a:effectLst>
        </p:spPr>
        <p:txBody>
          <a:bodyPr wrap="square" rtlCol="0">
            <a:spAutoFit/>
          </a:bodyPr>
          <a:lstStyle/>
          <a:p>
            <a:pPr>
              <a:buNone/>
            </a:pPr>
            <a:r>
              <a:rPr lang="fi-FI" dirty="0" smtClean="0">
                <a:effectLst>
                  <a:outerShdw blurRad="38100" dist="38100" dir="2700000" algn="tl">
                    <a:srgbClr val="000000">
                      <a:alpha val="43137"/>
                    </a:srgbClr>
                  </a:outerShdw>
                </a:effectLst>
              </a:rPr>
              <a:t>Kirjallinen osa</a:t>
            </a:r>
          </a:p>
          <a:p>
            <a:pPr marL="266700" indent="-266700"/>
            <a:r>
              <a:rPr lang="fi-FI" sz="1800" dirty="0" smtClean="0"/>
              <a:t>testataan:</a:t>
            </a:r>
          </a:p>
          <a:p>
            <a:pPr marL="723900" lvl="1" indent="-266700">
              <a:spcBef>
                <a:spcPts val="0"/>
              </a:spcBef>
              <a:buFont typeface="Courier New" pitchFamily="49" charset="0"/>
              <a:buChar char="o"/>
            </a:pPr>
            <a:r>
              <a:rPr lang="fi-FI" sz="1800" dirty="0" smtClean="0"/>
              <a:t>luetun ymmärtäminen</a:t>
            </a:r>
          </a:p>
          <a:p>
            <a:pPr marL="723900" lvl="1" indent="-266700">
              <a:spcBef>
                <a:spcPts val="0"/>
              </a:spcBef>
              <a:buFont typeface="Courier New" pitchFamily="49" charset="0"/>
              <a:buChar char="o"/>
            </a:pPr>
            <a:r>
              <a:rPr lang="fi-FI" sz="1800" dirty="0" smtClean="0"/>
              <a:t>sanasto ja rakenteet</a:t>
            </a:r>
          </a:p>
          <a:p>
            <a:pPr marL="723900" lvl="1" indent="-266700">
              <a:spcBef>
                <a:spcPts val="0"/>
              </a:spcBef>
              <a:buFont typeface="Courier New" pitchFamily="49" charset="0"/>
              <a:buChar char="o"/>
            </a:pPr>
            <a:r>
              <a:rPr lang="fi-FI" sz="1800" dirty="0" smtClean="0"/>
              <a:t>kirjallinen tuottaminen</a:t>
            </a:r>
          </a:p>
          <a:p>
            <a:pPr marL="266700" indent="-266700"/>
            <a:r>
              <a:rPr lang="fi-FI" sz="1800" dirty="0" smtClean="0"/>
              <a:t>pisteet 209 max (299)</a:t>
            </a:r>
          </a:p>
          <a:p>
            <a:pPr marL="266700" indent="-266700"/>
            <a:r>
              <a:rPr lang="fi-FI" sz="1800" dirty="0" smtClean="0"/>
              <a:t>2 tuntia lisäaikaa, jos 2 lyhyttä kieltä samalla kerralla</a:t>
            </a:r>
          </a:p>
        </p:txBody>
      </p:sp>
      <p:sp>
        <p:nvSpPr>
          <p:cNvPr id="9" name="Tekstikehys 8"/>
          <p:cNvSpPr txBox="1"/>
          <p:nvPr/>
        </p:nvSpPr>
        <p:spPr>
          <a:xfrm>
            <a:off x="323528" y="1268760"/>
            <a:ext cx="8352928" cy="1569660"/>
          </a:xfrm>
          <a:prstGeom prst="rect">
            <a:avLst/>
          </a:prstGeom>
          <a:solidFill>
            <a:srgbClr val="99FF99"/>
          </a:solidFill>
          <a:effectLst>
            <a:glow rad="101600">
              <a:srgbClr val="00B050">
                <a:alpha val="40000"/>
              </a:srgbClr>
            </a:glow>
          </a:effectLst>
        </p:spPr>
        <p:txBody>
          <a:bodyPr wrap="square" rtlCol="0">
            <a:spAutoFit/>
          </a:bodyPr>
          <a:lstStyle/>
          <a:p>
            <a:pPr>
              <a:buNone/>
            </a:pPr>
            <a:r>
              <a:rPr lang="fi-FI" u="sng" dirty="0" smtClean="0"/>
              <a:t>Pitkä</a:t>
            </a:r>
            <a:r>
              <a:rPr lang="fi-FI" dirty="0" smtClean="0"/>
              <a:t>: englanti, espanja, ranska, saksa, venäjä</a:t>
            </a:r>
          </a:p>
          <a:p>
            <a:pPr>
              <a:spcBef>
                <a:spcPts val="0"/>
              </a:spcBef>
              <a:buNone/>
            </a:pPr>
            <a:r>
              <a:rPr lang="fi-FI" u="sng" dirty="0" smtClean="0"/>
              <a:t>Lyhyt</a:t>
            </a:r>
            <a:r>
              <a:rPr lang="fi-FI" dirty="0" smtClean="0"/>
              <a:t>: englanti, espanja, ranska, saksa, venäjä</a:t>
            </a:r>
          </a:p>
          <a:p>
            <a:pPr>
              <a:spcBef>
                <a:spcPts val="0"/>
              </a:spcBef>
              <a:buNone/>
            </a:pPr>
            <a:r>
              <a:rPr lang="fi-FI" dirty="0" smtClean="0"/>
              <a:t>	italia, portugali, saame, latina(2 tasoa, sanakirja)</a:t>
            </a:r>
          </a:p>
          <a:p>
            <a:pPr>
              <a:spcBef>
                <a:spcPts val="0"/>
              </a:spcBef>
              <a:buNone/>
            </a:pPr>
            <a:r>
              <a:rPr lang="fi-FI" u="sng" dirty="0" smtClean="0"/>
              <a:t>Toinen kotimainen</a:t>
            </a:r>
            <a:r>
              <a:rPr lang="fi-FI" dirty="0" smtClean="0"/>
              <a:t>: suomi tai ruotsi (pitkä, keskipitkä)</a:t>
            </a:r>
            <a:endParaRPr lang="fi-FI" dirty="0"/>
          </a:p>
        </p:txBody>
      </p:sp>
      <p:sp>
        <p:nvSpPr>
          <p:cNvPr id="11" name="Tekstikehys 10"/>
          <p:cNvSpPr txBox="1"/>
          <p:nvPr/>
        </p:nvSpPr>
        <p:spPr>
          <a:xfrm>
            <a:off x="251520" y="6165304"/>
            <a:ext cx="3816424" cy="584775"/>
          </a:xfrm>
          <a:prstGeom prst="rect">
            <a:avLst/>
          </a:prstGeom>
          <a:noFill/>
        </p:spPr>
        <p:txBody>
          <a:bodyPr wrap="square" rtlCol="0">
            <a:spAutoFit/>
          </a:bodyPr>
          <a:lstStyle/>
          <a:p>
            <a:pPr>
              <a:buNone/>
            </a:pPr>
            <a:r>
              <a:rPr lang="fi-FI" sz="1600" dirty="0" smtClean="0">
                <a:solidFill>
                  <a:srgbClr val="FF0000"/>
                </a:solidFill>
              </a:rPr>
              <a:t>Kuullunymmärtämiskoe ja kirjallinen koe tehtävä samalla tutkintokerralla</a:t>
            </a:r>
            <a:endParaRPr lang="fi-FI" sz="1600" dirty="0">
              <a:solidFill>
                <a:srgbClr val="FF0000"/>
              </a:solidFill>
            </a:endParaRPr>
          </a:p>
        </p:txBody>
      </p:sp>
    </p:spTree>
    <p:extLst>
      <p:ext uri="{BB962C8B-B14F-4D97-AF65-F5344CB8AC3E}">
        <p14:creationId xmlns:p14="http://schemas.microsoft.com/office/powerpoint/2010/main" val="3611602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lstStyle/>
          <a:p>
            <a:r>
              <a:rPr lang="fi-FI" sz="3600" dirty="0" err="1" smtClean="0">
                <a:latin typeface="Arial Rounded MT Bold" pitchFamily="34" charset="0"/>
              </a:rPr>
              <a:t>Vieraskieliset</a:t>
            </a:r>
            <a:r>
              <a:rPr lang="fi-FI" sz="3600" dirty="0" err="1" smtClean="0">
                <a:solidFill>
                  <a:schemeClr val="bg1"/>
                </a:solidFill>
                <a:latin typeface="Arial Rounded MT Bold" pitchFamily="34" charset="0"/>
              </a:rPr>
              <a:t>eraskieliset</a:t>
            </a:r>
            <a:endParaRPr lang="fi-FI" sz="3600" dirty="0">
              <a:solidFill>
                <a:schemeClr val="bg1"/>
              </a:solidFill>
              <a:latin typeface="Arial Rounded MT Bold" pitchFamily="34" charset="0"/>
            </a:endParaRPr>
          </a:p>
        </p:txBody>
      </p:sp>
      <p:sp>
        <p:nvSpPr>
          <p:cNvPr id="6" name="Tekstikehys 5"/>
          <p:cNvSpPr txBox="1"/>
          <p:nvPr/>
        </p:nvSpPr>
        <p:spPr>
          <a:xfrm>
            <a:off x="323528" y="1196752"/>
            <a:ext cx="8496944" cy="2446824"/>
          </a:xfrm>
          <a:prstGeom prst="rect">
            <a:avLst/>
          </a:prstGeom>
          <a:solidFill>
            <a:schemeClr val="accent6">
              <a:lumMod val="20000"/>
              <a:lumOff val="80000"/>
            </a:schemeClr>
          </a:solidFill>
          <a:ln>
            <a:solidFill>
              <a:schemeClr val="tx1"/>
            </a:solidFill>
          </a:ln>
          <a:effectLst>
            <a:innerShdw blurRad="63500" dist="50800" dir="2700000">
              <a:prstClr val="black">
                <a:alpha val="50000"/>
              </a:prstClr>
            </a:innerShdw>
          </a:effectLst>
        </p:spPr>
        <p:txBody>
          <a:bodyPr wrap="square" rtlCol="0">
            <a:spAutoFit/>
          </a:bodyPr>
          <a:lstStyle/>
          <a:p>
            <a:r>
              <a:rPr lang="fi-FI" sz="1800" dirty="0" smtClean="0"/>
              <a:t> jos äidinkieli muu kuin suomi tai ruotsi (saame), voi lautakunta ottaa tämän huomioon arvostelussa</a:t>
            </a:r>
          </a:p>
          <a:p>
            <a:r>
              <a:rPr lang="fi-FI" sz="1800" dirty="0" smtClean="0"/>
              <a:t> hakemuksessa  vieraskielisyys on selvitettävä</a:t>
            </a:r>
          </a:p>
          <a:p>
            <a:r>
              <a:rPr lang="fi-FI" sz="1800" dirty="0" smtClean="0"/>
              <a:t> vaikeudet arvioidaan asteikolla: ei vaikeuksia, lieviä vaikeuksia, selviä vaikeuksia, vakavia vaikeuksia</a:t>
            </a:r>
          </a:p>
          <a:p>
            <a:r>
              <a:rPr lang="fi-FI" sz="1800" dirty="0" smtClean="0"/>
              <a:t> arvosanaa voidaan nostaa vain yhdessä kokeessa ensisijassa pakollisissa kokeissa rajatapauksissa</a:t>
            </a:r>
          </a:p>
        </p:txBody>
      </p:sp>
      <p:sp>
        <p:nvSpPr>
          <p:cNvPr id="9" name="Tekstikehys 8"/>
          <p:cNvSpPr txBox="1"/>
          <p:nvPr/>
        </p:nvSpPr>
        <p:spPr>
          <a:xfrm>
            <a:off x="323528" y="3861048"/>
            <a:ext cx="8352928" cy="1061829"/>
          </a:xfrm>
          <a:prstGeom prst="rect">
            <a:avLst/>
          </a:prstGeom>
          <a:solidFill>
            <a:schemeClr val="accent1">
              <a:lumMod val="90000"/>
            </a:schemeClr>
          </a:solidFill>
          <a:ln>
            <a:solidFill>
              <a:schemeClr val="tx1"/>
            </a:solidFill>
          </a:ln>
          <a:effectLst>
            <a:glow rad="101600">
              <a:srgbClr val="00B050">
                <a:alpha val="40000"/>
              </a:srgbClr>
            </a:glow>
            <a:innerShdw blurRad="114300">
              <a:prstClr val="black"/>
            </a:innerShdw>
          </a:effectLst>
        </p:spPr>
        <p:txBody>
          <a:bodyPr wrap="square" rtlCol="0">
            <a:spAutoFit/>
          </a:bodyPr>
          <a:lstStyle/>
          <a:p>
            <a:pPr>
              <a:buFont typeface="Arial" pitchFamily="34" charset="0"/>
              <a:buChar char="•"/>
            </a:pPr>
            <a:r>
              <a:rPr lang="fi-FI" sz="1800" dirty="0" smtClean="0"/>
              <a:t> äidinkielen koe voi olla oppimäärään suomi tai ruotsi toisena kielenä perustuva koe</a:t>
            </a:r>
          </a:p>
          <a:p>
            <a:pPr>
              <a:buFont typeface="Arial" pitchFamily="34" charset="0"/>
              <a:buChar char="•"/>
            </a:pPr>
            <a:r>
              <a:rPr lang="fi-FI" sz="1800" dirty="0" smtClean="0"/>
              <a:t> tehdään äidinkielen tekstitaidon koepäivänä</a:t>
            </a:r>
          </a:p>
        </p:txBody>
      </p:sp>
      <p:sp>
        <p:nvSpPr>
          <p:cNvPr id="10" name="Tekstikehys 9"/>
          <p:cNvSpPr txBox="1"/>
          <p:nvPr/>
        </p:nvSpPr>
        <p:spPr>
          <a:xfrm>
            <a:off x="395536" y="5034662"/>
            <a:ext cx="1512168" cy="338554"/>
          </a:xfrm>
          <a:prstGeom prst="rect">
            <a:avLst/>
          </a:prstGeom>
          <a:solidFill>
            <a:srgbClr val="C00000"/>
          </a:solidFill>
          <a:effectLst>
            <a:glow rad="101600">
              <a:schemeClr val="accent4">
                <a:satMod val="175000"/>
                <a:alpha val="40000"/>
              </a:schemeClr>
            </a:glow>
          </a:effectLst>
        </p:spPr>
        <p:txBody>
          <a:bodyPr wrap="square" rtlCol="0">
            <a:spAutoFit/>
          </a:bodyPr>
          <a:lstStyle/>
          <a:p>
            <a:pPr>
              <a:buNone/>
            </a:pPr>
            <a:r>
              <a:rPr lang="fi-FI" sz="1600" dirty="0" smtClean="0"/>
              <a:t>LAUSUNNOT:</a:t>
            </a:r>
            <a:endParaRPr lang="fi-FI" sz="1600" dirty="0"/>
          </a:p>
        </p:txBody>
      </p:sp>
      <p:sp>
        <p:nvSpPr>
          <p:cNvPr id="12" name="Tekstikehys 11"/>
          <p:cNvSpPr txBox="1"/>
          <p:nvPr/>
        </p:nvSpPr>
        <p:spPr>
          <a:xfrm>
            <a:off x="432048" y="5445224"/>
            <a:ext cx="5436096" cy="1077218"/>
          </a:xfrm>
          <a:prstGeom prst="rect">
            <a:avLst/>
          </a:prstGeom>
          <a:noFill/>
        </p:spPr>
        <p:txBody>
          <a:bodyPr wrap="square" rtlCol="0">
            <a:spAutoFit/>
          </a:bodyPr>
          <a:lstStyle/>
          <a:p>
            <a:r>
              <a:rPr lang="fi-FI" sz="1600" dirty="0" smtClean="0"/>
              <a:t> huoltajan tai opiskelijan hakemus</a:t>
            </a:r>
          </a:p>
          <a:p>
            <a:r>
              <a:rPr lang="fi-FI" sz="1600" dirty="0" smtClean="0"/>
              <a:t> äidinkielen opettajan lausunto</a:t>
            </a:r>
          </a:p>
          <a:p>
            <a:r>
              <a:rPr lang="fi-FI" sz="1600" dirty="0" smtClean="0"/>
              <a:t> reaaliaineen opettajan lausunto</a:t>
            </a:r>
            <a:endParaRPr lang="fi-FI" sz="1600" dirty="0"/>
          </a:p>
        </p:txBody>
      </p:sp>
    </p:spTree>
    <p:extLst>
      <p:ext uri="{BB962C8B-B14F-4D97-AF65-F5344CB8AC3E}">
        <p14:creationId xmlns:p14="http://schemas.microsoft.com/office/powerpoint/2010/main" val="1310486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Nuoli oikealle 11"/>
          <p:cNvSpPr/>
          <p:nvPr/>
        </p:nvSpPr>
        <p:spPr bwMode="auto">
          <a:xfrm>
            <a:off x="2627784" y="4240113"/>
            <a:ext cx="4248472" cy="917079"/>
          </a:xfrm>
          <a:prstGeom prst="rightArrow">
            <a:avLst>
              <a:gd name="adj1" fmla="val 29306"/>
              <a:gd name="adj2" fmla="val 51881"/>
            </a:avLst>
          </a:prstGeom>
          <a:solidFill>
            <a:schemeClr val="accent6">
              <a:lumMod val="60000"/>
              <a:lumOff val="4000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8" name="Nuoli oikealle 7"/>
          <p:cNvSpPr/>
          <p:nvPr/>
        </p:nvSpPr>
        <p:spPr bwMode="auto">
          <a:xfrm>
            <a:off x="2627784" y="2204444"/>
            <a:ext cx="4248472" cy="917079"/>
          </a:xfrm>
          <a:prstGeom prst="rightArrow">
            <a:avLst>
              <a:gd name="adj1" fmla="val 29306"/>
              <a:gd name="adj2" fmla="val 51881"/>
            </a:avLst>
          </a:prstGeom>
          <a:solidFill>
            <a:schemeClr val="accent6">
              <a:lumMod val="60000"/>
              <a:lumOff val="4000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4" name="Puolivapaa piirto 13"/>
          <p:cNvSpPr/>
          <p:nvPr/>
        </p:nvSpPr>
        <p:spPr>
          <a:xfrm>
            <a:off x="3275856" y="1844824"/>
            <a:ext cx="2736304" cy="1759883"/>
          </a:xfrm>
          <a:custGeom>
            <a:avLst/>
            <a:gdLst>
              <a:gd name="connsiteX0" fmla="*/ 0 w 10000"/>
              <a:gd name="connsiteY0" fmla="*/ 1000 h 10000"/>
              <a:gd name="connsiteX1" fmla="*/ 2500 w 10000"/>
              <a:gd name="connsiteY1" fmla="*/ 2000 h 10000"/>
              <a:gd name="connsiteX2" fmla="*/ 5000 w 10000"/>
              <a:gd name="connsiteY2" fmla="*/ 1000 h 10000"/>
              <a:gd name="connsiteX3" fmla="*/ 6937 w 10000"/>
              <a:gd name="connsiteY3" fmla="*/ 26 h 10000"/>
              <a:gd name="connsiteX4" fmla="*/ 8062 w 10000"/>
              <a:gd name="connsiteY4" fmla="*/ 26 h 10000"/>
              <a:gd name="connsiteX5" fmla="*/ 9999 w 10000"/>
              <a:gd name="connsiteY5" fmla="*/ 1000 h 10000"/>
              <a:gd name="connsiteX6" fmla="*/ 10000 w 10000"/>
              <a:gd name="connsiteY6" fmla="*/ 9000 h 10000"/>
              <a:gd name="connsiteX7" fmla="*/ 7500 w 10000"/>
              <a:gd name="connsiteY7" fmla="*/ 8000 h 10000"/>
              <a:gd name="connsiteX8" fmla="*/ 5000 w 10000"/>
              <a:gd name="connsiteY8" fmla="*/ 9000 h 10000"/>
              <a:gd name="connsiteX9" fmla="*/ 3063 w 10000"/>
              <a:gd name="connsiteY9" fmla="*/ 9974 h 10000"/>
              <a:gd name="connsiteX10" fmla="*/ 1938 w 10000"/>
              <a:gd name="connsiteY10" fmla="*/ 9974 h 10000"/>
              <a:gd name="connsiteX11" fmla="*/ 1 w 10000"/>
              <a:gd name="connsiteY11" fmla="*/ 9000 h 10000"/>
              <a:gd name="connsiteX12" fmla="*/ 0 w 10000"/>
              <a:gd name="connsiteY12" fmla="*/ 1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0" h="10000">
                <a:moveTo>
                  <a:pt x="0" y="1000"/>
                </a:moveTo>
                <a:cubicBezTo>
                  <a:pt x="0" y="1552"/>
                  <a:pt x="1119" y="2000"/>
                  <a:pt x="2500" y="2000"/>
                </a:cubicBezTo>
                <a:cubicBezTo>
                  <a:pt x="3881" y="2000"/>
                  <a:pt x="5000" y="1552"/>
                  <a:pt x="5000" y="1000"/>
                </a:cubicBezTo>
                <a:cubicBezTo>
                  <a:pt x="5000" y="534"/>
                  <a:pt x="5803" y="130"/>
                  <a:pt x="6937" y="26"/>
                </a:cubicBezTo>
                <a:cubicBezTo>
                  <a:pt x="7307" y="-8"/>
                  <a:pt x="7692" y="-8"/>
                  <a:pt x="8062" y="26"/>
                </a:cubicBezTo>
                <a:cubicBezTo>
                  <a:pt x="9196" y="131"/>
                  <a:pt x="9999" y="535"/>
                  <a:pt x="9999" y="1000"/>
                </a:cubicBezTo>
                <a:cubicBezTo>
                  <a:pt x="9999" y="3667"/>
                  <a:pt x="10000" y="6333"/>
                  <a:pt x="10000" y="9000"/>
                </a:cubicBezTo>
                <a:cubicBezTo>
                  <a:pt x="10000" y="8448"/>
                  <a:pt x="8881" y="8000"/>
                  <a:pt x="7500" y="8000"/>
                </a:cubicBezTo>
                <a:cubicBezTo>
                  <a:pt x="6119" y="8000"/>
                  <a:pt x="5000" y="8448"/>
                  <a:pt x="5000" y="9000"/>
                </a:cubicBezTo>
                <a:cubicBezTo>
                  <a:pt x="5000" y="9466"/>
                  <a:pt x="4197" y="9870"/>
                  <a:pt x="3063" y="9974"/>
                </a:cubicBezTo>
                <a:cubicBezTo>
                  <a:pt x="2693" y="10008"/>
                  <a:pt x="2308" y="10008"/>
                  <a:pt x="1938" y="9974"/>
                </a:cubicBezTo>
                <a:cubicBezTo>
                  <a:pt x="804" y="9869"/>
                  <a:pt x="1" y="9465"/>
                  <a:pt x="1" y="9000"/>
                </a:cubicBezTo>
                <a:cubicBezTo>
                  <a:pt x="1" y="6333"/>
                  <a:pt x="0" y="3667"/>
                  <a:pt x="0" y="1000"/>
                </a:cubicBezTo>
                <a:close/>
              </a:path>
            </a:pathLst>
          </a:custGeom>
          <a:solidFill>
            <a:schemeClr val="accent6">
              <a:lumMod val="20000"/>
              <a:lumOff val="80000"/>
            </a:schemeClr>
          </a:solidFill>
          <a:ln w="12700">
            <a:solidFill>
              <a:schemeClr val="tx1">
                <a:alpha val="90000"/>
              </a:schemeClr>
            </a:solidFill>
          </a:ln>
          <a:effectLst>
            <a:glow rad="139700">
              <a:schemeClr val="accent2">
                <a:satMod val="175000"/>
                <a:alpha val="40000"/>
              </a:schemeClr>
            </a:glow>
            <a:innerShdw blurRad="63500" dist="50800">
              <a:prstClr val="black">
                <a:alpha val="50000"/>
              </a:prstClr>
            </a:innerShdw>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0160" tIns="362137" rIns="10160" bIns="362136" numCol="1" spcCol="1270" anchor="t" anchorCtr="0">
            <a:noAutofit/>
          </a:bodyPr>
          <a:lstStyle/>
          <a:p>
            <a:pPr marL="171450" lvl="1" indent="-171450" algn="l" defTabSz="711200">
              <a:lnSpc>
                <a:spcPct val="90000"/>
              </a:lnSpc>
              <a:spcBef>
                <a:spcPct val="0"/>
              </a:spcBef>
              <a:spcAft>
                <a:spcPct val="15000"/>
              </a:spcAft>
              <a:buChar char="••"/>
            </a:pPr>
            <a:r>
              <a:rPr lang="fi-FI" sz="1600" b="1" u="none" kern="1200" dirty="0" smtClean="0"/>
              <a:t>psykologia</a:t>
            </a:r>
            <a:endParaRPr lang="fi-FI" sz="1600" b="1" u="none" kern="1200" dirty="0"/>
          </a:p>
          <a:p>
            <a:pPr marL="171450" lvl="1" indent="-171450" algn="l" defTabSz="800100">
              <a:lnSpc>
                <a:spcPct val="90000"/>
              </a:lnSpc>
              <a:spcBef>
                <a:spcPct val="0"/>
              </a:spcBef>
              <a:spcAft>
                <a:spcPct val="15000"/>
              </a:spcAft>
              <a:buChar char="••"/>
            </a:pPr>
            <a:r>
              <a:rPr lang="fi-FI" sz="1800" b="1" u="none" kern="1200" dirty="0" smtClean="0"/>
              <a:t>filosofia</a:t>
            </a:r>
            <a:endParaRPr lang="fi-FI" sz="1800" b="1" u="none" kern="1200" dirty="0"/>
          </a:p>
          <a:p>
            <a:pPr marL="171450" lvl="1" indent="-171450" algn="l" defTabSz="800100">
              <a:lnSpc>
                <a:spcPct val="90000"/>
              </a:lnSpc>
              <a:spcBef>
                <a:spcPct val="0"/>
              </a:spcBef>
              <a:spcAft>
                <a:spcPct val="15000"/>
              </a:spcAft>
              <a:buChar char="••"/>
            </a:pPr>
            <a:r>
              <a:rPr lang="fi-FI" sz="1800" b="1" u="none" kern="1200" dirty="0" smtClean="0"/>
              <a:t>historia</a:t>
            </a:r>
            <a:endParaRPr lang="fi-FI" sz="1800" b="1" u="none" kern="1200" dirty="0"/>
          </a:p>
          <a:p>
            <a:pPr marL="171450" lvl="1" indent="-171450" algn="l" defTabSz="800100">
              <a:lnSpc>
                <a:spcPct val="90000"/>
              </a:lnSpc>
              <a:spcBef>
                <a:spcPct val="0"/>
              </a:spcBef>
              <a:spcAft>
                <a:spcPct val="15000"/>
              </a:spcAft>
              <a:buChar char="••"/>
            </a:pPr>
            <a:r>
              <a:rPr lang="fi-FI" sz="1800" b="1" u="none" kern="1200" dirty="0" smtClean="0"/>
              <a:t>fysiikka</a:t>
            </a:r>
            <a:endParaRPr lang="fi-FI" sz="1800" b="1" u="none" kern="1200" dirty="0"/>
          </a:p>
          <a:p>
            <a:pPr marL="171450" lvl="1" indent="-171450" algn="l" defTabSz="800100">
              <a:lnSpc>
                <a:spcPct val="90000"/>
              </a:lnSpc>
              <a:spcBef>
                <a:spcPct val="0"/>
              </a:spcBef>
              <a:spcAft>
                <a:spcPct val="15000"/>
              </a:spcAft>
              <a:buChar char="••"/>
            </a:pPr>
            <a:r>
              <a:rPr lang="fi-FI" sz="1800" b="1" u="none" kern="1200" dirty="0" smtClean="0"/>
              <a:t>biologia</a:t>
            </a:r>
            <a:endParaRPr lang="fi-FI" sz="1800" b="1" u="none" kern="1200" dirty="0"/>
          </a:p>
        </p:txBody>
      </p:sp>
      <p:sp>
        <p:nvSpPr>
          <p:cNvPr id="15" name="Puolivapaa piirto 14"/>
          <p:cNvSpPr/>
          <p:nvPr/>
        </p:nvSpPr>
        <p:spPr>
          <a:xfrm>
            <a:off x="539552" y="2060843"/>
            <a:ext cx="2217128" cy="1257836"/>
          </a:xfrm>
          <a:custGeom>
            <a:avLst/>
            <a:gdLst>
              <a:gd name="connsiteX0" fmla="*/ 0 w 2217128"/>
              <a:gd name="connsiteY0" fmla="*/ 209644 h 1257836"/>
              <a:gd name="connsiteX1" fmla="*/ 61404 w 2217128"/>
              <a:gd name="connsiteY1" fmla="*/ 61403 h 1257836"/>
              <a:gd name="connsiteX2" fmla="*/ 209645 w 2217128"/>
              <a:gd name="connsiteY2" fmla="*/ 0 h 1257836"/>
              <a:gd name="connsiteX3" fmla="*/ 2007484 w 2217128"/>
              <a:gd name="connsiteY3" fmla="*/ 0 h 1257836"/>
              <a:gd name="connsiteX4" fmla="*/ 2155725 w 2217128"/>
              <a:gd name="connsiteY4" fmla="*/ 61404 h 1257836"/>
              <a:gd name="connsiteX5" fmla="*/ 2217128 w 2217128"/>
              <a:gd name="connsiteY5" fmla="*/ 209645 h 1257836"/>
              <a:gd name="connsiteX6" fmla="*/ 2217128 w 2217128"/>
              <a:gd name="connsiteY6" fmla="*/ 1048192 h 1257836"/>
              <a:gd name="connsiteX7" fmla="*/ 2155725 w 2217128"/>
              <a:gd name="connsiteY7" fmla="*/ 1196433 h 1257836"/>
              <a:gd name="connsiteX8" fmla="*/ 2007484 w 2217128"/>
              <a:gd name="connsiteY8" fmla="*/ 1257836 h 1257836"/>
              <a:gd name="connsiteX9" fmla="*/ 209644 w 2217128"/>
              <a:gd name="connsiteY9" fmla="*/ 1257836 h 1257836"/>
              <a:gd name="connsiteX10" fmla="*/ 61403 w 2217128"/>
              <a:gd name="connsiteY10" fmla="*/ 1196433 h 1257836"/>
              <a:gd name="connsiteX11" fmla="*/ 0 w 2217128"/>
              <a:gd name="connsiteY11" fmla="*/ 1048192 h 1257836"/>
              <a:gd name="connsiteX12" fmla="*/ 0 w 2217128"/>
              <a:gd name="connsiteY12" fmla="*/ 209644 h 1257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17128" h="1257836">
                <a:moveTo>
                  <a:pt x="0" y="209644"/>
                </a:moveTo>
                <a:cubicBezTo>
                  <a:pt x="0" y="154043"/>
                  <a:pt x="22088" y="100719"/>
                  <a:pt x="61404" y="61403"/>
                </a:cubicBezTo>
                <a:cubicBezTo>
                  <a:pt x="100720" y="22087"/>
                  <a:pt x="154044" y="0"/>
                  <a:pt x="209645" y="0"/>
                </a:cubicBezTo>
                <a:lnTo>
                  <a:pt x="2007484" y="0"/>
                </a:lnTo>
                <a:cubicBezTo>
                  <a:pt x="2063085" y="0"/>
                  <a:pt x="2116409" y="22088"/>
                  <a:pt x="2155725" y="61404"/>
                </a:cubicBezTo>
                <a:cubicBezTo>
                  <a:pt x="2195041" y="100720"/>
                  <a:pt x="2217128" y="154044"/>
                  <a:pt x="2217128" y="209645"/>
                </a:cubicBezTo>
                <a:lnTo>
                  <a:pt x="2217128" y="1048192"/>
                </a:lnTo>
                <a:cubicBezTo>
                  <a:pt x="2217128" y="1103793"/>
                  <a:pt x="2195041" y="1157117"/>
                  <a:pt x="2155725" y="1196433"/>
                </a:cubicBezTo>
                <a:cubicBezTo>
                  <a:pt x="2116409" y="1235749"/>
                  <a:pt x="2063085" y="1257836"/>
                  <a:pt x="2007484" y="1257836"/>
                </a:cubicBezTo>
                <a:lnTo>
                  <a:pt x="209644" y="1257836"/>
                </a:lnTo>
                <a:cubicBezTo>
                  <a:pt x="154043" y="1257836"/>
                  <a:pt x="100719" y="1235748"/>
                  <a:pt x="61403" y="1196433"/>
                </a:cubicBezTo>
                <a:cubicBezTo>
                  <a:pt x="22087" y="1157117"/>
                  <a:pt x="0" y="1103793"/>
                  <a:pt x="0" y="1048192"/>
                </a:cubicBezTo>
                <a:lnTo>
                  <a:pt x="0" y="209644"/>
                </a:lnTo>
                <a:close/>
              </a:path>
            </a:pathLst>
          </a:custGeom>
          <a:solidFill>
            <a:schemeClr val="accent6">
              <a:lumMod val="60000"/>
              <a:lumOff val="40000"/>
            </a:schemeClr>
          </a:solidFill>
        </p:spPr>
        <p:style>
          <a:lnRef idx="0">
            <a:schemeClr val="accent5"/>
          </a:lnRef>
          <a:fillRef idx="3">
            <a:schemeClr val="accent5"/>
          </a:fillRef>
          <a:effectRef idx="3">
            <a:schemeClr val="accent5"/>
          </a:effectRef>
          <a:fontRef idx="minor">
            <a:schemeClr val="lt1"/>
          </a:fontRef>
        </p:style>
        <p:txBody>
          <a:bodyPr spcFirstLastPara="0" vert="horz" wrap="square" lIns="183322" tIns="122362" rIns="183322" bIns="122362" numCol="1" spcCol="1270" anchor="ctr" anchorCtr="0">
            <a:noAutofit/>
          </a:bodyPr>
          <a:lstStyle/>
          <a:p>
            <a:pPr lvl="0" algn="ctr" defTabSz="1422400">
              <a:lnSpc>
                <a:spcPct val="90000"/>
              </a:lnSpc>
              <a:spcBef>
                <a:spcPct val="0"/>
              </a:spcBef>
              <a:spcAft>
                <a:spcPct val="35000"/>
              </a:spcAft>
              <a:buNone/>
            </a:pPr>
            <a:r>
              <a:rPr lang="fi-FI" sz="3200" b="1" kern="1200" dirty="0" smtClean="0">
                <a:solidFill>
                  <a:schemeClr val="tx1"/>
                </a:solidFill>
              </a:rPr>
              <a:t>Reaalin koepäivä</a:t>
            </a:r>
            <a:endParaRPr lang="fi-FI" sz="3200" b="1" kern="1200" dirty="0">
              <a:solidFill>
                <a:schemeClr val="tx1"/>
              </a:solidFill>
            </a:endParaRPr>
          </a:p>
        </p:txBody>
      </p:sp>
      <p:sp>
        <p:nvSpPr>
          <p:cNvPr id="16" name="Puolivapaa piirto 15"/>
          <p:cNvSpPr/>
          <p:nvPr/>
        </p:nvSpPr>
        <p:spPr>
          <a:xfrm>
            <a:off x="3275856" y="3645028"/>
            <a:ext cx="2805347" cy="2427661"/>
          </a:xfrm>
          <a:custGeom>
            <a:avLst/>
            <a:gdLst>
              <a:gd name="connsiteX0" fmla="*/ 0 w 10000"/>
              <a:gd name="connsiteY0" fmla="*/ 1000 h 10000"/>
              <a:gd name="connsiteX1" fmla="*/ 2500 w 10000"/>
              <a:gd name="connsiteY1" fmla="*/ 2000 h 10000"/>
              <a:gd name="connsiteX2" fmla="*/ 5000 w 10000"/>
              <a:gd name="connsiteY2" fmla="*/ 1000 h 10000"/>
              <a:gd name="connsiteX3" fmla="*/ 6937 w 10000"/>
              <a:gd name="connsiteY3" fmla="*/ 26 h 10000"/>
              <a:gd name="connsiteX4" fmla="*/ 8062 w 10000"/>
              <a:gd name="connsiteY4" fmla="*/ 26 h 10000"/>
              <a:gd name="connsiteX5" fmla="*/ 9999 w 10000"/>
              <a:gd name="connsiteY5" fmla="*/ 1000 h 10000"/>
              <a:gd name="connsiteX6" fmla="*/ 10000 w 10000"/>
              <a:gd name="connsiteY6" fmla="*/ 9000 h 10000"/>
              <a:gd name="connsiteX7" fmla="*/ 7500 w 10000"/>
              <a:gd name="connsiteY7" fmla="*/ 8000 h 10000"/>
              <a:gd name="connsiteX8" fmla="*/ 5000 w 10000"/>
              <a:gd name="connsiteY8" fmla="*/ 9000 h 10000"/>
              <a:gd name="connsiteX9" fmla="*/ 3063 w 10000"/>
              <a:gd name="connsiteY9" fmla="*/ 9974 h 10000"/>
              <a:gd name="connsiteX10" fmla="*/ 1938 w 10000"/>
              <a:gd name="connsiteY10" fmla="*/ 9974 h 10000"/>
              <a:gd name="connsiteX11" fmla="*/ 1 w 10000"/>
              <a:gd name="connsiteY11" fmla="*/ 9000 h 10000"/>
              <a:gd name="connsiteX12" fmla="*/ 0 w 10000"/>
              <a:gd name="connsiteY12" fmla="*/ 1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0" h="10000">
                <a:moveTo>
                  <a:pt x="0" y="1000"/>
                </a:moveTo>
                <a:cubicBezTo>
                  <a:pt x="0" y="1552"/>
                  <a:pt x="1119" y="2000"/>
                  <a:pt x="2500" y="2000"/>
                </a:cubicBezTo>
                <a:cubicBezTo>
                  <a:pt x="3881" y="2000"/>
                  <a:pt x="5000" y="1552"/>
                  <a:pt x="5000" y="1000"/>
                </a:cubicBezTo>
                <a:cubicBezTo>
                  <a:pt x="5000" y="534"/>
                  <a:pt x="5803" y="130"/>
                  <a:pt x="6937" y="26"/>
                </a:cubicBezTo>
                <a:cubicBezTo>
                  <a:pt x="7307" y="-8"/>
                  <a:pt x="7692" y="-8"/>
                  <a:pt x="8062" y="26"/>
                </a:cubicBezTo>
                <a:cubicBezTo>
                  <a:pt x="9196" y="131"/>
                  <a:pt x="9999" y="535"/>
                  <a:pt x="9999" y="1000"/>
                </a:cubicBezTo>
                <a:cubicBezTo>
                  <a:pt x="9999" y="3667"/>
                  <a:pt x="10000" y="6333"/>
                  <a:pt x="10000" y="9000"/>
                </a:cubicBezTo>
                <a:cubicBezTo>
                  <a:pt x="10000" y="8448"/>
                  <a:pt x="8881" y="8000"/>
                  <a:pt x="7500" y="8000"/>
                </a:cubicBezTo>
                <a:cubicBezTo>
                  <a:pt x="6119" y="8000"/>
                  <a:pt x="5000" y="8448"/>
                  <a:pt x="5000" y="9000"/>
                </a:cubicBezTo>
                <a:cubicBezTo>
                  <a:pt x="5000" y="9466"/>
                  <a:pt x="4197" y="9870"/>
                  <a:pt x="3063" y="9974"/>
                </a:cubicBezTo>
                <a:cubicBezTo>
                  <a:pt x="2693" y="10008"/>
                  <a:pt x="2308" y="10008"/>
                  <a:pt x="1938" y="9974"/>
                </a:cubicBezTo>
                <a:cubicBezTo>
                  <a:pt x="804" y="9869"/>
                  <a:pt x="1" y="9465"/>
                  <a:pt x="1" y="9000"/>
                </a:cubicBezTo>
                <a:cubicBezTo>
                  <a:pt x="1" y="6333"/>
                  <a:pt x="0" y="3667"/>
                  <a:pt x="0" y="1000"/>
                </a:cubicBezTo>
                <a:close/>
              </a:path>
            </a:pathLst>
          </a:custGeom>
          <a:solidFill>
            <a:schemeClr val="accent6">
              <a:lumMod val="20000"/>
              <a:lumOff val="80000"/>
            </a:schemeClr>
          </a:solidFill>
          <a:ln w="12700">
            <a:solidFill>
              <a:schemeClr val="tx1">
                <a:alpha val="90000"/>
              </a:schemeClr>
            </a:solidFill>
          </a:ln>
          <a:effectLst>
            <a:glow rad="139700">
              <a:schemeClr val="accent2">
                <a:satMod val="175000"/>
                <a:alpha val="40000"/>
              </a:schemeClr>
            </a:glow>
            <a:innerShdw blurRad="63500" dist="50800">
              <a:prstClr val="black">
                <a:alpha val="50000"/>
              </a:prstClr>
            </a:innerShdw>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11430" tIns="496962" rIns="11430" bIns="496962" numCol="1" spcCol="1270" anchor="t" anchorCtr="0">
            <a:noAutofit/>
          </a:bodyPr>
          <a:lstStyle/>
          <a:p>
            <a:pPr marL="171450" lvl="1" indent="-171450" algn="l" defTabSz="800100">
              <a:lnSpc>
                <a:spcPct val="90000"/>
              </a:lnSpc>
              <a:spcBef>
                <a:spcPct val="0"/>
              </a:spcBef>
              <a:spcAft>
                <a:spcPct val="15000"/>
              </a:spcAft>
              <a:buChar char="••"/>
            </a:pPr>
            <a:r>
              <a:rPr lang="fi-FI" sz="1800" b="1" kern="1200" dirty="0" smtClean="0"/>
              <a:t>uskonto (</a:t>
            </a:r>
            <a:r>
              <a:rPr lang="fi-FI" sz="1800" b="1" kern="1200" dirty="0" err="1" smtClean="0"/>
              <a:t>ev.lut./ort</a:t>
            </a:r>
            <a:r>
              <a:rPr lang="fi-FI" sz="1800" dirty="0" smtClean="0"/>
              <a:t>.)</a:t>
            </a:r>
            <a:endParaRPr lang="fi-FI" sz="1800" b="1" kern="1200" dirty="0"/>
          </a:p>
          <a:p>
            <a:pPr marL="171450" lvl="1" indent="-171450" algn="l" defTabSz="800100">
              <a:lnSpc>
                <a:spcPct val="90000"/>
              </a:lnSpc>
              <a:spcBef>
                <a:spcPct val="0"/>
              </a:spcBef>
              <a:spcAft>
                <a:spcPct val="15000"/>
              </a:spcAft>
              <a:buChar char="••"/>
            </a:pPr>
            <a:r>
              <a:rPr lang="fi-FI" sz="1800" b="1" kern="1200" dirty="0" smtClean="0"/>
              <a:t>elämänkatsomustieto</a:t>
            </a:r>
            <a:endParaRPr lang="fi-FI" sz="1800" b="1" kern="1200" dirty="0"/>
          </a:p>
          <a:p>
            <a:pPr marL="171450" lvl="1" indent="-171450" algn="l" defTabSz="800100">
              <a:lnSpc>
                <a:spcPct val="90000"/>
              </a:lnSpc>
              <a:spcBef>
                <a:spcPct val="0"/>
              </a:spcBef>
              <a:spcAft>
                <a:spcPct val="15000"/>
              </a:spcAft>
              <a:buChar char="••"/>
            </a:pPr>
            <a:r>
              <a:rPr lang="fi-FI" sz="1800" b="1" kern="1200" dirty="0" smtClean="0"/>
              <a:t>yhteiskuntaoppi</a:t>
            </a:r>
            <a:endParaRPr lang="fi-FI" sz="1800" b="1" kern="1200" dirty="0"/>
          </a:p>
          <a:p>
            <a:pPr marL="171450" lvl="1" indent="-171450" algn="l" defTabSz="800100">
              <a:lnSpc>
                <a:spcPct val="90000"/>
              </a:lnSpc>
              <a:spcBef>
                <a:spcPct val="0"/>
              </a:spcBef>
              <a:spcAft>
                <a:spcPct val="15000"/>
              </a:spcAft>
              <a:buChar char="••"/>
            </a:pPr>
            <a:r>
              <a:rPr lang="fi-FI" sz="1800" b="1" kern="1200" dirty="0" smtClean="0"/>
              <a:t>kemia</a:t>
            </a:r>
            <a:endParaRPr lang="fi-FI" sz="1800" b="1" kern="1200" dirty="0"/>
          </a:p>
          <a:p>
            <a:pPr marL="171450" lvl="1" indent="-171450" algn="l" defTabSz="800100">
              <a:lnSpc>
                <a:spcPct val="90000"/>
              </a:lnSpc>
              <a:spcBef>
                <a:spcPct val="0"/>
              </a:spcBef>
              <a:spcAft>
                <a:spcPct val="15000"/>
              </a:spcAft>
              <a:buChar char="••"/>
            </a:pPr>
            <a:r>
              <a:rPr lang="fi-FI" sz="1800" b="1" kern="1200" dirty="0" smtClean="0"/>
              <a:t>maantiede</a:t>
            </a:r>
            <a:endParaRPr lang="fi-FI" sz="1800" b="1" kern="1200" dirty="0"/>
          </a:p>
          <a:p>
            <a:pPr marL="171450" lvl="1" indent="-171450" algn="l" defTabSz="800100">
              <a:lnSpc>
                <a:spcPct val="90000"/>
              </a:lnSpc>
              <a:spcBef>
                <a:spcPct val="0"/>
              </a:spcBef>
              <a:spcAft>
                <a:spcPct val="15000"/>
              </a:spcAft>
              <a:buChar char="••"/>
            </a:pPr>
            <a:r>
              <a:rPr lang="fi-FI" sz="1800" b="1" kern="1200" dirty="0" smtClean="0"/>
              <a:t>terveystieto</a:t>
            </a:r>
            <a:endParaRPr lang="fi-FI" sz="1800" b="1" kern="1200" dirty="0"/>
          </a:p>
        </p:txBody>
      </p:sp>
      <p:sp>
        <p:nvSpPr>
          <p:cNvPr id="17" name="Puolivapaa piirto 16"/>
          <p:cNvSpPr/>
          <p:nvPr/>
        </p:nvSpPr>
        <p:spPr>
          <a:xfrm>
            <a:off x="539552" y="4072430"/>
            <a:ext cx="2403360" cy="1156770"/>
          </a:xfrm>
          <a:custGeom>
            <a:avLst/>
            <a:gdLst>
              <a:gd name="connsiteX0" fmla="*/ 0 w 2403360"/>
              <a:gd name="connsiteY0" fmla="*/ 192799 h 1156770"/>
              <a:gd name="connsiteX1" fmla="*/ 56470 w 2403360"/>
              <a:gd name="connsiteY1" fmla="*/ 56470 h 1156770"/>
              <a:gd name="connsiteX2" fmla="*/ 192800 w 2403360"/>
              <a:gd name="connsiteY2" fmla="*/ 1 h 1156770"/>
              <a:gd name="connsiteX3" fmla="*/ 2210561 w 2403360"/>
              <a:gd name="connsiteY3" fmla="*/ 0 h 1156770"/>
              <a:gd name="connsiteX4" fmla="*/ 2346890 w 2403360"/>
              <a:gd name="connsiteY4" fmla="*/ 56470 h 1156770"/>
              <a:gd name="connsiteX5" fmla="*/ 2403359 w 2403360"/>
              <a:gd name="connsiteY5" fmla="*/ 192800 h 1156770"/>
              <a:gd name="connsiteX6" fmla="*/ 2403360 w 2403360"/>
              <a:gd name="connsiteY6" fmla="*/ 963971 h 1156770"/>
              <a:gd name="connsiteX7" fmla="*/ 2346890 w 2403360"/>
              <a:gd name="connsiteY7" fmla="*/ 1100301 h 1156770"/>
              <a:gd name="connsiteX8" fmla="*/ 2210560 w 2403360"/>
              <a:gd name="connsiteY8" fmla="*/ 1156770 h 1156770"/>
              <a:gd name="connsiteX9" fmla="*/ 192799 w 2403360"/>
              <a:gd name="connsiteY9" fmla="*/ 1156770 h 1156770"/>
              <a:gd name="connsiteX10" fmla="*/ 56470 w 2403360"/>
              <a:gd name="connsiteY10" fmla="*/ 1100300 h 1156770"/>
              <a:gd name="connsiteX11" fmla="*/ 1 w 2403360"/>
              <a:gd name="connsiteY11" fmla="*/ 963970 h 1156770"/>
              <a:gd name="connsiteX12" fmla="*/ 0 w 2403360"/>
              <a:gd name="connsiteY12" fmla="*/ 192799 h 1156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03360" h="1156770">
                <a:moveTo>
                  <a:pt x="0" y="192799"/>
                </a:moveTo>
                <a:cubicBezTo>
                  <a:pt x="0" y="141666"/>
                  <a:pt x="20313" y="92626"/>
                  <a:pt x="56470" y="56470"/>
                </a:cubicBezTo>
                <a:cubicBezTo>
                  <a:pt x="92627" y="20313"/>
                  <a:pt x="141666" y="1"/>
                  <a:pt x="192800" y="1"/>
                </a:cubicBezTo>
                <a:lnTo>
                  <a:pt x="2210561" y="0"/>
                </a:lnTo>
                <a:cubicBezTo>
                  <a:pt x="2261694" y="0"/>
                  <a:pt x="2310734" y="20313"/>
                  <a:pt x="2346890" y="56470"/>
                </a:cubicBezTo>
                <a:cubicBezTo>
                  <a:pt x="2383047" y="92627"/>
                  <a:pt x="2403359" y="141666"/>
                  <a:pt x="2403359" y="192800"/>
                </a:cubicBezTo>
                <a:cubicBezTo>
                  <a:pt x="2403359" y="449857"/>
                  <a:pt x="2403360" y="706914"/>
                  <a:pt x="2403360" y="963971"/>
                </a:cubicBezTo>
                <a:cubicBezTo>
                  <a:pt x="2403360" y="1015104"/>
                  <a:pt x="2383047" y="1064144"/>
                  <a:pt x="2346890" y="1100301"/>
                </a:cubicBezTo>
                <a:cubicBezTo>
                  <a:pt x="2310733" y="1136458"/>
                  <a:pt x="2261694" y="1156771"/>
                  <a:pt x="2210560" y="1156770"/>
                </a:cubicBezTo>
                <a:lnTo>
                  <a:pt x="192799" y="1156770"/>
                </a:lnTo>
                <a:cubicBezTo>
                  <a:pt x="141666" y="1156770"/>
                  <a:pt x="92626" y="1136457"/>
                  <a:pt x="56470" y="1100300"/>
                </a:cubicBezTo>
                <a:cubicBezTo>
                  <a:pt x="20313" y="1064143"/>
                  <a:pt x="1" y="1015104"/>
                  <a:pt x="1" y="963970"/>
                </a:cubicBezTo>
                <a:cubicBezTo>
                  <a:pt x="1" y="706913"/>
                  <a:pt x="0" y="449856"/>
                  <a:pt x="0" y="192799"/>
                </a:cubicBezTo>
                <a:close/>
              </a:path>
            </a:pathLst>
          </a:custGeom>
          <a:solidFill>
            <a:schemeClr val="accent6">
              <a:lumMod val="60000"/>
              <a:lumOff val="40000"/>
            </a:schemeClr>
          </a:solidFill>
        </p:spPr>
        <p:style>
          <a:lnRef idx="0">
            <a:schemeClr val="accent5"/>
          </a:lnRef>
          <a:fillRef idx="3">
            <a:schemeClr val="accent5"/>
          </a:fillRef>
          <a:effectRef idx="3">
            <a:schemeClr val="accent5"/>
          </a:effectRef>
          <a:fontRef idx="minor">
            <a:schemeClr val="lt1"/>
          </a:fontRef>
        </p:style>
        <p:txBody>
          <a:bodyPr spcFirstLastPara="0" vert="horz" wrap="square" lIns="178389" tIns="117429" rIns="178389" bIns="117429" numCol="1" spcCol="1270" anchor="ctr" anchorCtr="0">
            <a:noAutofit/>
          </a:bodyPr>
          <a:lstStyle/>
          <a:p>
            <a:pPr lvl="0" algn="ctr" defTabSz="1422400">
              <a:lnSpc>
                <a:spcPct val="90000"/>
              </a:lnSpc>
              <a:spcBef>
                <a:spcPct val="0"/>
              </a:spcBef>
              <a:spcAft>
                <a:spcPct val="35000"/>
              </a:spcAft>
              <a:buNone/>
            </a:pPr>
            <a:r>
              <a:rPr lang="fi-FI" sz="3200" b="1" kern="1200" dirty="0" smtClean="0">
                <a:solidFill>
                  <a:schemeClr val="tx1"/>
                </a:solidFill>
              </a:rPr>
              <a:t>Reaalin koepäivä</a:t>
            </a:r>
            <a:endParaRPr lang="fi-FI" sz="3200" b="1" kern="1200" dirty="0">
              <a:solidFill>
                <a:schemeClr val="tx1"/>
              </a:solidFill>
            </a:endParaRPr>
          </a:p>
        </p:txBody>
      </p:sp>
      <p:sp>
        <p:nvSpPr>
          <p:cNvPr id="9218" name="Rectangle 2"/>
          <p:cNvSpPr>
            <a:spLocks noGrp="1" noChangeArrowheads="1"/>
          </p:cNvSpPr>
          <p:nvPr>
            <p:ph type="title"/>
          </p:nvPr>
        </p:nvSpPr>
        <p:spPr bwMode="auto">
          <a:xfrm>
            <a:off x="733821" y="260648"/>
            <a:ext cx="7294563" cy="720824"/>
          </a:xfrm>
          <a:noFill/>
          <a:ln>
            <a:miter lim="800000"/>
            <a:headEnd/>
            <a:tailEnd/>
          </a:ln>
        </p:spPr>
        <p:txBody>
          <a:bodyPr vert="horz" wrap="square" lIns="91440" tIns="45720" rIns="91440" bIns="45720" numCol="1" anchor="t" anchorCtr="0" compatLnSpc="1">
            <a:prstTxWarp prst="textNoShape">
              <a:avLst/>
            </a:prstTxWarp>
          </a:bodyPr>
          <a:lstStyle/>
          <a:p>
            <a:r>
              <a:rPr lang="fi-FI" sz="3200" dirty="0" smtClean="0">
                <a:latin typeface="Arial Rounded MT Bold" pitchFamily="34" charset="0"/>
              </a:rPr>
              <a:t>Reaalikokeen rakenne</a:t>
            </a:r>
          </a:p>
        </p:txBody>
      </p:sp>
      <p:sp>
        <p:nvSpPr>
          <p:cNvPr id="9219" name="Text Box 19"/>
          <p:cNvSpPr txBox="1">
            <a:spLocks noChangeArrowheads="1"/>
          </p:cNvSpPr>
          <p:nvPr/>
        </p:nvSpPr>
        <p:spPr bwMode="auto">
          <a:xfrm>
            <a:off x="250825" y="981075"/>
            <a:ext cx="8893175" cy="830997"/>
          </a:xfrm>
          <a:prstGeom prst="rect">
            <a:avLst/>
          </a:prstGeom>
          <a:noFill/>
          <a:ln w="38100" algn="ctr">
            <a:noFill/>
            <a:miter lim="800000"/>
            <a:headEnd/>
            <a:tailEnd/>
          </a:ln>
        </p:spPr>
        <p:txBody>
          <a:bodyPr wrap="square">
            <a:spAutoFit/>
          </a:bodyPr>
          <a:lstStyle/>
          <a:p>
            <a:pPr>
              <a:buFontTx/>
              <a:buNone/>
            </a:pPr>
            <a:r>
              <a:rPr lang="fi-FI" dirty="0"/>
              <a:t>Reaalikokeessa on </a:t>
            </a:r>
            <a:r>
              <a:rPr lang="fi-FI" u="sng" dirty="0">
                <a:solidFill>
                  <a:srgbClr val="CC3300"/>
                </a:solidFill>
              </a:rPr>
              <a:t>kaksi koepäivää</a:t>
            </a:r>
            <a:r>
              <a:rPr lang="fi-FI" dirty="0"/>
              <a:t> ja </a:t>
            </a:r>
            <a:r>
              <a:rPr lang="fi-FI" dirty="0" smtClean="0"/>
              <a:t>kummastakin aineryhmästä voit valita yhden kirjoitusaineen/tutkintokerta </a:t>
            </a:r>
            <a:endParaRPr lang="fi-FI" dirty="0"/>
          </a:p>
        </p:txBody>
      </p:sp>
      <p:sp>
        <p:nvSpPr>
          <p:cNvPr id="9228" name="Text Box 34"/>
          <p:cNvSpPr txBox="1">
            <a:spLocks noChangeArrowheads="1"/>
          </p:cNvSpPr>
          <p:nvPr/>
        </p:nvSpPr>
        <p:spPr bwMode="auto">
          <a:xfrm>
            <a:off x="107504" y="6269250"/>
            <a:ext cx="8784976" cy="400110"/>
          </a:xfrm>
          <a:prstGeom prst="rect">
            <a:avLst/>
          </a:prstGeom>
          <a:noFill/>
          <a:ln w="38100" algn="ctr">
            <a:solidFill>
              <a:schemeClr val="accent6">
                <a:lumMod val="60000"/>
                <a:lumOff val="40000"/>
              </a:schemeClr>
            </a:solidFill>
            <a:miter lim="800000"/>
            <a:headEnd/>
            <a:tailEnd/>
          </a:ln>
          <a:effectLst>
            <a:glow rad="101600">
              <a:schemeClr val="accent2">
                <a:satMod val="175000"/>
                <a:alpha val="40000"/>
              </a:schemeClr>
            </a:glow>
          </a:effectLst>
        </p:spPr>
        <p:txBody>
          <a:bodyPr wrap="square">
            <a:spAutoFit/>
          </a:bodyPr>
          <a:lstStyle/>
          <a:p>
            <a:pPr marL="269875" indent="-269875"/>
            <a:r>
              <a:rPr lang="fi-FI" sz="2000" dirty="0"/>
              <a:t>hajauttamalla tutkinnon kolmeen kertaan </a:t>
            </a:r>
            <a:r>
              <a:rPr lang="fi-FI" sz="2000" dirty="0" smtClean="0"/>
              <a:t>voit </a:t>
            </a:r>
            <a:r>
              <a:rPr lang="fi-FI" sz="2000" dirty="0"/>
              <a:t>suorittaa </a:t>
            </a:r>
            <a:r>
              <a:rPr lang="fi-FI" sz="2000" dirty="0" smtClean="0">
                <a:solidFill>
                  <a:srgbClr val="C00000"/>
                </a:solidFill>
              </a:rPr>
              <a:t>6 reaalikoetta</a:t>
            </a:r>
            <a:endParaRPr lang="fi-FI" sz="2000" dirty="0">
              <a:solidFill>
                <a:srgbClr val="C00000"/>
              </a:solidFill>
            </a:endParaRPr>
          </a:p>
        </p:txBody>
      </p:sp>
      <p:sp>
        <p:nvSpPr>
          <p:cNvPr id="10" name="Tekstikehys 9"/>
          <p:cNvSpPr txBox="1"/>
          <p:nvPr/>
        </p:nvSpPr>
        <p:spPr>
          <a:xfrm>
            <a:off x="7164288" y="2535287"/>
            <a:ext cx="1872208" cy="461665"/>
          </a:xfrm>
          <a:prstGeom prst="rect">
            <a:avLst/>
          </a:prstGeom>
          <a:solidFill>
            <a:srgbClr val="C00000"/>
          </a:solidFill>
          <a:effectLst>
            <a:glow rad="139700">
              <a:schemeClr val="accent4">
                <a:satMod val="175000"/>
                <a:alpha val="40000"/>
              </a:schemeClr>
            </a:glow>
          </a:effectLst>
        </p:spPr>
        <p:txBody>
          <a:bodyPr wrap="square" rtlCol="0">
            <a:spAutoFit/>
          </a:bodyPr>
          <a:lstStyle/>
          <a:p>
            <a:pPr>
              <a:buNone/>
            </a:pPr>
            <a:r>
              <a:rPr lang="fi-FI" dirty="0" smtClean="0"/>
              <a:t>valitse yksi</a:t>
            </a:r>
            <a:endParaRPr lang="fi-FI" dirty="0"/>
          </a:p>
        </p:txBody>
      </p:sp>
      <p:sp>
        <p:nvSpPr>
          <p:cNvPr id="11" name="Tekstikehys 10"/>
          <p:cNvSpPr txBox="1"/>
          <p:nvPr/>
        </p:nvSpPr>
        <p:spPr>
          <a:xfrm>
            <a:off x="7164288" y="4437112"/>
            <a:ext cx="1872208" cy="461665"/>
          </a:xfrm>
          <a:prstGeom prst="rect">
            <a:avLst/>
          </a:prstGeom>
          <a:solidFill>
            <a:srgbClr val="C00000"/>
          </a:solidFill>
          <a:effectLst>
            <a:glow rad="139700">
              <a:schemeClr val="accent4">
                <a:satMod val="175000"/>
                <a:alpha val="40000"/>
              </a:schemeClr>
            </a:glow>
          </a:effectLst>
        </p:spPr>
        <p:txBody>
          <a:bodyPr wrap="square" rtlCol="0">
            <a:spAutoFit/>
          </a:bodyPr>
          <a:lstStyle/>
          <a:p>
            <a:pPr>
              <a:buNone/>
            </a:pPr>
            <a:r>
              <a:rPr lang="fi-FI" dirty="0" smtClean="0"/>
              <a:t>valitse yksi</a:t>
            </a:r>
            <a:endParaRPr lang="fi-FI" dirty="0"/>
          </a:p>
        </p:txBody>
      </p:sp>
    </p:spTree>
    <p:extLst>
      <p:ext uri="{BB962C8B-B14F-4D97-AF65-F5344CB8AC3E}">
        <p14:creationId xmlns:p14="http://schemas.microsoft.com/office/powerpoint/2010/main" val="303949595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ppt_x"/>
                                          </p:val>
                                        </p:tav>
                                        <p:tav tm="100000">
                                          <p:val>
                                            <p:strVal val="#ppt_x"/>
                                          </p:val>
                                        </p:tav>
                                      </p:tavLst>
                                    </p:anim>
                                    <p:anim calcmode="lin" valueType="num">
                                      <p:cBhvr additive="base">
                                        <p:cTn id="22" dur="500" fill="hold"/>
                                        <p:tgtEl>
                                          <p:spTgt spid="11"/>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9228"/>
                                        </p:tgtEl>
                                        <p:attrNameLst>
                                          <p:attrName>style.visibility</p:attrName>
                                        </p:attrNameLst>
                                      </p:cBhvr>
                                      <p:to>
                                        <p:strVal val="visible"/>
                                      </p:to>
                                    </p:set>
                                    <p:anim calcmode="lin" valueType="num">
                                      <p:cBhvr additive="base">
                                        <p:cTn id="25" dur="500" fill="hold"/>
                                        <p:tgtEl>
                                          <p:spTgt spid="9228"/>
                                        </p:tgtEl>
                                        <p:attrNameLst>
                                          <p:attrName>ppt_x</p:attrName>
                                        </p:attrNameLst>
                                      </p:cBhvr>
                                      <p:tavLst>
                                        <p:tav tm="0">
                                          <p:val>
                                            <p:strVal val="#ppt_x"/>
                                          </p:val>
                                        </p:tav>
                                        <p:tav tm="100000">
                                          <p:val>
                                            <p:strVal val="#ppt_x"/>
                                          </p:val>
                                        </p:tav>
                                      </p:tavLst>
                                    </p:anim>
                                    <p:anim calcmode="lin" valueType="num">
                                      <p:cBhvr additive="base">
                                        <p:cTn id="26" dur="500" fill="hold"/>
                                        <p:tgtEl>
                                          <p:spTgt spid="92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9228"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91264" cy="936104"/>
          </a:xfrm>
        </p:spPr>
        <p:txBody>
          <a:bodyPr>
            <a:normAutofit/>
          </a:bodyPr>
          <a:lstStyle/>
          <a:p>
            <a:r>
              <a:rPr lang="fi-FI" sz="3600" dirty="0" smtClean="0">
                <a:latin typeface="Arial Rounded MT Bold" pitchFamily="34" charset="0"/>
              </a:rPr>
              <a:t>Tutkinnon rakenne</a:t>
            </a:r>
            <a:r>
              <a:rPr lang="fi-FI" sz="3600" dirty="0" smtClean="0">
                <a:solidFill>
                  <a:schemeClr val="bg1"/>
                </a:solidFill>
                <a:latin typeface="Arial Rounded MT Bold" pitchFamily="34" charset="0"/>
              </a:rPr>
              <a:t>rakenne</a:t>
            </a:r>
            <a:endParaRPr lang="fi-FI" sz="3600" dirty="0">
              <a:solidFill>
                <a:schemeClr val="bg1"/>
              </a:solidFill>
              <a:latin typeface="Arial Rounded MT Bold" pitchFamily="34" charset="0"/>
            </a:endParaRPr>
          </a:p>
        </p:txBody>
      </p:sp>
      <p:graphicFrame>
        <p:nvGraphicFramePr>
          <p:cNvPr id="3" name="Kaaviokuva 2"/>
          <p:cNvGraphicFramePr/>
          <p:nvPr/>
        </p:nvGraphicFramePr>
        <p:xfrm>
          <a:off x="899592" y="1124744"/>
          <a:ext cx="77048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ikehys 3"/>
          <p:cNvSpPr txBox="1"/>
          <p:nvPr/>
        </p:nvSpPr>
        <p:spPr>
          <a:xfrm>
            <a:off x="3491880" y="2420888"/>
            <a:ext cx="2664296" cy="646331"/>
          </a:xfrm>
          <a:prstGeom prst="rect">
            <a:avLst/>
          </a:prstGeom>
          <a:noFill/>
        </p:spPr>
        <p:txBody>
          <a:bodyPr wrap="square" rtlCol="0">
            <a:spAutoFit/>
          </a:bodyPr>
          <a:lstStyle/>
          <a:p>
            <a:pPr algn="ctr">
              <a:buNone/>
            </a:pPr>
            <a:r>
              <a:rPr lang="fi-FI" sz="1800" dirty="0" smtClean="0"/>
              <a:t>Äidinkielen koe on kaikille pakollinen </a:t>
            </a:r>
            <a:endParaRPr lang="fi-FI" sz="1800" dirty="0"/>
          </a:p>
        </p:txBody>
      </p:sp>
      <p:sp>
        <p:nvSpPr>
          <p:cNvPr id="7" name="Tekstikehys 6"/>
          <p:cNvSpPr txBox="1"/>
          <p:nvPr/>
        </p:nvSpPr>
        <p:spPr>
          <a:xfrm>
            <a:off x="251520" y="1052736"/>
            <a:ext cx="2664296" cy="1015663"/>
          </a:xfrm>
          <a:prstGeom prst="rect">
            <a:avLst/>
          </a:prstGeom>
          <a:solidFill>
            <a:schemeClr val="bg1">
              <a:lumMod val="95000"/>
            </a:schemeClr>
          </a:solidFill>
          <a:ln w="19050">
            <a:solidFill>
              <a:srgbClr val="C00000"/>
            </a:solidFill>
          </a:ln>
          <a:effectLst>
            <a:glow rad="228600">
              <a:srgbClr val="C00000">
                <a:alpha val="40000"/>
              </a:srgbClr>
            </a:glow>
          </a:effectLst>
        </p:spPr>
        <p:txBody>
          <a:bodyPr wrap="square" rtlCol="0">
            <a:spAutoFit/>
          </a:bodyPr>
          <a:lstStyle/>
          <a:p>
            <a:pPr algn="ctr">
              <a:buNone/>
            </a:pPr>
            <a:r>
              <a:rPr lang="fi-FI" sz="2000" dirty="0" smtClean="0">
                <a:solidFill>
                  <a:srgbClr val="CC3300"/>
                </a:solidFill>
              </a:rPr>
              <a:t>Tutkintoon kuuluu vähintään neljä pakollista koetta</a:t>
            </a:r>
            <a:endParaRPr lang="fi-FI" sz="2000" dirty="0">
              <a:solidFill>
                <a:srgbClr val="CC3300"/>
              </a:solidFill>
            </a:endParaRPr>
          </a:p>
        </p:txBody>
      </p:sp>
    </p:spTree>
    <p:extLst>
      <p:ext uri="{BB962C8B-B14F-4D97-AF65-F5344CB8AC3E}">
        <p14:creationId xmlns:p14="http://schemas.microsoft.com/office/powerpoint/2010/main" val="639253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normAutofit/>
          </a:bodyPr>
          <a:lstStyle/>
          <a:p>
            <a:r>
              <a:rPr lang="fi-FI" sz="3600" dirty="0" smtClean="0">
                <a:latin typeface="Arial Rounded MT Bold" pitchFamily="34" charset="0"/>
              </a:rPr>
              <a:t>Reaalikokeen </a:t>
            </a:r>
            <a:r>
              <a:rPr lang="fi-FI" sz="3600" dirty="0" err="1" smtClean="0">
                <a:latin typeface="Arial Rounded MT Bold" pitchFamily="34" charset="0"/>
              </a:rPr>
              <a:t>ohjeita</a:t>
            </a:r>
            <a:r>
              <a:rPr lang="fi-FI" sz="3600" dirty="0" err="1" smtClean="0">
                <a:solidFill>
                  <a:schemeClr val="bg1"/>
                </a:solidFill>
                <a:latin typeface="Arial Rounded MT Bold" pitchFamily="34" charset="0"/>
              </a:rPr>
              <a:t>ohjeita</a:t>
            </a:r>
            <a:endParaRPr lang="fi-FI" sz="3600" dirty="0">
              <a:solidFill>
                <a:schemeClr val="bg1"/>
              </a:solidFill>
              <a:latin typeface="Arial Rounded MT Bold" pitchFamily="34" charset="0"/>
            </a:endParaRPr>
          </a:p>
        </p:txBody>
      </p:sp>
      <p:sp>
        <p:nvSpPr>
          <p:cNvPr id="4" name="Tekstikehys 3"/>
          <p:cNvSpPr txBox="1"/>
          <p:nvPr/>
        </p:nvSpPr>
        <p:spPr>
          <a:xfrm>
            <a:off x="395536" y="1268760"/>
            <a:ext cx="8748464" cy="2308324"/>
          </a:xfrm>
          <a:prstGeom prst="rect">
            <a:avLst/>
          </a:prstGeom>
          <a:noFill/>
          <a:effectLst>
            <a:glow rad="101600">
              <a:schemeClr val="accent4">
                <a:satMod val="175000"/>
                <a:alpha val="40000"/>
              </a:schemeClr>
            </a:glow>
          </a:effectLst>
        </p:spPr>
        <p:txBody>
          <a:bodyPr wrap="square" rtlCol="0">
            <a:spAutoFit/>
          </a:bodyPr>
          <a:lstStyle/>
          <a:p>
            <a:r>
              <a:rPr lang="fi-FI" sz="1800" dirty="0" smtClean="0"/>
              <a:t> osallistumisoikeus on aineen pakolliset kurssit opiskelleella</a:t>
            </a:r>
          </a:p>
          <a:p>
            <a:r>
              <a:rPr lang="fi-FI" sz="1800" dirty="0" smtClean="0"/>
              <a:t> tehtävät perustuvat lukion pakollisiin ja syventäviin kursseihin</a:t>
            </a:r>
          </a:p>
          <a:p>
            <a:r>
              <a:rPr lang="fi-FI" sz="1800" dirty="0" smtClean="0"/>
              <a:t> kunkin reaaliaineen kokeessa on </a:t>
            </a:r>
            <a:r>
              <a:rPr lang="fi-FI" sz="1800" dirty="0" smtClean="0">
                <a:solidFill>
                  <a:srgbClr val="C00000"/>
                </a:solidFill>
              </a:rPr>
              <a:t>1-4 oppiainerajat ylittävää tehtävää</a:t>
            </a:r>
          </a:p>
          <a:p>
            <a:r>
              <a:rPr lang="fi-FI" sz="1800" dirty="0" smtClean="0"/>
              <a:t> kokeessa annetaan </a:t>
            </a:r>
            <a:r>
              <a:rPr lang="fi-FI" sz="1800" dirty="0" smtClean="0">
                <a:solidFill>
                  <a:srgbClr val="C00000"/>
                </a:solidFill>
              </a:rPr>
              <a:t>kaksi erityisen vaativaa jokeritehtävää</a:t>
            </a:r>
            <a:r>
              <a:rPr lang="fi-FI" sz="1800" dirty="0" smtClean="0"/>
              <a:t>, jotka merkitään tehtävänumeron edessä olevalla +-merkillä ja sijoitetaan sarjan loppuun</a:t>
            </a:r>
          </a:p>
          <a:p>
            <a:r>
              <a:rPr lang="fi-FI" sz="1800" dirty="0" smtClean="0"/>
              <a:t> tehtävät arvioidaan pistein 0-6 ja jokeritehtävät pistein 0-9</a:t>
            </a:r>
            <a:endParaRPr lang="fi-FI" sz="1800" dirty="0"/>
          </a:p>
        </p:txBody>
      </p:sp>
      <p:grpSp>
        <p:nvGrpSpPr>
          <p:cNvPr id="16" name="Ryhmä 15"/>
          <p:cNvGrpSpPr/>
          <p:nvPr/>
        </p:nvGrpSpPr>
        <p:grpSpPr>
          <a:xfrm>
            <a:off x="144016" y="4005064"/>
            <a:ext cx="3707904" cy="2736304"/>
            <a:chOff x="144016" y="4005064"/>
            <a:chExt cx="3707904" cy="2736304"/>
          </a:xfrm>
        </p:grpSpPr>
        <p:sp>
          <p:nvSpPr>
            <p:cNvPr id="12" name="Vuokaaviosymboli: Peräkkäissaantimuisti 11"/>
            <p:cNvSpPr/>
            <p:nvPr/>
          </p:nvSpPr>
          <p:spPr bwMode="auto">
            <a:xfrm>
              <a:off x="144016" y="4005064"/>
              <a:ext cx="2520280" cy="2348880"/>
            </a:xfrm>
            <a:prstGeom prst="flowChartMagneticTape">
              <a:avLst/>
            </a:prstGeom>
            <a:solidFill>
              <a:schemeClr val="bg1">
                <a:lumMod val="75000"/>
              </a:schemeClr>
            </a:solidFill>
            <a:ln w="38100" cap="flat" cmpd="sng" algn="ctr">
              <a:solidFill>
                <a:srgbClr val="CC3300"/>
              </a:solidFill>
              <a:prstDash val="solid"/>
              <a:round/>
              <a:headEnd type="none" w="med" len="med"/>
              <a:tailEnd type="none" w="med" len="med"/>
            </a:ln>
            <a:effectLst>
              <a:glow rad="1397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5" name="Tekstikehys 4"/>
            <p:cNvSpPr txBox="1"/>
            <p:nvPr/>
          </p:nvSpPr>
          <p:spPr>
            <a:xfrm>
              <a:off x="611560" y="4293096"/>
              <a:ext cx="2304256" cy="2185214"/>
            </a:xfrm>
            <a:prstGeom prst="rect">
              <a:avLst/>
            </a:prstGeom>
            <a:noFill/>
          </p:spPr>
          <p:txBody>
            <a:bodyPr wrap="square" rtlCol="0">
              <a:spAutoFit/>
            </a:bodyPr>
            <a:lstStyle/>
            <a:p>
              <a:pPr defTabSz="1080000">
                <a:spcBef>
                  <a:spcPts val="0"/>
                </a:spcBef>
                <a:buClr>
                  <a:srgbClr val="C00000"/>
                </a:buClr>
                <a:buFont typeface="Arial" pitchFamily="34" charset="0"/>
                <a:buChar char="•"/>
              </a:pPr>
              <a:r>
                <a:rPr lang="fi-FI" sz="1600" dirty="0" smtClean="0"/>
                <a:t> uskonto</a:t>
              </a:r>
            </a:p>
            <a:p>
              <a:pPr defTabSz="1080000">
                <a:spcBef>
                  <a:spcPts val="0"/>
                </a:spcBef>
                <a:buClr>
                  <a:srgbClr val="C00000"/>
                </a:buClr>
                <a:buFont typeface="Arial" pitchFamily="34" charset="0"/>
                <a:buChar char="•"/>
              </a:pPr>
              <a:r>
                <a:rPr lang="fi-FI" sz="1600" dirty="0" smtClean="0"/>
                <a:t> psykologia</a:t>
              </a:r>
            </a:p>
            <a:p>
              <a:pPr defTabSz="1080000">
                <a:spcBef>
                  <a:spcPts val="0"/>
                </a:spcBef>
                <a:buClr>
                  <a:srgbClr val="C00000"/>
                </a:buClr>
                <a:buFont typeface="Arial" pitchFamily="34" charset="0"/>
                <a:buChar char="•"/>
              </a:pPr>
              <a:r>
                <a:rPr lang="fi-FI" sz="1600" dirty="0" smtClean="0"/>
                <a:t> filosofia</a:t>
              </a:r>
            </a:p>
            <a:p>
              <a:pPr defTabSz="1080000">
                <a:spcBef>
                  <a:spcPts val="0"/>
                </a:spcBef>
                <a:buClr>
                  <a:srgbClr val="C00000"/>
                </a:buClr>
                <a:buFont typeface="Arial" pitchFamily="34" charset="0"/>
                <a:buChar char="•"/>
              </a:pPr>
              <a:r>
                <a:rPr lang="fi-FI" sz="1600" dirty="0" smtClean="0"/>
                <a:t> historia</a:t>
              </a:r>
            </a:p>
            <a:p>
              <a:pPr defTabSz="1080000">
                <a:spcBef>
                  <a:spcPts val="0"/>
                </a:spcBef>
                <a:buClr>
                  <a:srgbClr val="C00000"/>
                </a:buClr>
                <a:buFont typeface="Arial" pitchFamily="34" charset="0"/>
                <a:buChar char="•"/>
              </a:pPr>
              <a:r>
                <a:rPr lang="fi-FI" sz="1600" dirty="0" smtClean="0"/>
                <a:t> yhteiskuntaoppi</a:t>
              </a:r>
            </a:p>
            <a:p>
              <a:pPr defTabSz="1080000">
                <a:spcBef>
                  <a:spcPts val="0"/>
                </a:spcBef>
                <a:buClr>
                  <a:srgbClr val="C00000"/>
                </a:buClr>
                <a:buFont typeface="Arial" pitchFamily="34" charset="0"/>
                <a:buChar char="•"/>
              </a:pPr>
              <a:r>
                <a:rPr lang="fi-FI" sz="1600" dirty="0" smtClean="0"/>
                <a:t> maantiede</a:t>
              </a:r>
            </a:p>
            <a:p>
              <a:pPr defTabSz="1080000">
                <a:spcBef>
                  <a:spcPts val="0"/>
                </a:spcBef>
                <a:buClr>
                  <a:srgbClr val="C00000"/>
                </a:buClr>
                <a:buFont typeface="Arial" pitchFamily="34" charset="0"/>
                <a:buChar char="•"/>
              </a:pPr>
              <a:r>
                <a:rPr lang="fi-FI" sz="1600" dirty="0" smtClean="0"/>
                <a:t> terveystieto</a:t>
              </a:r>
            </a:p>
            <a:p>
              <a:pPr>
                <a:buNone/>
              </a:pPr>
              <a:endParaRPr lang="fi-FI" sz="1600" dirty="0"/>
            </a:p>
          </p:txBody>
        </p:sp>
        <p:sp>
          <p:nvSpPr>
            <p:cNvPr id="8" name="Tekstikehys 7"/>
            <p:cNvSpPr txBox="1"/>
            <p:nvPr/>
          </p:nvSpPr>
          <p:spPr>
            <a:xfrm>
              <a:off x="1331640" y="6156593"/>
              <a:ext cx="2520280" cy="584775"/>
            </a:xfrm>
            <a:prstGeom prst="rect">
              <a:avLst/>
            </a:prstGeom>
            <a:solidFill>
              <a:srgbClr val="FF0000"/>
            </a:solidFill>
            <a:ln>
              <a:solidFill>
                <a:srgbClr val="C00000"/>
              </a:solidFill>
            </a:ln>
            <a:effectLst>
              <a:glow rad="139700">
                <a:srgbClr val="C00000">
                  <a:alpha val="40000"/>
                </a:srgbClr>
              </a:glow>
            </a:effectLst>
          </p:spPr>
          <p:txBody>
            <a:bodyPr wrap="square" rtlCol="0">
              <a:spAutoFit/>
            </a:bodyPr>
            <a:lstStyle/>
            <a:p>
              <a:pPr algn="ctr">
                <a:buNone/>
              </a:pPr>
              <a:r>
                <a:rPr lang="fi-FI" sz="1600" dirty="0" smtClean="0"/>
                <a:t>10 tehtävää, enintään 6 vastausta</a:t>
              </a:r>
              <a:endParaRPr lang="fi-FI" sz="1600" dirty="0"/>
            </a:p>
          </p:txBody>
        </p:sp>
      </p:grpSp>
      <p:grpSp>
        <p:nvGrpSpPr>
          <p:cNvPr id="17" name="Ryhmä 16"/>
          <p:cNvGrpSpPr/>
          <p:nvPr/>
        </p:nvGrpSpPr>
        <p:grpSpPr>
          <a:xfrm>
            <a:off x="3275856" y="3717032"/>
            <a:ext cx="5760640" cy="1872208"/>
            <a:chOff x="3275856" y="3717032"/>
            <a:chExt cx="5760640" cy="1872208"/>
          </a:xfrm>
        </p:grpSpPr>
        <p:sp>
          <p:nvSpPr>
            <p:cNvPr id="15" name="Vuokaaviosymboli: Peräkkäissaantimuisti 14"/>
            <p:cNvSpPr/>
            <p:nvPr/>
          </p:nvSpPr>
          <p:spPr bwMode="auto">
            <a:xfrm>
              <a:off x="3275856" y="4077072"/>
              <a:ext cx="1728192" cy="936104"/>
            </a:xfrm>
            <a:prstGeom prst="flowChartMagneticTape">
              <a:avLst/>
            </a:prstGeom>
            <a:solidFill>
              <a:schemeClr val="bg1">
                <a:lumMod val="75000"/>
              </a:schemeClr>
            </a:solidFill>
            <a:ln w="38100" cap="flat" cmpd="sng" algn="ctr">
              <a:solidFill>
                <a:srgbClr val="CC3300"/>
              </a:solidFill>
              <a:prstDash val="solid"/>
              <a:round/>
              <a:headEnd type="none" w="med" len="med"/>
              <a:tailEnd type="none" w="med" len="med"/>
            </a:ln>
            <a:effectLst>
              <a:glow rad="1016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3" name="Vuokaaviosymboli: Peräkkäissaantimuisti 12"/>
            <p:cNvSpPr/>
            <p:nvPr/>
          </p:nvSpPr>
          <p:spPr bwMode="auto">
            <a:xfrm>
              <a:off x="6372200" y="3717032"/>
              <a:ext cx="1656184" cy="649188"/>
            </a:xfrm>
            <a:prstGeom prst="flowChartMagneticTape">
              <a:avLst/>
            </a:prstGeom>
            <a:solidFill>
              <a:schemeClr val="bg1">
                <a:lumMod val="75000"/>
              </a:schemeClr>
            </a:solidFill>
            <a:ln w="38100" cap="flat" cmpd="sng" algn="ctr">
              <a:solidFill>
                <a:srgbClr val="CC3300"/>
              </a:solidFill>
              <a:prstDash val="solid"/>
              <a:round/>
              <a:headEnd type="none" w="med" len="med"/>
              <a:tailEnd type="none" w="med" len="med"/>
            </a:ln>
            <a:effectLst>
              <a:glow rad="1397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6" name="Tekstikehys 5"/>
            <p:cNvSpPr txBox="1"/>
            <p:nvPr/>
          </p:nvSpPr>
          <p:spPr>
            <a:xfrm>
              <a:off x="3491880" y="4221088"/>
              <a:ext cx="2304256" cy="830997"/>
            </a:xfrm>
            <a:prstGeom prst="rect">
              <a:avLst/>
            </a:prstGeom>
            <a:noFill/>
          </p:spPr>
          <p:txBody>
            <a:bodyPr wrap="square" rtlCol="0">
              <a:spAutoFit/>
            </a:bodyPr>
            <a:lstStyle/>
            <a:p>
              <a:pPr defTabSz="1080000">
                <a:spcBef>
                  <a:spcPts val="0"/>
                </a:spcBef>
                <a:buClr>
                  <a:srgbClr val="C00000"/>
                </a:buClr>
                <a:buFont typeface="Arial" pitchFamily="34" charset="0"/>
                <a:buChar char="•"/>
              </a:pPr>
              <a:r>
                <a:rPr lang="fi-FI" sz="1600" dirty="0" smtClean="0"/>
                <a:t> kemia</a:t>
              </a:r>
            </a:p>
            <a:p>
              <a:pPr defTabSz="1080000">
                <a:spcBef>
                  <a:spcPts val="0"/>
                </a:spcBef>
                <a:buClr>
                  <a:srgbClr val="C00000"/>
                </a:buClr>
                <a:buFont typeface="Arial" pitchFamily="34" charset="0"/>
                <a:buChar char="•"/>
              </a:pPr>
              <a:r>
                <a:rPr lang="fi-FI" sz="1600" dirty="0" smtClean="0"/>
                <a:t> biologia</a:t>
              </a:r>
            </a:p>
            <a:p>
              <a:pPr defTabSz="1080000">
                <a:spcBef>
                  <a:spcPts val="0"/>
                </a:spcBef>
                <a:buClr>
                  <a:srgbClr val="C00000"/>
                </a:buClr>
                <a:buFont typeface="Arial" pitchFamily="34" charset="0"/>
                <a:buChar char="•"/>
              </a:pPr>
              <a:endParaRPr lang="fi-FI" sz="1600" dirty="0"/>
            </a:p>
          </p:txBody>
        </p:sp>
        <p:sp>
          <p:nvSpPr>
            <p:cNvPr id="7" name="Tekstikehys 6"/>
            <p:cNvSpPr txBox="1"/>
            <p:nvPr/>
          </p:nvSpPr>
          <p:spPr>
            <a:xfrm>
              <a:off x="6588224" y="3861048"/>
              <a:ext cx="2304256" cy="584775"/>
            </a:xfrm>
            <a:prstGeom prst="rect">
              <a:avLst/>
            </a:prstGeom>
            <a:noFill/>
          </p:spPr>
          <p:txBody>
            <a:bodyPr wrap="square" rtlCol="0">
              <a:spAutoFit/>
            </a:bodyPr>
            <a:lstStyle/>
            <a:p>
              <a:pPr defTabSz="1080000">
                <a:spcBef>
                  <a:spcPts val="0"/>
                </a:spcBef>
                <a:buClr>
                  <a:srgbClr val="C00000"/>
                </a:buClr>
                <a:buFont typeface="Arial" pitchFamily="34" charset="0"/>
                <a:buChar char="•"/>
              </a:pPr>
              <a:r>
                <a:rPr lang="fi-FI" sz="1600" dirty="0" smtClean="0"/>
                <a:t> fysiikka</a:t>
              </a:r>
            </a:p>
            <a:p>
              <a:pPr defTabSz="1080000">
                <a:spcBef>
                  <a:spcPts val="0"/>
                </a:spcBef>
                <a:buClr>
                  <a:srgbClr val="C00000"/>
                </a:buClr>
                <a:buFont typeface="Arial" pitchFamily="34" charset="0"/>
                <a:buChar char="•"/>
              </a:pPr>
              <a:endParaRPr lang="fi-FI" sz="1600" dirty="0"/>
            </a:p>
          </p:txBody>
        </p:sp>
        <p:sp>
          <p:nvSpPr>
            <p:cNvPr id="9" name="Tekstikehys 8"/>
            <p:cNvSpPr txBox="1"/>
            <p:nvPr/>
          </p:nvSpPr>
          <p:spPr>
            <a:xfrm>
              <a:off x="3707904" y="5004465"/>
              <a:ext cx="2520280" cy="584775"/>
            </a:xfrm>
            <a:prstGeom prst="rect">
              <a:avLst/>
            </a:prstGeom>
            <a:solidFill>
              <a:srgbClr val="FF0000"/>
            </a:solidFill>
            <a:ln>
              <a:solidFill>
                <a:srgbClr val="C00000"/>
              </a:solidFill>
            </a:ln>
            <a:effectLst>
              <a:glow rad="139700">
                <a:srgbClr val="C00000">
                  <a:alpha val="40000"/>
                </a:srgbClr>
              </a:glow>
            </a:effectLst>
          </p:spPr>
          <p:txBody>
            <a:bodyPr wrap="square" rtlCol="0">
              <a:spAutoFit/>
            </a:bodyPr>
            <a:lstStyle/>
            <a:p>
              <a:pPr algn="ctr">
                <a:buNone/>
              </a:pPr>
              <a:r>
                <a:rPr lang="fi-FI" sz="1600" dirty="0" smtClean="0"/>
                <a:t>12 tehtävää, enintään 8 vastausta</a:t>
              </a:r>
              <a:endParaRPr lang="fi-FI" sz="1600" dirty="0"/>
            </a:p>
          </p:txBody>
        </p:sp>
        <p:sp>
          <p:nvSpPr>
            <p:cNvPr id="10" name="Tekstikehys 9"/>
            <p:cNvSpPr txBox="1"/>
            <p:nvPr/>
          </p:nvSpPr>
          <p:spPr>
            <a:xfrm>
              <a:off x="6516216" y="4365104"/>
              <a:ext cx="2520280" cy="584775"/>
            </a:xfrm>
            <a:prstGeom prst="rect">
              <a:avLst/>
            </a:prstGeom>
            <a:solidFill>
              <a:srgbClr val="FF0000"/>
            </a:solidFill>
            <a:ln>
              <a:solidFill>
                <a:srgbClr val="C00000"/>
              </a:solidFill>
            </a:ln>
            <a:effectLst>
              <a:glow rad="139700">
                <a:srgbClr val="C00000">
                  <a:alpha val="40000"/>
                </a:srgbClr>
              </a:glow>
            </a:effectLst>
          </p:spPr>
          <p:txBody>
            <a:bodyPr wrap="square" rtlCol="0">
              <a:spAutoFit/>
            </a:bodyPr>
            <a:lstStyle/>
            <a:p>
              <a:pPr algn="ctr">
                <a:buNone/>
              </a:pPr>
              <a:r>
                <a:rPr lang="fi-FI" sz="1600" dirty="0" smtClean="0"/>
                <a:t>13 tehtävää, enintään 8 vastausta</a:t>
              </a:r>
              <a:endParaRPr lang="fi-FI" sz="1600" dirty="0"/>
            </a:p>
          </p:txBody>
        </p:sp>
      </p:grpSp>
      <p:sp>
        <p:nvSpPr>
          <p:cNvPr id="21" name="Tekstikehys 20"/>
          <p:cNvSpPr txBox="1"/>
          <p:nvPr/>
        </p:nvSpPr>
        <p:spPr>
          <a:xfrm>
            <a:off x="4644008" y="5949280"/>
            <a:ext cx="2880320" cy="646331"/>
          </a:xfrm>
          <a:prstGeom prst="rect">
            <a:avLst/>
          </a:prstGeom>
          <a:noFill/>
        </p:spPr>
        <p:txBody>
          <a:bodyPr wrap="square" rtlCol="0">
            <a:spAutoFit/>
          </a:bodyPr>
          <a:lstStyle/>
          <a:p>
            <a:r>
              <a:rPr lang="fi-FI" sz="1200" dirty="0" smtClean="0"/>
              <a:t> fysiikan, kemian ja maantieteen kokeissa saa käyttää sallittuja  laskimia ja taulukkokirjoja</a:t>
            </a:r>
            <a:endParaRPr lang="fi-FI" sz="1200" dirty="0"/>
          </a:p>
        </p:txBody>
      </p:sp>
    </p:spTree>
    <p:extLst>
      <p:ext uri="{BB962C8B-B14F-4D97-AF65-F5344CB8AC3E}">
        <p14:creationId xmlns:p14="http://schemas.microsoft.com/office/powerpoint/2010/main" val="35624958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additive="base">
                                        <p:cTn id="17" dur="500" fill="hold"/>
                                        <p:tgtEl>
                                          <p:spTgt spid="21"/>
                                        </p:tgtEl>
                                        <p:attrNameLst>
                                          <p:attrName>ppt_x</p:attrName>
                                        </p:attrNameLst>
                                      </p:cBhvr>
                                      <p:tavLst>
                                        <p:tav tm="0">
                                          <p:val>
                                            <p:strVal val="#ppt_x"/>
                                          </p:val>
                                        </p:tav>
                                        <p:tav tm="100000">
                                          <p:val>
                                            <p:strVal val="#ppt_x"/>
                                          </p:val>
                                        </p:tav>
                                      </p:tavLst>
                                    </p:anim>
                                    <p:anim calcmode="lin" valueType="num">
                                      <p:cBhvr additive="base">
                                        <p:cTn id="1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Vuokaaviosymboli: Reikänauha 6"/>
          <p:cNvSpPr/>
          <p:nvPr/>
        </p:nvSpPr>
        <p:spPr bwMode="auto">
          <a:xfrm>
            <a:off x="3347864" y="1412776"/>
            <a:ext cx="2088232" cy="1224136"/>
          </a:xfrm>
          <a:prstGeom prst="flowChartPunchedTape">
            <a:avLst/>
          </a:prstGeom>
          <a:solidFill>
            <a:srgbClr val="00B0F0"/>
          </a:solidFill>
          <a:ln w="38100" cap="flat" cmpd="sng" algn="ctr">
            <a:solidFill>
              <a:schemeClr val="tx1"/>
            </a:solidFill>
            <a:prstDash val="solid"/>
            <a:round/>
            <a:headEnd type="none" w="med" len="med"/>
            <a:tailEnd type="none" w="med" len="med"/>
          </a:ln>
          <a:effectLst>
            <a:glow rad="1016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2" name="Otsikko 1"/>
          <p:cNvSpPr>
            <a:spLocks noGrp="1"/>
          </p:cNvSpPr>
          <p:nvPr>
            <p:ph type="title"/>
          </p:nvPr>
        </p:nvSpPr>
        <p:spPr>
          <a:xfrm>
            <a:off x="467544" y="188640"/>
            <a:ext cx="8229600" cy="792088"/>
          </a:xfrm>
        </p:spPr>
        <p:txBody>
          <a:bodyPr>
            <a:normAutofit fontScale="90000"/>
          </a:bodyPr>
          <a:lstStyle/>
          <a:p>
            <a:r>
              <a:rPr lang="fi-FI" sz="3600" dirty="0" smtClean="0">
                <a:latin typeface="Arial Rounded MT Bold" pitchFamily="34" charset="0"/>
              </a:rPr>
              <a:t>Luku- ja kirjoitushäiriö </a:t>
            </a:r>
            <a:r>
              <a:rPr lang="fi-FI" sz="3600" dirty="0" smtClean="0">
                <a:solidFill>
                  <a:schemeClr val="bg1"/>
                </a:solidFill>
                <a:latin typeface="Arial Rounded MT Bold" pitchFamily="34" charset="0"/>
              </a:rPr>
              <a:t>kirjoitushäiriö</a:t>
            </a:r>
            <a:endParaRPr lang="fi-FI" sz="3600" dirty="0">
              <a:solidFill>
                <a:schemeClr val="bg1"/>
              </a:solidFill>
              <a:latin typeface="Arial Rounded MT Bold" pitchFamily="34" charset="0"/>
            </a:endParaRPr>
          </a:p>
        </p:txBody>
      </p:sp>
      <p:sp>
        <p:nvSpPr>
          <p:cNvPr id="6" name="Tekstikehys 5"/>
          <p:cNvSpPr txBox="1"/>
          <p:nvPr/>
        </p:nvSpPr>
        <p:spPr>
          <a:xfrm>
            <a:off x="3491880" y="1772816"/>
            <a:ext cx="1944216" cy="461665"/>
          </a:xfrm>
          <a:prstGeom prst="rect">
            <a:avLst/>
          </a:prstGeom>
          <a:noFill/>
        </p:spPr>
        <p:txBody>
          <a:bodyPr wrap="square" rtlCol="0">
            <a:spAutoFit/>
          </a:bodyPr>
          <a:lstStyle/>
          <a:p>
            <a:pPr>
              <a:buNone/>
            </a:pPr>
            <a:r>
              <a:rPr lang="fi-FI" dirty="0" smtClean="0"/>
              <a:t>keskivaikea</a:t>
            </a:r>
            <a:endParaRPr lang="fi-FI" dirty="0"/>
          </a:p>
        </p:txBody>
      </p:sp>
      <p:sp>
        <p:nvSpPr>
          <p:cNvPr id="8" name="Vuokaaviosymboli: Reikänauha 7"/>
          <p:cNvSpPr/>
          <p:nvPr/>
        </p:nvSpPr>
        <p:spPr bwMode="auto">
          <a:xfrm>
            <a:off x="179512" y="1421160"/>
            <a:ext cx="2088232" cy="1224136"/>
          </a:xfrm>
          <a:prstGeom prst="flowChartPunchedTape">
            <a:avLst/>
          </a:prstGeom>
          <a:solidFill>
            <a:srgbClr val="00B0F0"/>
          </a:solidFill>
          <a:ln w="38100" cap="flat" cmpd="sng" algn="ctr">
            <a:solidFill>
              <a:schemeClr val="tx1"/>
            </a:solidFill>
            <a:prstDash val="solid"/>
            <a:round/>
            <a:headEnd type="none" w="med" len="med"/>
            <a:tailEnd type="none" w="med" len="med"/>
          </a:ln>
          <a:effectLst>
            <a:glow rad="1016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9" name="Tekstikehys 8"/>
          <p:cNvSpPr txBox="1"/>
          <p:nvPr/>
        </p:nvSpPr>
        <p:spPr>
          <a:xfrm>
            <a:off x="611560" y="1781200"/>
            <a:ext cx="1368152" cy="461665"/>
          </a:xfrm>
          <a:prstGeom prst="rect">
            <a:avLst/>
          </a:prstGeom>
          <a:noFill/>
        </p:spPr>
        <p:txBody>
          <a:bodyPr wrap="square" rtlCol="0">
            <a:spAutoFit/>
          </a:bodyPr>
          <a:lstStyle/>
          <a:p>
            <a:pPr>
              <a:buNone/>
            </a:pPr>
            <a:r>
              <a:rPr lang="fi-FI" dirty="0" smtClean="0"/>
              <a:t>lievä</a:t>
            </a:r>
            <a:endParaRPr lang="fi-FI" dirty="0"/>
          </a:p>
        </p:txBody>
      </p:sp>
      <p:sp>
        <p:nvSpPr>
          <p:cNvPr id="10" name="Vuokaaviosymboli: Reikänauha 9"/>
          <p:cNvSpPr/>
          <p:nvPr/>
        </p:nvSpPr>
        <p:spPr bwMode="auto">
          <a:xfrm>
            <a:off x="6660232" y="1421160"/>
            <a:ext cx="2088232" cy="1224136"/>
          </a:xfrm>
          <a:prstGeom prst="flowChartPunchedTape">
            <a:avLst/>
          </a:prstGeom>
          <a:solidFill>
            <a:srgbClr val="00B0F0"/>
          </a:solidFill>
          <a:ln w="38100" cap="flat" cmpd="sng" algn="ctr">
            <a:solidFill>
              <a:schemeClr val="tx1"/>
            </a:solidFill>
            <a:prstDash val="solid"/>
            <a:round/>
            <a:headEnd type="none" w="med" len="med"/>
            <a:tailEnd type="none" w="med" len="med"/>
          </a:ln>
          <a:effectLst>
            <a:glow rad="1016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11" name="Tekstikehys 10"/>
          <p:cNvSpPr txBox="1"/>
          <p:nvPr/>
        </p:nvSpPr>
        <p:spPr>
          <a:xfrm>
            <a:off x="7020272" y="1781200"/>
            <a:ext cx="1944216" cy="461665"/>
          </a:xfrm>
          <a:prstGeom prst="rect">
            <a:avLst/>
          </a:prstGeom>
          <a:noFill/>
        </p:spPr>
        <p:txBody>
          <a:bodyPr wrap="square" rtlCol="0">
            <a:spAutoFit/>
          </a:bodyPr>
          <a:lstStyle/>
          <a:p>
            <a:pPr>
              <a:buNone/>
            </a:pPr>
            <a:r>
              <a:rPr lang="fi-FI" dirty="0" smtClean="0"/>
              <a:t>vaikea</a:t>
            </a:r>
            <a:endParaRPr lang="fi-FI" dirty="0"/>
          </a:p>
        </p:txBody>
      </p:sp>
      <p:sp>
        <p:nvSpPr>
          <p:cNvPr id="12" name="Tekstikehys 11"/>
          <p:cNvSpPr txBox="1"/>
          <p:nvPr/>
        </p:nvSpPr>
        <p:spPr>
          <a:xfrm>
            <a:off x="107504" y="3068960"/>
            <a:ext cx="2736304" cy="1569660"/>
          </a:xfrm>
          <a:prstGeom prst="rect">
            <a:avLst/>
          </a:prstGeom>
          <a:noFill/>
          <a:ln>
            <a:noFill/>
          </a:ln>
        </p:spPr>
        <p:txBody>
          <a:bodyPr wrap="square" rtlCol="0">
            <a:spAutoFit/>
          </a:bodyPr>
          <a:lstStyle/>
          <a:p>
            <a:r>
              <a:rPr lang="fi-FI" sz="1600" dirty="0" smtClean="0"/>
              <a:t> ei erityisjärjestelyjä</a:t>
            </a:r>
          </a:p>
          <a:p>
            <a:r>
              <a:rPr lang="fi-FI" sz="1600" dirty="0" smtClean="0"/>
              <a:t> lautakunnan päätöksellä </a:t>
            </a:r>
            <a:r>
              <a:rPr lang="fi-FI" sz="1600" u="sng" dirty="0" smtClean="0">
                <a:solidFill>
                  <a:srgbClr val="C00000"/>
                </a:solidFill>
              </a:rPr>
              <a:t>arvosanan nosto </a:t>
            </a:r>
            <a:r>
              <a:rPr lang="fi-FI" sz="1600" dirty="0" smtClean="0">
                <a:solidFill>
                  <a:srgbClr val="C00000"/>
                </a:solidFill>
              </a:rPr>
              <a:t>rajatapauksissa</a:t>
            </a:r>
          </a:p>
          <a:p>
            <a:r>
              <a:rPr lang="fi-FI" sz="1600" dirty="0" smtClean="0"/>
              <a:t> vain yhdessä kokeessa</a:t>
            </a:r>
            <a:endParaRPr lang="fi-FI" sz="1600" dirty="0"/>
          </a:p>
        </p:txBody>
      </p:sp>
      <p:sp>
        <p:nvSpPr>
          <p:cNvPr id="18" name="Tekstikehys 17"/>
          <p:cNvSpPr txBox="1"/>
          <p:nvPr/>
        </p:nvSpPr>
        <p:spPr>
          <a:xfrm>
            <a:off x="3491880" y="3068960"/>
            <a:ext cx="5472608" cy="1446550"/>
          </a:xfrm>
          <a:prstGeom prst="rect">
            <a:avLst/>
          </a:prstGeom>
          <a:noFill/>
        </p:spPr>
        <p:txBody>
          <a:bodyPr wrap="square" rtlCol="0">
            <a:spAutoFit/>
          </a:bodyPr>
          <a:lstStyle/>
          <a:p>
            <a:r>
              <a:rPr lang="fi-FI" sz="1600" dirty="0" smtClean="0"/>
              <a:t> ensisijaisesti koetilanteen </a:t>
            </a:r>
            <a:r>
              <a:rPr lang="fi-FI" sz="1600" u="sng" dirty="0" smtClean="0">
                <a:solidFill>
                  <a:srgbClr val="C00000"/>
                </a:solidFill>
              </a:rPr>
              <a:t>erityisjärjestelyt</a:t>
            </a:r>
          </a:p>
          <a:p>
            <a:r>
              <a:rPr lang="fi-FI" sz="1600" dirty="0" smtClean="0"/>
              <a:t> aina neuvoteltava rehtorin kanssa etukäteen</a:t>
            </a:r>
          </a:p>
          <a:p>
            <a:r>
              <a:rPr lang="fi-FI" sz="1600" dirty="0" smtClean="0"/>
              <a:t> haetaan, kun 1. kerran ilmoittaudutaan tutkintoon</a:t>
            </a:r>
          </a:p>
          <a:p>
            <a:r>
              <a:rPr lang="fi-FI" sz="1600" dirty="0" smtClean="0"/>
              <a:t> myös </a:t>
            </a:r>
            <a:r>
              <a:rPr lang="fi-FI" sz="1600" dirty="0" smtClean="0">
                <a:solidFill>
                  <a:srgbClr val="C00000"/>
                </a:solidFill>
              </a:rPr>
              <a:t>arvosanan nosto</a:t>
            </a:r>
            <a:r>
              <a:rPr lang="fi-FI" sz="1600" dirty="0" smtClean="0"/>
              <a:t>, jos ei ole erityisjärjestelyitä</a:t>
            </a:r>
            <a:endParaRPr lang="fi-FI" sz="1600" dirty="0"/>
          </a:p>
        </p:txBody>
      </p:sp>
      <p:sp>
        <p:nvSpPr>
          <p:cNvPr id="19" name="Tekstikehys 18"/>
          <p:cNvSpPr txBox="1"/>
          <p:nvPr/>
        </p:nvSpPr>
        <p:spPr>
          <a:xfrm>
            <a:off x="179512" y="5034662"/>
            <a:ext cx="1512168" cy="338554"/>
          </a:xfrm>
          <a:prstGeom prst="rect">
            <a:avLst/>
          </a:prstGeom>
          <a:solidFill>
            <a:srgbClr val="C00000"/>
          </a:solidFill>
          <a:effectLst>
            <a:glow rad="101600">
              <a:schemeClr val="accent4">
                <a:satMod val="175000"/>
                <a:alpha val="40000"/>
              </a:schemeClr>
            </a:glow>
          </a:effectLst>
        </p:spPr>
        <p:txBody>
          <a:bodyPr wrap="square" rtlCol="0">
            <a:spAutoFit/>
          </a:bodyPr>
          <a:lstStyle/>
          <a:p>
            <a:pPr>
              <a:buNone/>
            </a:pPr>
            <a:r>
              <a:rPr lang="fi-FI" sz="1600" dirty="0" smtClean="0"/>
              <a:t>LAUSUNNOT:</a:t>
            </a:r>
            <a:endParaRPr lang="fi-FI" sz="1600" dirty="0"/>
          </a:p>
        </p:txBody>
      </p:sp>
      <p:sp>
        <p:nvSpPr>
          <p:cNvPr id="20" name="Tekstikehys 19"/>
          <p:cNvSpPr txBox="1"/>
          <p:nvPr/>
        </p:nvSpPr>
        <p:spPr>
          <a:xfrm>
            <a:off x="3419872" y="5034662"/>
            <a:ext cx="1512168" cy="338554"/>
          </a:xfrm>
          <a:prstGeom prst="rect">
            <a:avLst/>
          </a:prstGeom>
          <a:solidFill>
            <a:srgbClr val="C00000"/>
          </a:solidFill>
          <a:effectLst>
            <a:glow rad="101600">
              <a:schemeClr val="accent4">
                <a:satMod val="175000"/>
                <a:alpha val="40000"/>
              </a:schemeClr>
            </a:glow>
          </a:effectLst>
        </p:spPr>
        <p:txBody>
          <a:bodyPr wrap="square" rtlCol="0">
            <a:spAutoFit/>
          </a:bodyPr>
          <a:lstStyle/>
          <a:p>
            <a:pPr>
              <a:buNone/>
            </a:pPr>
            <a:r>
              <a:rPr lang="fi-FI" sz="1600" dirty="0" smtClean="0"/>
              <a:t>LAUSUNNOT:</a:t>
            </a:r>
            <a:endParaRPr lang="fi-FI" sz="1600" dirty="0"/>
          </a:p>
        </p:txBody>
      </p:sp>
      <p:sp>
        <p:nvSpPr>
          <p:cNvPr id="22" name="Tekstikehys 21"/>
          <p:cNvSpPr txBox="1"/>
          <p:nvPr/>
        </p:nvSpPr>
        <p:spPr>
          <a:xfrm>
            <a:off x="3707904" y="5445224"/>
            <a:ext cx="5436096" cy="1323439"/>
          </a:xfrm>
          <a:prstGeom prst="rect">
            <a:avLst/>
          </a:prstGeom>
          <a:noFill/>
        </p:spPr>
        <p:txBody>
          <a:bodyPr wrap="square" rtlCol="0">
            <a:spAutoFit/>
          </a:bodyPr>
          <a:lstStyle/>
          <a:p>
            <a:r>
              <a:rPr lang="fi-FI" sz="1600" dirty="0" smtClean="0"/>
              <a:t> huoltajan tai opiskelijan hakemus</a:t>
            </a:r>
          </a:p>
          <a:p>
            <a:r>
              <a:rPr lang="fi-FI" sz="1600" dirty="0" smtClean="0"/>
              <a:t> lukihäiriöön perehtynyt erityisopettaja, psykologi tai puheterapeutti</a:t>
            </a:r>
          </a:p>
          <a:p>
            <a:r>
              <a:rPr lang="fi-FI" sz="1600" dirty="0" smtClean="0"/>
              <a:t> erikoislääkäri (lastenneurologi, neurologi, foniatri)</a:t>
            </a:r>
            <a:endParaRPr lang="fi-FI" sz="1600" dirty="0"/>
          </a:p>
        </p:txBody>
      </p:sp>
      <p:sp>
        <p:nvSpPr>
          <p:cNvPr id="23" name="Tekstikehys 22"/>
          <p:cNvSpPr txBox="1"/>
          <p:nvPr/>
        </p:nvSpPr>
        <p:spPr>
          <a:xfrm>
            <a:off x="107504" y="5445224"/>
            <a:ext cx="2664296" cy="1200329"/>
          </a:xfrm>
          <a:prstGeom prst="rect">
            <a:avLst/>
          </a:prstGeom>
          <a:noFill/>
        </p:spPr>
        <p:txBody>
          <a:bodyPr wrap="square" rtlCol="0">
            <a:spAutoFit/>
          </a:bodyPr>
          <a:lstStyle/>
          <a:p>
            <a:r>
              <a:rPr lang="fi-FI" sz="1600" dirty="0" smtClean="0"/>
              <a:t> lukihäiriöön perehtynyt erityisopettaja, psykologi tai puheterapeutti</a:t>
            </a:r>
          </a:p>
          <a:p>
            <a:endParaRPr lang="fi-FI" sz="1600" dirty="0"/>
          </a:p>
        </p:txBody>
      </p:sp>
      <p:cxnSp>
        <p:nvCxnSpPr>
          <p:cNvPr id="14" name="Suora yhdysviiva 13"/>
          <p:cNvCxnSpPr/>
          <p:nvPr/>
        </p:nvCxnSpPr>
        <p:spPr bwMode="auto">
          <a:xfrm rot="5400000">
            <a:off x="683568" y="3573016"/>
            <a:ext cx="4464496" cy="0"/>
          </a:xfrm>
          <a:prstGeom prst="line">
            <a:avLst/>
          </a:prstGeom>
          <a:solidFill>
            <a:schemeClr val="accent1"/>
          </a:solidFill>
          <a:ln w="38100" cap="flat" cmpd="sng" algn="ctr">
            <a:solidFill>
              <a:schemeClr val="tx1"/>
            </a:solidFill>
            <a:prstDash val="sysDash"/>
            <a:round/>
            <a:headEnd type="none" w="med" len="med"/>
            <a:tailEnd type="none" w="med" len="med"/>
          </a:ln>
          <a:effectLst/>
        </p:spPr>
      </p:cxnSp>
    </p:spTree>
    <p:extLst>
      <p:ext uri="{BB962C8B-B14F-4D97-AF65-F5344CB8AC3E}">
        <p14:creationId xmlns:p14="http://schemas.microsoft.com/office/powerpoint/2010/main" val="6175082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0-#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0-#ppt_w/2"/>
                                          </p:val>
                                        </p:tav>
                                        <p:tav tm="100000">
                                          <p:val>
                                            <p:strVal val="#ppt_x"/>
                                          </p:val>
                                        </p:tav>
                                      </p:tavLst>
                                    </p:anim>
                                    <p:anim calcmode="lin" valueType="num">
                                      <p:cBhvr additive="base">
                                        <p:cTn id="16" dur="500" fill="hold"/>
                                        <p:tgtEl>
                                          <p:spTgt spid="12"/>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0-#ppt_w/2"/>
                                          </p:val>
                                        </p:tav>
                                        <p:tav tm="100000">
                                          <p:val>
                                            <p:strVal val="#ppt_x"/>
                                          </p:val>
                                        </p:tav>
                                      </p:tavLst>
                                    </p:anim>
                                    <p:anim calcmode="lin" valueType="num">
                                      <p:cBhvr additive="base">
                                        <p:cTn id="20" dur="500" fill="hold"/>
                                        <p:tgtEl>
                                          <p:spTgt spid="19"/>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additive="base">
                                        <p:cTn id="23" dur="500" fill="hold"/>
                                        <p:tgtEl>
                                          <p:spTgt spid="23"/>
                                        </p:tgtEl>
                                        <p:attrNameLst>
                                          <p:attrName>ppt_x</p:attrName>
                                        </p:attrNameLst>
                                      </p:cBhvr>
                                      <p:tavLst>
                                        <p:tav tm="0">
                                          <p:val>
                                            <p:strVal val="0-#ppt_w/2"/>
                                          </p:val>
                                        </p:tav>
                                        <p:tav tm="100000">
                                          <p:val>
                                            <p:strVal val="#ppt_x"/>
                                          </p:val>
                                        </p:tav>
                                      </p:tavLst>
                                    </p:anim>
                                    <p:anim calcmode="lin" valueType="num">
                                      <p:cBhvr additive="base">
                                        <p:cTn id="24"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1+#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1+#ppt_w/2"/>
                                          </p:val>
                                        </p:tav>
                                        <p:tav tm="100000">
                                          <p:val>
                                            <p:strVal val="#ppt_x"/>
                                          </p:val>
                                        </p:tav>
                                      </p:tavLst>
                                    </p:anim>
                                    <p:anim calcmode="lin" valueType="num">
                                      <p:cBhvr additive="base">
                                        <p:cTn id="34" dur="500" fill="hold"/>
                                        <p:tgtEl>
                                          <p:spTgt spid="6"/>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1+#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1+#ppt_w/2"/>
                                          </p:val>
                                        </p:tav>
                                        <p:tav tm="100000">
                                          <p:val>
                                            <p:strVal val="#ppt_x"/>
                                          </p:val>
                                        </p:tav>
                                      </p:tavLst>
                                    </p:anim>
                                    <p:anim calcmode="lin" valueType="num">
                                      <p:cBhvr additive="base">
                                        <p:cTn id="42" dur="500" fill="hold"/>
                                        <p:tgtEl>
                                          <p:spTgt spid="11"/>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1+#ppt_w/2"/>
                                          </p:val>
                                        </p:tav>
                                        <p:tav tm="100000">
                                          <p:val>
                                            <p:strVal val="#ppt_x"/>
                                          </p:val>
                                        </p:tav>
                                      </p:tavLst>
                                    </p:anim>
                                    <p:anim calcmode="lin" valueType="num">
                                      <p:cBhvr additive="base">
                                        <p:cTn id="46" dur="500" fill="hold"/>
                                        <p:tgtEl>
                                          <p:spTgt spid="18"/>
                                        </p:tgtEl>
                                        <p:attrNameLst>
                                          <p:attrName>ppt_y</p:attrName>
                                        </p:attrNameLst>
                                      </p:cBhvr>
                                      <p:tavLst>
                                        <p:tav tm="0">
                                          <p:val>
                                            <p:strVal val="#ppt_y"/>
                                          </p:val>
                                        </p:tav>
                                        <p:tav tm="100000">
                                          <p:val>
                                            <p:strVal val="#ppt_y"/>
                                          </p:val>
                                        </p:tav>
                                      </p:tavLst>
                                    </p:anim>
                                  </p:childTnLst>
                                </p:cTn>
                              </p:par>
                              <p:par>
                                <p:cTn id="47" presetID="2" presetClass="entr" presetSubtype="2"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additive="base">
                                        <p:cTn id="49" dur="500" fill="hold"/>
                                        <p:tgtEl>
                                          <p:spTgt spid="20"/>
                                        </p:tgtEl>
                                        <p:attrNameLst>
                                          <p:attrName>ppt_x</p:attrName>
                                        </p:attrNameLst>
                                      </p:cBhvr>
                                      <p:tavLst>
                                        <p:tav tm="0">
                                          <p:val>
                                            <p:strVal val="1+#ppt_w/2"/>
                                          </p:val>
                                        </p:tav>
                                        <p:tav tm="100000">
                                          <p:val>
                                            <p:strVal val="#ppt_x"/>
                                          </p:val>
                                        </p:tav>
                                      </p:tavLst>
                                    </p:anim>
                                    <p:anim calcmode="lin" valueType="num">
                                      <p:cBhvr additive="base">
                                        <p:cTn id="50" dur="500" fill="hold"/>
                                        <p:tgtEl>
                                          <p:spTgt spid="20"/>
                                        </p:tgtEl>
                                        <p:attrNameLst>
                                          <p:attrName>ppt_y</p:attrName>
                                        </p:attrNameLst>
                                      </p:cBhvr>
                                      <p:tavLst>
                                        <p:tav tm="0">
                                          <p:val>
                                            <p:strVal val="#ppt_y"/>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anim calcmode="lin" valueType="num">
                                      <p:cBhvr additive="base">
                                        <p:cTn id="53" dur="500" fill="hold"/>
                                        <p:tgtEl>
                                          <p:spTgt spid="22"/>
                                        </p:tgtEl>
                                        <p:attrNameLst>
                                          <p:attrName>ppt_x</p:attrName>
                                        </p:attrNameLst>
                                      </p:cBhvr>
                                      <p:tavLst>
                                        <p:tav tm="0">
                                          <p:val>
                                            <p:strVal val="1+#ppt_w/2"/>
                                          </p:val>
                                        </p:tav>
                                        <p:tav tm="100000">
                                          <p:val>
                                            <p:strVal val="#ppt_x"/>
                                          </p:val>
                                        </p:tav>
                                      </p:tavLst>
                                    </p:anim>
                                    <p:anim calcmode="lin" valueType="num">
                                      <p:cBhvr additive="base">
                                        <p:cTn id="54"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P spid="8" grpId="0" animBg="1"/>
      <p:bldP spid="9" grpId="0"/>
      <p:bldP spid="10" grpId="0" animBg="1"/>
      <p:bldP spid="11" grpId="0"/>
      <p:bldP spid="12" grpId="0"/>
      <p:bldP spid="18" grpId="0"/>
      <p:bldP spid="19" grpId="0" animBg="1"/>
      <p:bldP spid="20" grpId="0" animBg="1"/>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817835" y="188640"/>
            <a:ext cx="6994525" cy="777875"/>
          </a:xfrm>
          <a:noFill/>
          <a:ln>
            <a:miter lim="800000"/>
            <a:headEnd/>
            <a:tailEnd/>
          </a:ln>
        </p:spPr>
        <p:txBody>
          <a:bodyPr vert="horz" wrap="square" lIns="91440" tIns="45720" rIns="91440" bIns="45720" numCol="1" anchor="t" anchorCtr="0" compatLnSpc="1">
            <a:prstTxWarp prst="textNoShape">
              <a:avLst/>
            </a:prstTxWarp>
          </a:bodyPr>
          <a:lstStyle/>
          <a:p>
            <a:r>
              <a:rPr lang="fi-FI" sz="3600" dirty="0" smtClean="0">
                <a:latin typeface="Arial Rounded MT Bold" pitchFamily="34" charset="0"/>
              </a:rPr>
              <a:t>Erityisjärjestelyt</a:t>
            </a:r>
          </a:p>
        </p:txBody>
      </p:sp>
      <p:sp>
        <p:nvSpPr>
          <p:cNvPr id="18435" name="Rectangle 3"/>
          <p:cNvSpPr>
            <a:spLocks noGrp="1" noChangeArrowheads="1"/>
          </p:cNvSpPr>
          <p:nvPr>
            <p:ph type="body" idx="1"/>
          </p:nvPr>
        </p:nvSpPr>
        <p:spPr bwMode="auto">
          <a:xfrm>
            <a:off x="323528" y="3356992"/>
            <a:ext cx="7859216" cy="3356992"/>
          </a:xfrm>
          <a:solidFill>
            <a:schemeClr val="accent5">
              <a:lumMod val="90000"/>
            </a:schemeClr>
          </a:solidFill>
          <a:ln>
            <a:solidFill>
              <a:schemeClr val="accent6">
                <a:lumMod val="60000"/>
                <a:lumOff val="40000"/>
              </a:schemeClr>
            </a:solidFill>
            <a:miter lim="800000"/>
            <a:headEnd/>
            <a:tailEnd/>
          </a:ln>
          <a:effectLst>
            <a:glow rad="139700">
              <a:schemeClr val="accent2">
                <a:satMod val="175000"/>
                <a:alpha val="40000"/>
              </a:schemeClr>
            </a:glow>
          </a:effectLst>
        </p:spPr>
        <p:txBody>
          <a:bodyPr vert="horz" wrap="square" lIns="91440" tIns="45720" rIns="91440" bIns="45720" numCol="1" anchor="t" anchorCtr="0" compatLnSpc="1">
            <a:prstTxWarp prst="textNoShape">
              <a:avLst/>
            </a:prstTxWarp>
          </a:bodyPr>
          <a:lstStyle/>
          <a:p>
            <a:pPr eaLnBrk="1" hangingPunct="1">
              <a:lnSpc>
                <a:spcPct val="90000"/>
              </a:lnSpc>
            </a:pPr>
            <a:endParaRPr lang="fi-FI" sz="2000" dirty="0" smtClean="0"/>
          </a:p>
          <a:p>
            <a:pPr eaLnBrk="1" hangingPunct="1">
              <a:lnSpc>
                <a:spcPct val="90000"/>
              </a:lnSpc>
            </a:pPr>
            <a:r>
              <a:rPr lang="fi-FI" sz="2000" b="1" dirty="0" smtClean="0"/>
              <a:t>pitkätaukoinen kuullunymmärtämiskokeen äänite</a:t>
            </a:r>
          </a:p>
          <a:p>
            <a:pPr eaLnBrk="1" hangingPunct="1">
              <a:lnSpc>
                <a:spcPct val="90000"/>
              </a:lnSpc>
            </a:pPr>
            <a:r>
              <a:rPr lang="fi-FI" sz="2000" b="1" dirty="0" smtClean="0"/>
              <a:t>lisäaika kuullunymmärtämiskokeen lopussa</a:t>
            </a:r>
          </a:p>
          <a:p>
            <a:pPr eaLnBrk="1" hangingPunct="1">
              <a:lnSpc>
                <a:spcPct val="90000"/>
              </a:lnSpc>
            </a:pPr>
            <a:r>
              <a:rPr lang="fi-FI" sz="2000" b="1" dirty="0" smtClean="0"/>
              <a:t>lisäaika kirjallisissa kokeissa</a:t>
            </a:r>
          </a:p>
          <a:p>
            <a:pPr eaLnBrk="1" hangingPunct="1">
              <a:lnSpc>
                <a:spcPct val="90000"/>
              </a:lnSpc>
            </a:pPr>
            <a:r>
              <a:rPr lang="fi-FI" sz="2000" b="1" dirty="0" smtClean="0"/>
              <a:t>erillinen koetila</a:t>
            </a:r>
          </a:p>
          <a:p>
            <a:pPr eaLnBrk="1" hangingPunct="1">
              <a:lnSpc>
                <a:spcPct val="90000"/>
              </a:lnSpc>
            </a:pPr>
            <a:r>
              <a:rPr lang="fi-FI" sz="2000" b="1" dirty="0" smtClean="0"/>
              <a:t>oikeus käyttää vastauksissa tietokonetta erillisessä tilassa </a:t>
            </a:r>
          </a:p>
          <a:p>
            <a:pPr eaLnBrk="1" hangingPunct="1">
              <a:lnSpc>
                <a:spcPct val="90000"/>
              </a:lnSpc>
            </a:pPr>
            <a:r>
              <a:rPr lang="fi-FI" sz="2000" b="1" dirty="0" smtClean="0"/>
              <a:t>vapautus esseekokeen puhtaaksi kirjoittamisesta kuulakynällä</a:t>
            </a:r>
          </a:p>
          <a:p>
            <a:pPr eaLnBrk="1" hangingPunct="1">
              <a:lnSpc>
                <a:spcPct val="90000"/>
              </a:lnSpc>
            </a:pPr>
            <a:r>
              <a:rPr lang="fi-FI" sz="2000" b="1" dirty="0" smtClean="0"/>
              <a:t>isokirjaimiset tehtävät</a:t>
            </a:r>
          </a:p>
          <a:p>
            <a:pPr eaLnBrk="1" hangingPunct="1">
              <a:lnSpc>
                <a:spcPct val="90000"/>
              </a:lnSpc>
            </a:pPr>
            <a:r>
              <a:rPr lang="fi-FI" sz="2000" b="1" dirty="0" smtClean="0"/>
              <a:t>näkövammaisten erityisjärjestelyt</a:t>
            </a:r>
          </a:p>
          <a:p>
            <a:pPr eaLnBrk="1" hangingPunct="1">
              <a:lnSpc>
                <a:spcPct val="90000"/>
              </a:lnSpc>
            </a:pPr>
            <a:endParaRPr lang="fi-FI" sz="2000" dirty="0" smtClean="0"/>
          </a:p>
          <a:p>
            <a:pPr eaLnBrk="1" hangingPunct="1">
              <a:lnSpc>
                <a:spcPct val="90000"/>
              </a:lnSpc>
            </a:pPr>
            <a:endParaRPr lang="fi-FI" sz="2000" dirty="0" smtClean="0"/>
          </a:p>
        </p:txBody>
      </p:sp>
      <p:sp>
        <p:nvSpPr>
          <p:cNvPr id="18436" name="Rectangle 4">
            <a:hlinkClick r:id="rId2"/>
          </p:cNvPr>
          <p:cNvSpPr>
            <a:spLocks noChangeArrowheads="1"/>
          </p:cNvSpPr>
          <p:nvPr/>
        </p:nvSpPr>
        <p:spPr bwMode="auto">
          <a:xfrm>
            <a:off x="7524750" y="0"/>
            <a:ext cx="1619250" cy="1341438"/>
          </a:xfrm>
          <a:prstGeom prst="rect">
            <a:avLst/>
          </a:prstGeom>
          <a:noFill/>
          <a:ln w="38100" algn="ctr">
            <a:noFill/>
            <a:miter lim="800000"/>
            <a:headEnd/>
            <a:tailEnd/>
          </a:ln>
        </p:spPr>
        <p:txBody>
          <a:bodyPr wrap="none" anchor="ctr">
            <a:spAutoFit/>
          </a:bodyPr>
          <a:lstStyle/>
          <a:p>
            <a:endParaRPr lang="fi-FI" dirty="0"/>
          </a:p>
        </p:txBody>
      </p:sp>
      <p:sp>
        <p:nvSpPr>
          <p:cNvPr id="5" name="Tekstikehys 4"/>
          <p:cNvSpPr txBox="1"/>
          <p:nvPr/>
        </p:nvSpPr>
        <p:spPr>
          <a:xfrm>
            <a:off x="323528" y="1052736"/>
            <a:ext cx="8208912" cy="1938992"/>
          </a:xfrm>
          <a:prstGeom prst="rect">
            <a:avLst/>
          </a:prstGeom>
          <a:noFill/>
          <a:ln>
            <a:noFill/>
          </a:ln>
        </p:spPr>
        <p:txBody>
          <a:bodyPr wrap="square" rtlCol="0">
            <a:spAutoFit/>
          </a:bodyPr>
          <a:lstStyle/>
          <a:p>
            <a:r>
              <a:rPr lang="fi-FI" dirty="0" smtClean="0"/>
              <a:t> </a:t>
            </a:r>
            <a:r>
              <a:rPr lang="fi-FI" sz="2400" dirty="0" smtClean="0"/>
              <a:t>syynä voivat olla </a:t>
            </a:r>
            <a:r>
              <a:rPr lang="fi-FI" sz="2400" dirty="0" smtClean="0">
                <a:solidFill>
                  <a:srgbClr val="C00000"/>
                </a:solidFill>
              </a:rPr>
              <a:t>esim. keskivaikea tai vaikea lukihäiriö, sairaudet, vammat, mielenterveyshäiriöt</a:t>
            </a:r>
          </a:p>
          <a:p>
            <a:r>
              <a:rPr lang="fi-FI" sz="2400" dirty="0" smtClean="0"/>
              <a:t> neuvoteltava aina etukäteen rehtorin kanssa</a:t>
            </a:r>
          </a:p>
          <a:p>
            <a:r>
              <a:rPr lang="fi-FI" sz="2400" dirty="0" smtClean="0"/>
              <a:t> haetaan kirjallisesti lautakunnalta etukäteen lomakkeella erikoislääkärin lausunnolla varustettuna </a:t>
            </a:r>
            <a:endParaRPr lang="fi-FI" sz="2400" dirty="0">
              <a:solidFill>
                <a:srgbClr val="C00000"/>
              </a:solidFill>
            </a:endParaRPr>
          </a:p>
        </p:txBody>
      </p:sp>
      <p:sp>
        <p:nvSpPr>
          <p:cNvPr id="6" name="Tekstikehys 5"/>
          <p:cNvSpPr txBox="1"/>
          <p:nvPr/>
        </p:nvSpPr>
        <p:spPr>
          <a:xfrm>
            <a:off x="323528" y="3284984"/>
            <a:ext cx="6048672" cy="461665"/>
          </a:xfrm>
          <a:prstGeom prst="rect">
            <a:avLst/>
          </a:prstGeom>
          <a:noFill/>
        </p:spPr>
        <p:txBody>
          <a:bodyPr wrap="square" rtlCol="0">
            <a:spAutoFit/>
          </a:bodyPr>
          <a:lstStyle/>
          <a:p>
            <a:pPr>
              <a:buNone/>
            </a:pPr>
            <a:r>
              <a:rPr lang="fi-FI" u="sng" dirty="0" smtClean="0">
                <a:uFill>
                  <a:solidFill>
                    <a:schemeClr val="accent2">
                      <a:lumMod val="60000"/>
                      <a:lumOff val="40000"/>
                    </a:schemeClr>
                  </a:solidFill>
                </a:uFill>
              </a:rPr>
              <a:t>Esimerkkejä erityisjärjestelyistä:</a:t>
            </a:r>
            <a:endParaRPr lang="fi-FI" u="sng" dirty="0">
              <a:uFill>
                <a:solidFill>
                  <a:schemeClr val="accent2">
                    <a:lumMod val="60000"/>
                    <a:lumOff val="40000"/>
                  </a:schemeClr>
                </a:solidFill>
              </a:uFill>
            </a:endParaRPr>
          </a:p>
        </p:txBody>
      </p:sp>
    </p:spTree>
    <p:extLst>
      <p:ext uri="{BB962C8B-B14F-4D97-AF65-F5344CB8AC3E}">
        <p14:creationId xmlns:p14="http://schemas.microsoft.com/office/powerpoint/2010/main" val="44492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8435">
                                            <p:bg/>
                                          </p:spTgt>
                                        </p:tgtEl>
                                        <p:attrNameLst>
                                          <p:attrName>style.visibility</p:attrName>
                                        </p:attrNameLst>
                                      </p:cBhvr>
                                      <p:to>
                                        <p:strVal val="visible"/>
                                      </p:to>
                                    </p:set>
                                    <p:anim calcmode="lin" valueType="num">
                                      <p:cBhvr>
                                        <p:cTn id="12" dur="500" fill="hold"/>
                                        <p:tgtEl>
                                          <p:spTgt spid="18435">
                                            <p:bg/>
                                          </p:spTgt>
                                        </p:tgtEl>
                                        <p:attrNameLst>
                                          <p:attrName>ppt_w</p:attrName>
                                        </p:attrNameLst>
                                      </p:cBhvr>
                                      <p:tavLst>
                                        <p:tav tm="0">
                                          <p:val>
                                            <p:fltVal val="0"/>
                                          </p:val>
                                        </p:tav>
                                        <p:tav tm="100000">
                                          <p:val>
                                            <p:strVal val="#ppt_w"/>
                                          </p:val>
                                        </p:tav>
                                      </p:tavLst>
                                    </p:anim>
                                    <p:anim calcmode="lin" valueType="num">
                                      <p:cBhvr>
                                        <p:cTn id="13" dur="500" fill="hold"/>
                                        <p:tgtEl>
                                          <p:spTgt spid="18435">
                                            <p:bg/>
                                          </p:spTgt>
                                        </p:tgtEl>
                                        <p:attrNameLst>
                                          <p:attrName>ppt_h</p:attrName>
                                        </p:attrNameLst>
                                      </p:cBhvr>
                                      <p:tavLst>
                                        <p:tav tm="0">
                                          <p:val>
                                            <p:fltVal val="0"/>
                                          </p:val>
                                        </p:tav>
                                        <p:tav tm="100000">
                                          <p:val>
                                            <p:strVal val="#ppt_h"/>
                                          </p:val>
                                        </p:tav>
                                      </p:tavLst>
                                    </p:anim>
                                    <p:animEffect transition="in" filter="fade">
                                      <p:cBhvr>
                                        <p:cTn id="14" dur="500"/>
                                        <p:tgtEl>
                                          <p:spTgt spid="18435">
                                            <p:bg/>
                                          </p:spTgt>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 calcmode="lin" valueType="num">
                                      <p:cBhvr>
                                        <p:cTn id="17" dur="500" fill="hold"/>
                                        <p:tgtEl>
                                          <p:spTgt spid="18435">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18435">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18435">
                                            <p:txEl>
                                              <p:pRg st="1" end="1"/>
                                            </p:txEl>
                                          </p:spTgt>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18435">
                                            <p:txEl>
                                              <p:pRg st="2" end="2"/>
                                            </p:txEl>
                                          </p:spTgt>
                                        </p:tgtEl>
                                        <p:attrNameLst>
                                          <p:attrName>style.visibility</p:attrName>
                                        </p:attrNameLst>
                                      </p:cBhvr>
                                      <p:to>
                                        <p:strVal val="visible"/>
                                      </p:to>
                                    </p:set>
                                    <p:anim calcmode="lin" valueType="num">
                                      <p:cBhvr>
                                        <p:cTn id="22" dur="500" fill="hold"/>
                                        <p:tgtEl>
                                          <p:spTgt spid="18435">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18435">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18435">
                                            <p:txEl>
                                              <p:pRg st="2" end="2"/>
                                            </p:txEl>
                                          </p:spTgt>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18435">
                                            <p:txEl>
                                              <p:pRg st="3" end="3"/>
                                            </p:txEl>
                                          </p:spTgt>
                                        </p:tgtEl>
                                        <p:attrNameLst>
                                          <p:attrName>style.visibility</p:attrName>
                                        </p:attrNameLst>
                                      </p:cBhvr>
                                      <p:to>
                                        <p:strVal val="visible"/>
                                      </p:to>
                                    </p:set>
                                    <p:anim calcmode="lin" valueType="num">
                                      <p:cBhvr>
                                        <p:cTn id="27" dur="500" fill="hold"/>
                                        <p:tgtEl>
                                          <p:spTgt spid="18435">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18435">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18435">
                                            <p:txEl>
                                              <p:pRg st="3" end="3"/>
                                            </p:txEl>
                                          </p:spTgt>
                                        </p:tgtEl>
                                      </p:cBhvr>
                                    </p:animEffect>
                                  </p:childTnLst>
                                </p:cTn>
                              </p:par>
                              <p:par>
                                <p:cTn id="30" presetID="53" presetClass="entr" presetSubtype="0" fill="hold" grpId="0" nodeType="withEffect">
                                  <p:stCondLst>
                                    <p:cond delay="0"/>
                                  </p:stCondLst>
                                  <p:childTnLst>
                                    <p:set>
                                      <p:cBhvr>
                                        <p:cTn id="31" dur="1" fill="hold">
                                          <p:stCondLst>
                                            <p:cond delay="0"/>
                                          </p:stCondLst>
                                        </p:cTn>
                                        <p:tgtEl>
                                          <p:spTgt spid="18435">
                                            <p:txEl>
                                              <p:pRg st="4" end="4"/>
                                            </p:txEl>
                                          </p:spTgt>
                                        </p:tgtEl>
                                        <p:attrNameLst>
                                          <p:attrName>style.visibility</p:attrName>
                                        </p:attrNameLst>
                                      </p:cBhvr>
                                      <p:to>
                                        <p:strVal val="visible"/>
                                      </p:to>
                                    </p:set>
                                    <p:anim calcmode="lin" valueType="num">
                                      <p:cBhvr>
                                        <p:cTn id="32" dur="500" fill="hold"/>
                                        <p:tgtEl>
                                          <p:spTgt spid="18435">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18435">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18435">
                                            <p:txEl>
                                              <p:pRg st="4" end="4"/>
                                            </p:txEl>
                                          </p:spTgt>
                                        </p:tgtEl>
                                      </p:cBhvr>
                                    </p:animEffect>
                                  </p:childTnLst>
                                </p:cTn>
                              </p:par>
                              <p:par>
                                <p:cTn id="35" presetID="53" presetClass="entr" presetSubtype="0" fill="hold" grpId="0" nodeType="withEffect">
                                  <p:stCondLst>
                                    <p:cond delay="0"/>
                                  </p:stCondLst>
                                  <p:childTnLst>
                                    <p:set>
                                      <p:cBhvr>
                                        <p:cTn id="36" dur="1" fill="hold">
                                          <p:stCondLst>
                                            <p:cond delay="0"/>
                                          </p:stCondLst>
                                        </p:cTn>
                                        <p:tgtEl>
                                          <p:spTgt spid="18435">
                                            <p:txEl>
                                              <p:pRg st="5" end="5"/>
                                            </p:txEl>
                                          </p:spTgt>
                                        </p:tgtEl>
                                        <p:attrNameLst>
                                          <p:attrName>style.visibility</p:attrName>
                                        </p:attrNameLst>
                                      </p:cBhvr>
                                      <p:to>
                                        <p:strVal val="visible"/>
                                      </p:to>
                                    </p:set>
                                    <p:anim calcmode="lin" valueType="num">
                                      <p:cBhvr>
                                        <p:cTn id="37" dur="500" fill="hold"/>
                                        <p:tgtEl>
                                          <p:spTgt spid="18435">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18435">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18435">
                                            <p:txEl>
                                              <p:pRg st="5" end="5"/>
                                            </p:txEl>
                                          </p:spTgt>
                                        </p:tgtEl>
                                      </p:cBhvr>
                                    </p:animEffect>
                                  </p:childTnLst>
                                </p:cTn>
                              </p:par>
                              <p:par>
                                <p:cTn id="40" presetID="53" presetClass="entr" presetSubtype="0" fill="hold" grpId="0" nodeType="withEffect">
                                  <p:stCondLst>
                                    <p:cond delay="0"/>
                                  </p:stCondLst>
                                  <p:childTnLst>
                                    <p:set>
                                      <p:cBhvr>
                                        <p:cTn id="41" dur="1" fill="hold">
                                          <p:stCondLst>
                                            <p:cond delay="0"/>
                                          </p:stCondLst>
                                        </p:cTn>
                                        <p:tgtEl>
                                          <p:spTgt spid="18435">
                                            <p:txEl>
                                              <p:pRg st="6" end="6"/>
                                            </p:txEl>
                                          </p:spTgt>
                                        </p:tgtEl>
                                        <p:attrNameLst>
                                          <p:attrName>style.visibility</p:attrName>
                                        </p:attrNameLst>
                                      </p:cBhvr>
                                      <p:to>
                                        <p:strVal val="visible"/>
                                      </p:to>
                                    </p:set>
                                    <p:anim calcmode="lin" valueType="num">
                                      <p:cBhvr>
                                        <p:cTn id="42" dur="500" fill="hold"/>
                                        <p:tgtEl>
                                          <p:spTgt spid="1843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1843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18435">
                                            <p:txEl>
                                              <p:pRg st="6" end="6"/>
                                            </p:txEl>
                                          </p:spTgt>
                                        </p:tgtEl>
                                      </p:cBhvr>
                                    </p:animEffect>
                                  </p:childTnLst>
                                </p:cTn>
                              </p:par>
                              <p:par>
                                <p:cTn id="45" presetID="53" presetClass="entr" presetSubtype="0" fill="hold" grpId="0" nodeType="withEffect">
                                  <p:stCondLst>
                                    <p:cond delay="0"/>
                                  </p:stCondLst>
                                  <p:childTnLst>
                                    <p:set>
                                      <p:cBhvr>
                                        <p:cTn id="46" dur="1" fill="hold">
                                          <p:stCondLst>
                                            <p:cond delay="0"/>
                                          </p:stCondLst>
                                        </p:cTn>
                                        <p:tgtEl>
                                          <p:spTgt spid="18435">
                                            <p:txEl>
                                              <p:pRg st="7" end="7"/>
                                            </p:txEl>
                                          </p:spTgt>
                                        </p:tgtEl>
                                        <p:attrNameLst>
                                          <p:attrName>style.visibility</p:attrName>
                                        </p:attrNameLst>
                                      </p:cBhvr>
                                      <p:to>
                                        <p:strVal val="visible"/>
                                      </p:to>
                                    </p:set>
                                    <p:anim calcmode="lin" valueType="num">
                                      <p:cBhvr>
                                        <p:cTn id="47" dur="500" fill="hold"/>
                                        <p:tgtEl>
                                          <p:spTgt spid="18435">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18435">
                                            <p:txEl>
                                              <p:pRg st="7" end="7"/>
                                            </p:txEl>
                                          </p:spTgt>
                                        </p:tgtEl>
                                        <p:attrNameLst>
                                          <p:attrName>ppt_h</p:attrName>
                                        </p:attrNameLst>
                                      </p:cBhvr>
                                      <p:tavLst>
                                        <p:tav tm="0">
                                          <p:val>
                                            <p:fltVal val="0"/>
                                          </p:val>
                                        </p:tav>
                                        <p:tav tm="100000">
                                          <p:val>
                                            <p:strVal val="#ppt_h"/>
                                          </p:val>
                                        </p:tav>
                                      </p:tavLst>
                                    </p:anim>
                                    <p:animEffect transition="in" filter="fade">
                                      <p:cBhvr>
                                        <p:cTn id="49" dur="500"/>
                                        <p:tgtEl>
                                          <p:spTgt spid="18435">
                                            <p:txEl>
                                              <p:pRg st="7" end="7"/>
                                            </p:txEl>
                                          </p:spTgt>
                                        </p:tgtEl>
                                      </p:cBhvr>
                                    </p:animEffect>
                                  </p:childTnLst>
                                </p:cTn>
                              </p:par>
                              <p:par>
                                <p:cTn id="50" presetID="53" presetClass="entr" presetSubtype="0" fill="hold" grpId="0" nodeType="withEffect">
                                  <p:stCondLst>
                                    <p:cond delay="0"/>
                                  </p:stCondLst>
                                  <p:childTnLst>
                                    <p:set>
                                      <p:cBhvr>
                                        <p:cTn id="51" dur="1" fill="hold">
                                          <p:stCondLst>
                                            <p:cond delay="0"/>
                                          </p:stCondLst>
                                        </p:cTn>
                                        <p:tgtEl>
                                          <p:spTgt spid="18435">
                                            <p:txEl>
                                              <p:pRg st="8" end="8"/>
                                            </p:txEl>
                                          </p:spTgt>
                                        </p:tgtEl>
                                        <p:attrNameLst>
                                          <p:attrName>style.visibility</p:attrName>
                                        </p:attrNameLst>
                                      </p:cBhvr>
                                      <p:to>
                                        <p:strVal val="visible"/>
                                      </p:to>
                                    </p:set>
                                    <p:anim calcmode="lin" valueType="num">
                                      <p:cBhvr>
                                        <p:cTn id="52" dur="500" fill="hold"/>
                                        <p:tgtEl>
                                          <p:spTgt spid="18435">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18435">
                                            <p:txEl>
                                              <p:pRg st="8" end="8"/>
                                            </p:txEl>
                                          </p:spTgt>
                                        </p:tgtEl>
                                        <p:attrNameLst>
                                          <p:attrName>ppt_h</p:attrName>
                                        </p:attrNameLst>
                                      </p:cBhvr>
                                      <p:tavLst>
                                        <p:tav tm="0">
                                          <p:val>
                                            <p:fltVal val="0"/>
                                          </p:val>
                                        </p:tav>
                                        <p:tav tm="100000">
                                          <p:val>
                                            <p:strVal val="#ppt_h"/>
                                          </p:val>
                                        </p:tav>
                                      </p:tavLst>
                                    </p:anim>
                                    <p:animEffect transition="in" filter="fade">
                                      <p:cBhvr>
                                        <p:cTn id="54" dur="500"/>
                                        <p:tgtEl>
                                          <p:spTgt spid="184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nimBg="1"/>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446856" y="197991"/>
            <a:ext cx="8229600" cy="926753"/>
          </a:xfrm>
          <a:noFill/>
          <a:ln>
            <a:miter lim="800000"/>
            <a:headEnd/>
            <a:tailEnd/>
          </a:ln>
        </p:spPr>
        <p:txBody>
          <a:bodyPr vert="horz" wrap="square" lIns="91440" tIns="45720" rIns="91440" bIns="45720" numCol="1" anchor="t" anchorCtr="0" compatLnSpc="1">
            <a:prstTxWarp prst="textNoShape">
              <a:avLst/>
            </a:prstTxWarp>
            <a:normAutofit fontScale="90000"/>
          </a:bodyPr>
          <a:lstStyle/>
          <a:p>
            <a:r>
              <a:rPr lang="fi-FI" sz="3600" dirty="0" smtClean="0">
                <a:latin typeface="Arial Rounded MT Bold" pitchFamily="34" charset="0"/>
              </a:rPr>
              <a:t>Äkillinen sairastuminen </a:t>
            </a:r>
            <a:r>
              <a:rPr lang="fi-FI" sz="3600" dirty="0" smtClean="0">
                <a:solidFill>
                  <a:schemeClr val="bg1"/>
                </a:solidFill>
                <a:latin typeface="Arial Rounded MT Bold" pitchFamily="34" charset="0"/>
              </a:rPr>
              <a:t>sairastuminen</a:t>
            </a:r>
          </a:p>
        </p:txBody>
      </p:sp>
      <p:sp>
        <p:nvSpPr>
          <p:cNvPr id="19459" name="Rectangle 3"/>
          <p:cNvSpPr>
            <a:spLocks noGrp="1" noChangeArrowheads="1"/>
          </p:cNvSpPr>
          <p:nvPr>
            <p:ph type="body" idx="1"/>
          </p:nvPr>
        </p:nvSpPr>
        <p:spPr bwMode="auto">
          <a:xfrm>
            <a:off x="467544" y="1268761"/>
            <a:ext cx="8568952" cy="3888431"/>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fi-FI" sz="2000" b="1" dirty="0" smtClean="0"/>
              <a:t>rehtori voi saada lautakunnalta suullisen luvan erityisjärjestelyihin </a:t>
            </a:r>
          </a:p>
          <a:p>
            <a:pPr eaLnBrk="1" hangingPunct="1"/>
            <a:r>
              <a:rPr lang="fi-FI" sz="2000" b="1" dirty="0" smtClean="0"/>
              <a:t>arvosanan noston voi saada vain yhdessä kokeessa </a:t>
            </a:r>
            <a:r>
              <a:rPr lang="fi-FI" sz="2000" b="1" dirty="0" smtClean="0">
                <a:solidFill>
                  <a:srgbClr val="C00000"/>
                </a:solidFill>
              </a:rPr>
              <a:t>rajatapauksissa</a:t>
            </a:r>
            <a:r>
              <a:rPr lang="fi-FI" sz="2000" b="1" dirty="0" smtClean="0"/>
              <a:t>, jos vamma tai sairaus on vaikuttanut merkittävästi suoritukseen</a:t>
            </a:r>
          </a:p>
          <a:p>
            <a:pPr eaLnBrk="1" hangingPunct="1"/>
            <a:r>
              <a:rPr lang="fi-FI" sz="2000" b="1" dirty="0" smtClean="0"/>
              <a:t>erityisjärjestelyn saaneella arvosanan nosto vain erityisen painavasta syystä</a:t>
            </a:r>
          </a:p>
          <a:p>
            <a:pPr eaLnBrk="1" hangingPunct="1"/>
            <a:r>
              <a:rPr lang="fi-FI" sz="2000" b="1" dirty="0" smtClean="0"/>
              <a:t>erityisen vaikea elämäntilanne voidaan myös huomioida</a:t>
            </a:r>
          </a:p>
          <a:p>
            <a:pPr eaLnBrk="1" hangingPunct="1"/>
            <a:endParaRPr lang="fi-FI" sz="2000" b="1" dirty="0" smtClean="0"/>
          </a:p>
          <a:p>
            <a:pPr eaLnBrk="1" hangingPunct="1"/>
            <a:endParaRPr lang="fi-FI" sz="2000" b="1" dirty="0" smtClean="0"/>
          </a:p>
          <a:p>
            <a:pPr eaLnBrk="1" hangingPunct="1"/>
            <a:endParaRPr lang="fi-FI" sz="2000" b="1" dirty="0" smtClean="0"/>
          </a:p>
        </p:txBody>
      </p:sp>
      <p:sp>
        <p:nvSpPr>
          <p:cNvPr id="5" name="Tekstikehys 4"/>
          <p:cNvSpPr txBox="1"/>
          <p:nvPr/>
        </p:nvSpPr>
        <p:spPr>
          <a:xfrm>
            <a:off x="395536" y="4013362"/>
            <a:ext cx="1512168" cy="338554"/>
          </a:xfrm>
          <a:prstGeom prst="rect">
            <a:avLst/>
          </a:prstGeom>
          <a:solidFill>
            <a:srgbClr val="C00000"/>
          </a:solidFill>
          <a:effectLst>
            <a:glow rad="101600">
              <a:schemeClr val="accent4">
                <a:satMod val="175000"/>
                <a:alpha val="40000"/>
              </a:schemeClr>
            </a:glow>
          </a:effectLst>
        </p:spPr>
        <p:txBody>
          <a:bodyPr wrap="square" rtlCol="0">
            <a:spAutoFit/>
          </a:bodyPr>
          <a:lstStyle/>
          <a:p>
            <a:pPr>
              <a:buNone/>
            </a:pPr>
            <a:r>
              <a:rPr lang="fi-FI" sz="1600" dirty="0" smtClean="0"/>
              <a:t>LAUSUNNOT:</a:t>
            </a:r>
            <a:endParaRPr lang="fi-FI" sz="1600" dirty="0"/>
          </a:p>
        </p:txBody>
      </p:sp>
      <p:sp>
        <p:nvSpPr>
          <p:cNvPr id="6" name="Tekstikehys 5"/>
          <p:cNvSpPr txBox="1"/>
          <p:nvPr/>
        </p:nvSpPr>
        <p:spPr>
          <a:xfrm>
            <a:off x="611560" y="4797152"/>
            <a:ext cx="7992888" cy="1785104"/>
          </a:xfrm>
          <a:prstGeom prst="rect">
            <a:avLst/>
          </a:prstGeom>
          <a:noFill/>
          <a:ln>
            <a:solidFill>
              <a:srgbClr val="C00000"/>
            </a:solidFill>
          </a:ln>
          <a:effectLst>
            <a:glow rad="101600">
              <a:srgbClr val="CC3300">
                <a:alpha val="60000"/>
              </a:srgbClr>
            </a:glow>
          </a:effectLst>
        </p:spPr>
        <p:txBody>
          <a:bodyPr wrap="square" rtlCol="0">
            <a:spAutoFit/>
          </a:bodyPr>
          <a:lstStyle/>
          <a:p>
            <a:endParaRPr lang="fi-FI" sz="800" dirty="0" smtClean="0"/>
          </a:p>
          <a:p>
            <a:pPr lvl="1"/>
            <a:r>
              <a:rPr lang="fi-FI" sz="2000" dirty="0" smtClean="0"/>
              <a:t> lääkärintodistuksesta tulee selkeästi ilmetä sairaus sekä sen vaikeusaste ja työkyvyttömyysaika</a:t>
            </a:r>
          </a:p>
          <a:p>
            <a:pPr lvl="1"/>
            <a:r>
              <a:rPr lang="fi-FI" sz="2000" dirty="0" smtClean="0"/>
              <a:t> vaikeasta elämäntilanteesta rehtorin tai asiantuntijan asiaa selvittävä puoltolause</a:t>
            </a:r>
            <a:endParaRPr lang="fi-FI" sz="2000" dirty="0"/>
          </a:p>
        </p:txBody>
      </p:sp>
    </p:spTree>
    <p:extLst>
      <p:ext uri="{BB962C8B-B14F-4D97-AF65-F5344CB8AC3E}">
        <p14:creationId xmlns:p14="http://schemas.microsoft.com/office/powerpoint/2010/main" val="2600940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yöristetty suorakulmio 5"/>
          <p:cNvSpPr/>
          <p:nvPr/>
        </p:nvSpPr>
        <p:spPr bwMode="auto">
          <a:xfrm>
            <a:off x="179512" y="2990230"/>
            <a:ext cx="8424936" cy="510778"/>
          </a:xfrm>
          <a:prstGeom prst="roundRect">
            <a:avLst/>
          </a:prstGeom>
          <a:solidFill>
            <a:srgbClr val="C00000"/>
          </a:solidFill>
          <a:ln w="38100" cap="flat" cmpd="sng" algn="ctr">
            <a:solidFill>
              <a:srgbClr val="C00000"/>
            </a:solidFill>
            <a:prstDash val="solid"/>
            <a:round/>
            <a:headEnd type="none" w="med" len="med"/>
            <a:tailEnd type="none" w="med" len="med"/>
          </a:ln>
          <a:effectLst>
            <a:glow rad="1397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20482" name="Rectangle 2"/>
          <p:cNvSpPr>
            <a:spLocks noGrp="1" noChangeArrowheads="1"/>
          </p:cNvSpPr>
          <p:nvPr>
            <p:ph type="title"/>
          </p:nvPr>
        </p:nvSpPr>
        <p:spPr bwMode="auto">
          <a:xfrm>
            <a:off x="1331639" y="216024"/>
            <a:ext cx="6716985" cy="980728"/>
          </a:xfrm>
          <a:noFill/>
          <a:ln>
            <a:miter lim="800000"/>
            <a:headEnd/>
            <a:tailEnd/>
          </a:ln>
        </p:spPr>
        <p:txBody>
          <a:bodyPr vert="horz" wrap="square" lIns="91440" tIns="45720" rIns="91440" bIns="45720" numCol="1" anchor="t" anchorCtr="0" compatLnSpc="1">
            <a:prstTxWarp prst="textNoShape">
              <a:avLst/>
            </a:prstTxWarp>
            <a:normAutofit fontScale="90000"/>
          </a:bodyPr>
          <a:lstStyle/>
          <a:p>
            <a:r>
              <a:rPr lang="fi-FI" sz="3600" dirty="0" smtClean="0">
                <a:latin typeface="Arial Rounded MT Bold" pitchFamily="34" charset="0"/>
              </a:rPr>
              <a:t>Vilppi ja rikkomukset </a:t>
            </a:r>
            <a:r>
              <a:rPr lang="fi-FI" sz="3600" dirty="0" smtClean="0">
                <a:solidFill>
                  <a:schemeClr val="bg1"/>
                </a:solidFill>
                <a:latin typeface="Arial Rounded MT Bold" pitchFamily="34" charset="0"/>
              </a:rPr>
              <a:t>rikkomukset</a:t>
            </a:r>
          </a:p>
        </p:txBody>
      </p:sp>
      <p:sp>
        <p:nvSpPr>
          <p:cNvPr id="20483" name="Rectangle 3"/>
          <p:cNvSpPr>
            <a:spLocks noGrp="1" noChangeArrowheads="1"/>
          </p:cNvSpPr>
          <p:nvPr>
            <p:ph type="body" idx="1"/>
          </p:nvPr>
        </p:nvSpPr>
        <p:spPr bwMode="auto">
          <a:xfrm>
            <a:off x="251520" y="1196752"/>
            <a:ext cx="8229600" cy="1252735"/>
          </a:xfrm>
          <a:noFill/>
          <a:ln>
            <a:solidFill>
              <a:srgbClr val="C00000"/>
            </a:solidFill>
            <a:miter lim="800000"/>
            <a:headEnd/>
            <a:tailEnd/>
          </a:ln>
          <a:effectLst>
            <a:glow rad="101600">
              <a:srgbClr val="C00000">
                <a:alpha val="60000"/>
              </a:srgbClr>
            </a:glow>
          </a:effectLst>
        </p:spPr>
        <p:txBody>
          <a:bodyPr vert="horz" wrap="square" lIns="91440" tIns="45720" rIns="91440" bIns="45720" numCol="1" anchor="t" anchorCtr="0" compatLnSpc="1">
            <a:prstTxWarp prst="textNoShape">
              <a:avLst/>
            </a:prstTxWarp>
          </a:bodyPr>
          <a:lstStyle/>
          <a:p>
            <a:pPr eaLnBrk="1" hangingPunct="1">
              <a:buFont typeface="Wingdings" pitchFamily="2" charset="2"/>
              <a:buChar char="§"/>
            </a:pPr>
            <a:r>
              <a:rPr lang="fi-FI" sz="2000" b="1" dirty="0" smtClean="0"/>
              <a:t> matkapuhelimen ja muiden kuin sallittujen apuvälineiden tuonti koetiloihin on kielletty</a:t>
            </a:r>
          </a:p>
          <a:p>
            <a:pPr eaLnBrk="1" hangingPunct="1">
              <a:buFont typeface="Wingdings" pitchFamily="2" charset="2"/>
              <a:buChar char="§"/>
            </a:pPr>
            <a:r>
              <a:rPr lang="fi-FI" sz="2000" b="1" dirty="0" smtClean="0"/>
              <a:t> kokeesta ei saa poistua ennen sallittua aikaa</a:t>
            </a:r>
          </a:p>
        </p:txBody>
      </p:sp>
      <p:sp>
        <p:nvSpPr>
          <p:cNvPr id="4" name="Tekstikehys 3"/>
          <p:cNvSpPr txBox="1"/>
          <p:nvPr/>
        </p:nvSpPr>
        <p:spPr>
          <a:xfrm>
            <a:off x="467544" y="3717032"/>
            <a:ext cx="8352928" cy="1938992"/>
          </a:xfrm>
          <a:prstGeom prst="rect">
            <a:avLst/>
          </a:prstGeom>
          <a:noFill/>
        </p:spPr>
        <p:txBody>
          <a:bodyPr wrap="square" rtlCol="0">
            <a:spAutoFit/>
          </a:bodyPr>
          <a:lstStyle/>
          <a:p>
            <a:r>
              <a:rPr lang="fi-FI" sz="1800" dirty="0" smtClean="0"/>
              <a:t> </a:t>
            </a:r>
            <a:r>
              <a:rPr lang="fi-FI" sz="2000" dirty="0" smtClean="0"/>
              <a:t>rehtori suorittaa tutkinnan todistajan läsnä ollessa ja tekee päätöksen</a:t>
            </a:r>
          </a:p>
          <a:p>
            <a:r>
              <a:rPr lang="fi-FI" sz="2000" dirty="0" smtClean="0"/>
              <a:t> rehtorilla on oikeus saada poliisiviranomaiselta virka-apua</a:t>
            </a:r>
          </a:p>
          <a:p>
            <a:r>
              <a:rPr lang="fi-FI" sz="2000" dirty="0" smtClean="0"/>
              <a:t> kokelas menettää oikeuden osallistua kyseisen tutkintokerran kokeisiin</a:t>
            </a:r>
          </a:p>
          <a:p>
            <a:r>
              <a:rPr lang="fi-FI" sz="2000" dirty="0" smtClean="0"/>
              <a:t> </a:t>
            </a:r>
            <a:r>
              <a:rPr lang="fi-FI" sz="2000" dirty="0" smtClean="0">
                <a:solidFill>
                  <a:srgbClr val="FF0000"/>
                </a:solidFill>
                <a:effectLst>
                  <a:outerShdw blurRad="38100" dist="38100" dir="2700000" algn="tl">
                    <a:srgbClr val="000000">
                      <a:alpha val="43137"/>
                    </a:srgbClr>
                  </a:outerShdw>
                </a:effectLst>
              </a:rPr>
              <a:t>tutkintokerran kaikki kokeet hylätään</a:t>
            </a:r>
          </a:p>
          <a:p>
            <a:r>
              <a:rPr lang="fi-FI" sz="2000" dirty="0" smtClean="0"/>
              <a:t> kuulemistilaisuudesta pidetään pöytäkirjaa</a:t>
            </a:r>
          </a:p>
          <a:p>
            <a:r>
              <a:rPr lang="fi-FI" sz="2000" dirty="0" smtClean="0"/>
              <a:t> päätökseen voi hakea muutosta valittamalla hallinto-oikeuteen</a:t>
            </a:r>
            <a:endParaRPr lang="fi-FI" sz="2000" dirty="0"/>
          </a:p>
        </p:txBody>
      </p:sp>
      <p:sp>
        <p:nvSpPr>
          <p:cNvPr id="5" name="Tekstikehys 4"/>
          <p:cNvSpPr txBox="1"/>
          <p:nvPr/>
        </p:nvSpPr>
        <p:spPr>
          <a:xfrm>
            <a:off x="251520" y="3028890"/>
            <a:ext cx="8496944" cy="400110"/>
          </a:xfrm>
          <a:prstGeom prst="rect">
            <a:avLst/>
          </a:prstGeom>
          <a:noFill/>
        </p:spPr>
        <p:txBody>
          <a:bodyPr wrap="square" rtlCol="0">
            <a:spAutoFit/>
          </a:bodyPr>
          <a:lstStyle/>
          <a:p>
            <a:pPr>
              <a:buNone/>
            </a:pPr>
            <a:r>
              <a:rPr lang="fi-FI" sz="2000" dirty="0" smtClean="0"/>
              <a:t>Seuraamukset vilpistä, sen yrittämisestä ja muusta rikkomuksesta:</a:t>
            </a:r>
            <a:endParaRPr lang="fi-FI" sz="2000" dirty="0"/>
          </a:p>
        </p:txBody>
      </p:sp>
    </p:spTree>
    <p:extLst>
      <p:ext uri="{BB962C8B-B14F-4D97-AF65-F5344CB8AC3E}">
        <p14:creationId xmlns:p14="http://schemas.microsoft.com/office/powerpoint/2010/main" val="1925940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0-#ppt_w/2"/>
                                          </p:val>
                                        </p:tav>
                                        <p:tav tm="100000">
                                          <p:val>
                                            <p:strVal val="#ppt_x"/>
                                          </p:val>
                                        </p:tav>
                                      </p:tavLst>
                                    </p:anim>
                                    <p:anim calcmode="lin" valueType="num">
                                      <p:cBhvr additive="base">
                                        <p:cTn id="12" dur="500" fill="hold"/>
                                        <p:tgtEl>
                                          <p:spTgt spid="4"/>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0-#ppt_w/2"/>
                                          </p:val>
                                        </p:tav>
                                        <p:tav tm="100000">
                                          <p:val>
                                            <p:strVal val="#ppt_x"/>
                                          </p:val>
                                        </p:tav>
                                      </p:tavLst>
                                    </p:anim>
                                    <p:anim calcmode="lin" valueType="num">
                                      <p:cBhvr additive="base">
                                        <p:cTn id="16"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1403648" y="216024"/>
            <a:ext cx="6573540" cy="908720"/>
          </a:xfrm>
          <a:noFill/>
          <a:ln>
            <a:miter lim="800000"/>
            <a:headEnd/>
            <a:tailEnd/>
          </a:ln>
        </p:spPr>
        <p:txBody>
          <a:bodyPr vert="horz" wrap="square" lIns="91440" tIns="45720" rIns="91440" bIns="45720" numCol="1" anchor="t" anchorCtr="0" compatLnSpc="1">
            <a:prstTxWarp prst="textNoShape">
              <a:avLst/>
            </a:prstTxWarp>
            <a:normAutofit fontScale="90000"/>
          </a:bodyPr>
          <a:lstStyle/>
          <a:p>
            <a:r>
              <a:rPr lang="fi-FI" sz="3600" dirty="0" smtClean="0">
                <a:latin typeface="Arial Rounded MT Bold" pitchFamily="34" charset="0"/>
              </a:rPr>
              <a:t>Tutkintomaksut</a:t>
            </a:r>
            <a:r>
              <a:rPr lang="fi-FI" sz="3600" dirty="0" smtClean="0">
                <a:solidFill>
                  <a:schemeClr val="bg1"/>
                </a:solidFill>
                <a:latin typeface="Arial Rounded MT Bold" pitchFamily="34" charset="0"/>
              </a:rPr>
              <a:t>utkintomaksut</a:t>
            </a:r>
          </a:p>
        </p:txBody>
      </p:sp>
      <p:sp>
        <p:nvSpPr>
          <p:cNvPr id="24579" name="Rectangle 3"/>
          <p:cNvSpPr>
            <a:spLocks noGrp="1" noChangeArrowheads="1"/>
          </p:cNvSpPr>
          <p:nvPr>
            <p:ph type="body" idx="1"/>
          </p:nvPr>
        </p:nvSpPr>
        <p:spPr bwMode="auto">
          <a:xfrm>
            <a:off x="395536" y="1412776"/>
            <a:ext cx="8229600" cy="1973263"/>
          </a:xfrm>
          <a:noFill/>
          <a:ln w="38100">
            <a:solidFill>
              <a:schemeClr val="accent2"/>
            </a:solidFill>
            <a:miter lim="800000"/>
            <a:headEnd/>
            <a:tailEnd/>
          </a:ln>
        </p:spPr>
        <p:txBody>
          <a:bodyPr vert="horz" wrap="square" lIns="91440" tIns="45720" rIns="91440" bIns="45720" numCol="1" anchor="t" anchorCtr="0" compatLnSpc="1">
            <a:prstTxWarp prst="textNoShape">
              <a:avLst/>
            </a:prstTxWarp>
          </a:bodyPr>
          <a:lstStyle/>
          <a:p>
            <a:pPr eaLnBrk="1" hangingPunct="1"/>
            <a:r>
              <a:rPr lang="fi-FI" b="1" dirty="0" smtClean="0"/>
              <a:t>Perusmaksu    </a:t>
            </a:r>
            <a:r>
              <a:rPr lang="fi-FI" b="1" dirty="0" smtClean="0"/>
              <a:t>14 </a:t>
            </a:r>
            <a:r>
              <a:rPr lang="fi-FI" b="1" dirty="0" smtClean="0"/>
              <a:t>€</a:t>
            </a:r>
          </a:p>
          <a:p>
            <a:pPr eaLnBrk="1" hangingPunct="1"/>
            <a:r>
              <a:rPr lang="fi-FI" b="1" dirty="0" smtClean="0"/>
              <a:t>Koekohtainen maksu    28 €</a:t>
            </a:r>
          </a:p>
          <a:p>
            <a:pPr eaLnBrk="1" hangingPunct="1"/>
            <a:r>
              <a:rPr lang="fi-FI" b="1" dirty="0" smtClean="0"/>
              <a:t>Maksu tarkistusarvostelusta / koe  50 €</a:t>
            </a:r>
          </a:p>
        </p:txBody>
      </p:sp>
      <p:sp>
        <p:nvSpPr>
          <p:cNvPr id="24580" name="Text Box 4"/>
          <p:cNvSpPr txBox="1">
            <a:spLocks noChangeArrowheads="1"/>
          </p:cNvSpPr>
          <p:nvPr/>
        </p:nvSpPr>
        <p:spPr bwMode="auto">
          <a:xfrm>
            <a:off x="395536" y="4149080"/>
            <a:ext cx="8353425" cy="2246769"/>
          </a:xfrm>
          <a:prstGeom prst="rect">
            <a:avLst/>
          </a:prstGeom>
          <a:solidFill>
            <a:schemeClr val="accent1"/>
          </a:solidFill>
          <a:ln w="38100" algn="ctr">
            <a:noFill/>
            <a:miter lim="800000"/>
            <a:headEnd/>
            <a:tailEnd/>
          </a:ln>
          <a:effectLst>
            <a:glow rad="139700">
              <a:schemeClr val="accent4">
                <a:satMod val="175000"/>
                <a:alpha val="40000"/>
              </a:schemeClr>
            </a:glow>
          </a:effectLst>
        </p:spPr>
        <p:txBody>
          <a:bodyPr>
            <a:spAutoFit/>
          </a:bodyPr>
          <a:lstStyle/>
          <a:p>
            <a:pPr marL="269875" indent="-269875">
              <a:buFont typeface="Arial" pitchFamily="34" charset="0"/>
              <a:buChar char="•"/>
            </a:pPr>
            <a:r>
              <a:rPr lang="fi-FI" sz="2000" dirty="0" smtClean="0"/>
              <a:t>lukiokoulutuksen järjestäjä </a:t>
            </a:r>
            <a:r>
              <a:rPr lang="fi-FI" sz="2000" dirty="0"/>
              <a:t>perii maksut ja tilittää rahat </a:t>
            </a:r>
            <a:r>
              <a:rPr lang="fi-FI" sz="2000" dirty="0" smtClean="0"/>
              <a:t>ylioppilastutkintolautakunnalle</a:t>
            </a:r>
          </a:p>
          <a:p>
            <a:pPr marL="269875" indent="-269875">
              <a:buFont typeface="Arial" pitchFamily="34" charset="0"/>
              <a:buChar char="•"/>
            </a:pPr>
            <a:r>
              <a:rPr lang="fi-FI" sz="2000" dirty="0" smtClean="0"/>
              <a:t>todistuksen antaminen edellyttää maksujen suorittamista</a:t>
            </a:r>
            <a:endParaRPr lang="fi-FI" sz="2000" dirty="0"/>
          </a:p>
          <a:p>
            <a:pPr marL="269875" indent="-269875">
              <a:buFont typeface="Arial" pitchFamily="34" charset="0"/>
              <a:buChar char="•"/>
            </a:pPr>
            <a:r>
              <a:rPr lang="fi-FI" sz="2000" dirty="0" smtClean="0"/>
              <a:t>jos </a:t>
            </a:r>
            <a:r>
              <a:rPr lang="fi-FI" sz="2000" dirty="0"/>
              <a:t>ei ole osallistumisoikeutta tai ilmoittautuminen on mitätöity, voi pyytää tutkintomaksun </a:t>
            </a:r>
            <a:r>
              <a:rPr lang="fi-FI" sz="2000" dirty="0" smtClean="0"/>
              <a:t>palauttamista lautakunnalta vuoden loppuun mennessä</a:t>
            </a:r>
            <a:endParaRPr lang="fi-FI" sz="2000" dirty="0"/>
          </a:p>
        </p:txBody>
      </p:sp>
      <p:sp>
        <p:nvSpPr>
          <p:cNvPr id="24581" name="Rectangle 5">
            <a:hlinkClick r:id="rId2"/>
          </p:cNvPr>
          <p:cNvSpPr>
            <a:spLocks noChangeArrowheads="1"/>
          </p:cNvSpPr>
          <p:nvPr/>
        </p:nvSpPr>
        <p:spPr bwMode="auto">
          <a:xfrm>
            <a:off x="7596188" y="0"/>
            <a:ext cx="1547812" cy="1341438"/>
          </a:xfrm>
          <a:prstGeom prst="rect">
            <a:avLst/>
          </a:prstGeom>
          <a:noFill/>
          <a:ln w="38100" algn="ctr">
            <a:noFill/>
            <a:miter lim="800000"/>
            <a:headEnd/>
            <a:tailEnd/>
          </a:ln>
        </p:spPr>
        <p:txBody>
          <a:bodyPr wrap="none" anchor="ctr">
            <a:spAutoFit/>
          </a:bodyPr>
          <a:lstStyle/>
          <a:p>
            <a:endParaRPr lang="fi-FI" dirty="0"/>
          </a:p>
        </p:txBody>
      </p:sp>
    </p:spTree>
    <p:extLst>
      <p:ext uri="{BB962C8B-B14F-4D97-AF65-F5344CB8AC3E}">
        <p14:creationId xmlns:p14="http://schemas.microsoft.com/office/powerpoint/2010/main" val="2043827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uokaaviosymboli: Peräkkäissaantimuisti 3"/>
          <p:cNvSpPr/>
          <p:nvPr/>
        </p:nvSpPr>
        <p:spPr bwMode="auto">
          <a:xfrm rot="10800000">
            <a:off x="1115616" y="1628800"/>
            <a:ext cx="6552728" cy="4968552"/>
          </a:xfrm>
          <a:prstGeom prst="flowChartMagneticTape">
            <a:avLst/>
          </a:prstGeom>
          <a:solidFill>
            <a:schemeClr val="accent6">
              <a:lumMod val="40000"/>
              <a:lumOff val="60000"/>
            </a:schemeClr>
          </a:solidFill>
          <a:ln w="38100" cap="flat" cmpd="sng" algn="ctr">
            <a:solidFill>
              <a:srgbClr val="C00000"/>
            </a:solidFill>
            <a:prstDash val="solid"/>
            <a:round/>
            <a:headEnd type="none" w="med" len="med"/>
            <a:tailEnd type="none" w="med" len="med"/>
          </a:ln>
          <a:effectLst>
            <a:glow rad="139700">
              <a:schemeClr val="accent4">
                <a:satMod val="175000"/>
                <a:alpha val="40000"/>
              </a:schemeClr>
            </a:glow>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25602" name="Rectangle 2"/>
          <p:cNvSpPr>
            <a:spLocks noGrp="1" noChangeArrowheads="1"/>
          </p:cNvSpPr>
          <p:nvPr>
            <p:ph type="title"/>
          </p:nvPr>
        </p:nvSpPr>
        <p:spPr bwMode="auto">
          <a:xfrm>
            <a:off x="817264" y="274290"/>
            <a:ext cx="6923088" cy="706438"/>
          </a:xfrm>
          <a:noFill/>
          <a:ln>
            <a:miter lim="800000"/>
            <a:headEnd/>
            <a:tailEnd/>
          </a:ln>
        </p:spPr>
        <p:txBody>
          <a:bodyPr vert="horz" wrap="square" lIns="91440" tIns="45720" rIns="91440" bIns="45720" numCol="1" anchor="t" anchorCtr="0" compatLnSpc="1">
            <a:prstTxWarp prst="textNoShape">
              <a:avLst/>
            </a:prstTxWarp>
          </a:bodyPr>
          <a:lstStyle/>
          <a:p>
            <a:r>
              <a:rPr lang="fi-FI" sz="3200" dirty="0" smtClean="0">
                <a:latin typeface="Arial Rounded MT Bold" pitchFamily="34" charset="0"/>
              </a:rPr>
              <a:t>Kirjoitussuunnitelma </a:t>
            </a:r>
          </a:p>
        </p:txBody>
      </p:sp>
      <p:sp>
        <p:nvSpPr>
          <p:cNvPr id="25603" name="Rectangle 3"/>
          <p:cNvSpPr>
            <a:spLocks noGrp="1" noChangeArrowheads="1"/>
          </p:cNvSpPr>
          <p:nvPr>
            <p:ph type="body" idx="1"/>
          </p:nvPr>
        </p:nvSpPr>
        <p:spPr bwMode="auto">
          <a:xfrm>
            <a:off x="1825352" y="1600201"/>
            <a:ext cx="5770984" cy="3556992"/>
          </a:xfrm>
          <a:noFill/>
          <a:ln>
            <a:miter lim="800000"/>
            <a:headEnd/>
            <a:tailEnd/>
          </a:ln>
        </p:spPr>
        <p:txBody>
          <a:bodyPr vert="horz" wrap="square" lIns="91440" tIns="45720" rIns="91440" bIns="45720" numCol="1" anchor="t" anchorCtr="0" compatLnSpc="1">
            <a:prstTxWarp prst="textNoShape">
              <a:avLst/>
            </a:prstTxWarp>
            <a:normAutofit fontScale="92500" lnSpcReduction="20000"/>
          </a:bodyPr>
          <a:lstStyle/>
          <a:p>
            <a:pPr eaLnBrk="1" hangingPunct="1">
              <a:buNone/>
            </a:pPr>
            <a:r>
              <a:rPr lang="fi-FI" b="1" u="sng" dirty="0" smtClean="0">
                <a:solidFill>
                  <a:srgbClr val="C00000"/>
                </a:solidFill>
                <a:effectLst>
                  <a:outerShdw blurRad="38100" dist="38100" dir="2700000" algn="tl">
                    <a:srgbClr val="000000">
                      <a:alpha val="43137"/>
                    </a:srgbClr>
                  </a:outerShdw>
                </a:effectLst>
              </a:rPr>
              <a:t>MIETI:</a:t>
            </a:r>
          </a:p>
          <a:p>
            <a:pPr eaLnBrk="1" hangingPunct="1">
              <a:buNone/>
            </a:pPr>
            <a:endParaRPr lang="fi-FI" sz="2400" b="1" dirty="0" smtClean="0"/>
          </a:p>
          <a:p>
            <a:pPr eaLnBrk="1" hangingPunct="1"/>
            <a:r>
              <a:rPr lang="fi-FI" sz="2400" b="1" dirty="0" smtClean="0"/>
              <a:t>milloin aloitat kirjoitukset</a:t>
            </a:r>
          </a:p>
          <a:p>
            <a:pPr eaLnBrk="1" hangingPunct="1"/>
            <a:r>
              <a:rPr lang="fi-FI" sz="2400" b="1" dirty="0" smtClean="0"/>
              <a:t>montako ainetta kirjoitat syksyllä ja mitkä jäävät kevääseen</a:t>
            </a:r>
          </a:p>
          <a:p>
            <a:pPr eaLnBrk="1" hangingPunct="1"/>
            <a:r>
              <a:rPr lang="fi-FI" sz="2400" b="1" dirty="0" smtClean="0"/>
              <a:t>mitkä ovat pakollisia ja mitkä ylimääräisiä kokeita</a:t>
            </a:r>
          </a:p>
          <a:p>
            <a:pPr eaLnBrk="1" hangingPunct="1"/>
            <a:r>
              <a:rPr lang="fi-FI" sz="2400" b="1" dirty="0" smtClean="0"/>
              <a:t>oletko opiskellut riittävästi myös syventäviä kursseja </a:t>
            </a:r>
          </a:p>
          <a:p>
            <a:pPr eaLnBrk="1" hangingPunct="1"/>
            <a:r>
              <a:rPr lang="fi-FI" sz="2400" b="1" dirty="0" smtClean="0"/>
              <a:t>mitkä ovat tavoitearvosanasi</a:t>
            </a:r>
          </a:p>
        </p:txBody>
      </p:sp>
    </p:spTree>
    <p:extLst>
      <p:ext uri="{BB962C8B-B14F-4D97-AF65-F5344CB8AC3E}">
        <p14:creationId xmlns:p14="http://schemas.microsoft.com/office/powerpoint/2010/main" val="3791192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6632"/>
            <a:ext cx="8291264" cy="936104"/>
          </a:xfrm>
        </p:spPr>
        <p:txBody>
          <a:bodyPr>
            <a:normAutofit fontScale="90000"/>
          </a:bodyPr>
          <a:lstStyle/>
          <a:p>
            <a:r>
              <a:rPr lang="fi-FI" sz="3600" dirty="0" smtClean="0">
                <a:solidFill>
                  <a:schemeClr val="bg1"/>
                </a:solidFill>
                <a:latin typeface="Arial Rounded MT Bold" pitchFamily="34" charset="0"/>
              </a:rPr>
              <a:t>T	</a:t>
            </a:r>
            <a:r>
              <a:rPr lang="fi-FI" sz="3600" dirty="0" smtClean="0">
                <a:latin typeface="Arial Rounded MT Bold" pitchFamily="34" charset="0"/>
              </a:rPr>
              <a:t>Tutkinnon </a:t>
            </a:r>
            <a:r>
              <a:rPr lang="fi-FI" sz="3600" dirty="0" err="1" smtClean="0">
                <a:latin typeface="Arial Rounded MT Bold" pitchFamily="34" charset="0"/>
              </a:rPr>
              <a:t>rakenne</a:t>
            </a:r>
            <a:r>
              <a:rPr lang="fi-FI" sz="3600" dirty="0" err="1" smtClean="0">
                <a:solidFill>
                  <a:schemeClr val="bg1"/>
                </a:solidFill>
                <a:latin typeface="Arial Rounded MT Bold" pitchFamily="34" charset="0"/>
              </a:rPr>
              <a:t>rakenneutkinnon</a:t>
            </a:r>
            <a:r>
              <a:rPr lang="fi-FI" sz="3600" dirty="0" smtClean="0">
                <a:solidFill>
                  <a:schemeClr val="bg1"/>
                </a:solidFill>
                <a:latin typeface="Arial Rounded MT Bold" pitchFamily="34" charset="0"/>
              </a:rPr>
              <a:t> rakenne</a:t>
            </a:r>
            <a:endParaRPr lang="fi-FI" sz="3600" dirty="0">
              <a:solidFill>
                <a:schemeClr val="bg1"/>
              </a:solidFill>
              <a:latin typeface="Arial Rounded MT Bold" pitchFamily="34" charset="0"/>
            </a:endParaRPr>
          </a:p>
        </p:txBody>
      </p:sp>
      <p:graphicFrame>
        <p:nvGraphicFramePr>
          <p:cNvPr id="3" name="Kaaviokuva 2"/>
          <p:cNvGraphicFramePr/>
          <p:nvPr/>
        </p:nvGraphicFramePr>
        <p:xfrm>
          <a:off x="899592" y="1124744"/>
          <a:ext cx="77048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ikehys 3"/>
          <p:cNvSpPr txBox="1"/>
          <p:nvPr/>
        </p:nvSpPr>
        <p:spPr>
          <a:xfrm>
            <a:off x="3491880" y="2420888"/>
            <a:ext cx="2664296" cy="646331"/>
          </a:xfrm>
          <a:prstGeom prst="rect">
            <a:avLst/>
          </a:prstGeom>
          <a:noFill/>
        </p:spPr>
        <p:txBody>
          <a:bodyPr wrap="square" rtlCol="0">
            <a:spAutoFit/>
          </a:bodyPr>
          <a:lstStyle/>
          <a:p>
            <a:pPr algn="ctr">
              <a:buNone/>
            </a:pPr>
            <a:r>
              <a:rPr lang="fi-FI" sz="1800" dirty="0" smtClean="0"/>
              <a:t>Äidinkielen koe on kaikille pakollinen</a:t>
            </a:r>
            <a:endParaRPr lang="fi-FI" sz="1800" dirty="0"/>
          </a:p>
        </p:txBody>
      </p:sp>
      <p:grpSp>
        <p:nvGrpSpPr>
          <p:cNvPr id="8" name="Ryhmä 7"/>
          <p:cNvGrpSpPr/>
          <p:nvPr/>
        </p:nvGrpSpPr>
        <p:grpSpPr>
          <a:xfrm>
            <a:off x="3491880" y="4221088"/>
            <a:ext cx="2520280" cy="1289248"/>
            <a:chOff x="3491880" y="4221088"/>
            <a:chExt cx="2520280" cy="1289248"/>
          </a:xfrm>
        </p:grpSpPr>
        <p:sp>
          <p:nvSpPr>
            <p:cNvPr id="6" name="Kuvatekstinuoli vasemmalle ja oikealle 5"/>
            <p:cNvSpPr/>
            <p:nvPr/>
          </p:nvSpPr>
          <p:spPr bwMode="auto">
            <a:xfrm>
              <a:off x="3491880" y="4221088"/>
              <a:ext cx="2520280" cy="1289248"/>
            </a:xfrm>
            <a:prstGeom prst="leftRightArrowCallout">
              <a:avLst>
                <a:gd name="adj1" fmla="val 41792"/>
                <a:gd name="adj2" fmla="val 28256"/>
                <a:gd name="adj3" fmla="val 11811"/>
                <a:gd name="adj4" fmla="val 75488"/>
              </a:avLst>
            </a:prstGeom>
            <a:solidFill>
              <a:srgbClr val="CC330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
          <p:nvSpPr>
            <p:cNvPr id="5" name="Tekstikehys 4"/>
            <p:cNvSpPr txBox="1"/>
            <p:nvPr/>
          </p:nvSpPr>
          <p:spPr>
            <a:xfrm>
              <a:off x="3995936" y="4293096"/>
              <a:ext cx="1512168" cy="1200329"/>
            </a:xfrm>
            <a:prstGeom prst="rect">
              <a:avLst/>
            </a:prstGeom>
            <a:noFill/>
          </p:spPr>
          <p:txBody>
            <a:bodyPr wrap="square" rtlCol="0">
              <a:spAutoFit/>
            </a:bodyPr>
            <a:lstStyle/>
            <a:p>
              <a:pPr algn="ctr">
                <a:buNone/>
              </a:pPr>
              <a:r>
                <a:rPr lang="fi-FI" sz="1800" dirty="0" smtClean="0"/>
                <a:t>Näistä on valittava kolme koetta</a:t>
              </a:r>
              <a:endParaRPr lang="fi-FI" sz="1800" dirty="0"/>
            </a:p>
          </p:txBody>
        </p:sp>
      </p:grpSp>
      <p:sp>
        <p:nvSpPr>
          <p:cNvPr id="7" name="Tekstikehys 6"/>
          <p:cNvSpPr txBox="1"/>
          <p:nvPr/>
        </p:nvSpPr>
        <p:spPr>
          <a:xfrm>
            <a:off x="251520" y="1124744"/>
            <a:ext cx="2664296" cy="1015663"/>
          </a:xfrm>
          <a:prstGeom prst="rect">
            <a:avLst/>
          </a:prstGeom>
          <a:solidFill>
            <a:schemeClr val="bg1">
              <a:lumMod val="95000"/>
            </a:schemeClr>
          </a:solidFill>
          <a:ln w="28575">
            <a:solidFill>
              <a:srgbClr val="C00000"/>
            </a:solidFill>
          </a:ln>
          <a:effectLst>
            <a:glow rad="228600">
              <a:srgbClr val="C00000">
                <a:alpha val="40000"/>
              </a:srgbClr>
            </a:glow>
          </a:effectLst>
        </p:spPr>
        <p:txBody>
          <a:bodyPr wrap="square" rtlCol="0">
            <a:spAutoFit/>
          </a:bodyPr>
          <a:lstStyle/>
          <a:p>
            <a:pPr algn="ctr">
              <a:buNone/>
            </a:pPr>
            <a:r>
              <a:rPr lang="fi-FI" sz="2000" dirty="0" smtClean="0">
                <a:solidFill>
                  <a:srgbClr val="CC3300"/>
                </a:solidFill>
              </a:rPr>
              <a:t>Tutkintoon kuuluu vähintään neljä pakollista koetta</a:t>
            </a:r>
            <a:endParaRPr lang="fi-FI" sz="2000" dirty="0">
              <a:solidFill>
                <a:srgbClr val="CC3300"/>
              </a:solidFill>
            </a:endParaRPr>
          </a:p>
        </p:txBody>
      </p:sp>
    </p:spTree>
    <p:extLst>
      <p:ext uri="{BB962C8B-B14F-4D97-AF65-F5344CB8AC3E}">
        <p14:creationId xmlns:p14="http://schemas.microsoft.com/office/powerpoint/2010/main" val="2049733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0"/>
                                  </p:stCondLst>
                                  <p:childTnLst>
                                    <p:animScale>
                                      <p:cBhvr>
                                        <p:cTn id="6" dur="500" fill="hold"/>
                                        <p:tgtEl>
                                          <p:spTgt spid="8"/>
                                        </p:tgtEl>
                                      </p:cBhvr>
                                      <p:by x="15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Kaaviokuva 2"/>
          <p:cNvGraphicFramePr/>
          <p:nvPr/>
        </p:nvGraphicFramePr>
        <p:xfrm>
          <a:off x="899592" y="1124744"/>
          <a:ext cx="77048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9" name="Kaareva yhdysviiva 18"/>
          <p:cNvCxnSpPr/>
          <p:nvPr/>
        </p:nvCxnSpPr>
        <p:spPr bwMode="auto">
          <a:xfrm rot="10800000" flipV="1">
            <a:off x="3203848" y="4869160"/>
            <a:ext cx="1080120" cy="648072"/>
          </a:xfrm>
          <a:prstGeom prst="curvedConnector3">
            <a:avLst>
              <a:gd name="adj1" fmla="val 50000"/>
            </a:avLst>
          </a:prstGeom>
          <a:solidFill>
            <a:schemeClr val="accent1"/>
          </a:solidFill>
          <a:ln w="127000" cap="flat" cmpd="sng" algn="ctr">
            <a:solidFill>
              <a:srgbClr val="CC3300"/>
            </a:solidFill>
            <a:prstDash val="solid"/>
            <a:round/>
            <a:headEnd type="none" w="med" len="med"/>
            <a:tailEnd type="stealth"/>
          </a:ln>
          <a:effectLst/>
        </p:spPr>
      </p:cxnSp>
      <p:cxnSp>
        <p:nvCxnSpPr>
          <p:cNvPr id="15" name="Kaareva yhdysviiva 14"/>
          <p:cNvCxnSpPr/>
          <p:nvPr/>
        </p:nvCxnSpPr>
        <p:spPr bwMode="auto">
          <a:xfrm>
            <a:off x="3275856" y="4149080"/>
            <a:ext cx="2808312" cy="1656184"/>
          </a:xfrm>
          <a:prstGeom prst="curvedConnector3">
            <a:avLst>
              <a:gd name="adj1" fmla="val 60751"/>
            </a:avLst>
          </a:prstGeom>
          <a:solidFill>
            <a:schemeClr val="accent1"/>
          </a:solidFill>
          <a:ln w="127000" cap="flat" cmpd="sng" algn="ctr">
            <a:solidFill>
              <a:srgbClr val="CC3300"/>
            </a:solidFill>
            <a:prstDash val="solid"/>
            <a:round/>
            <a:headEnd type="stealth"/>
            <a:tailEnd type="stealth"/>
          </a:ln>
          <a:effectLst/>
        </p:spPr>
      </p:cxnSp>
      <p:sp>
        <p:nvSpPr>
          <p:cNvPr id="2" name="Otsikko 1"/>
          <p:cNvSpPr>
            <a:spLocks noGrp="1"/>
          </p:cNvSpPr>
          <p:nvPr>
            <p:ph type="title"/>
          </p:nvPr>
        </p:nvSpPr>
        <p:spPr>
          <a:xfrm>
            <a:off x="395536" y="116632"/>
            <a:ext cx="8291264" cy="936104"/>
          </a:xfrm>
        </p:spPr>
        <p:txBody>
          <a:bodyPr>
            <a:normAutofit fontScale="90000"/>
          </a:bodyPr>
          <a:lstStyle/>
          <a:p>
            <a:r>
              <a:rPr lang="fi-FI" sz="3600" dirty="0" err="1" smtClean="0">
                <a:solidFill>
                  <a:schemeClr val="bg1"/>
                </a:solidFill>
                <a:latin typeface="Arial Rounded MT Bold" pitchFamily="34" charset="0"/>
              </a:rPr>
              <a:t>T</a:t>
            </a:r>
            <a:r>
              <a:rPr lang="fi-FI" sz="3600" dirty="0" err="1" smtClean="0">
                <a:latin typeface="Arial Rounded MT Bold" pitchFamily="34" charset="0"/>
              </a:rPr>
              <a:t>Tutkinnon</a:t>
            </a:r>
            <a:r>
              <a:rPr lang="fi-FI" sz="3600" dirty="0" smtClean="0">
                <a:latin typeface="Arial Rounded MT Bold" pitchFamily="34" charset="0"/>
              </a:rPr>
              <a:t> </a:t>
            </a:r>
            <a:r>
              <a:rPr lang="fi-FI" sz="3600" dirty="0" err="1" smtClean="0">
                <a:latin typeface="Arial Rounded MT Bold" pitchFamily="34" charset="0"/>
              </a:rPr>
              <a:t>rakenne</a:t>
            </a:r>
            <a:r>
              <a:rPr lang="fi-FI" sz="3600" dirty="0" err="1" smtClean="0">
                <a:solidFill>
                  <a:schemeClr val="bg1"/>
                </a:solidFill>
                <a:latin typeface="Arial Rounded MT Bold" pitchFamily="34" charset="0"/>
              </a:rPr>
              <a:t>rakenneutkinnon</a:t>
            </a:r>
            <a:r>
              <a:rPr lang="fi-FI" sz="3600" dirty="0" smtClean="0">
                <a:solidFill>
                  <a:schemeClr val="bg1"/>
                </a:solidFill>
                <a:latin typeface="Arial Rounded MT Bold" pitchFamily="34" charset="0"/>
              </a:rPr>
              <a:t> rakenne</a:t>
            </a:r>
            <a:endParaRPr lang="fi-FI" sz="3600" dirty="0">
              <a:solidFill>
                <a:schemeClr val="bg1"/>
              </a:solidFill>
              <a:latin typeface="Arial Rounded MT Bold" pitchFamily="34" charset="0"/>
            </a:endParaRPr>
          </a:p>
        </p:txBody>
      </p:sp>
      <p:sp>
        <p:nvSpPr>
          <p:cNvPr id="5" name="Tekstikehys 4"/>
          <p:cNvSpPr txBox="1"/>
          <p:nvPr/>
        </p:nvSpPr>
        <p:spPr>
          <a:xfrm>
            <a:off x="3995936" y="3789040"/>
            <a:ext cx="1728192" cy="1477328"/>
          </a:xfrm>
          <a:prstGeom prst="rect">
            <a:avLst/>
          </a:prstGeom>
          <a:solidFill>
            <a:srgbClr val="CC3300"/>
          </a:solidFill>
          <a:ln w="19050">
            <a:solidFill>
              <a:schemeClr val="tx1"/>
            </a:solidFill>
            <a:prstDash val="sysDash"/>
          </a:ln>
        </p:spPr>
        <p:txBody>
          <a:bodyPr wrap="square" rtlCol="0">
            <a:spAutoFit/>
          </a:bodyPr>
          <a:lstStyle/>
          <a:p>
            <a:pPr algn="ctr">
              <a:buNone/>
            </a:pPr>
            <a:r>
              <a:rPr lang="fi-FI" sz="1800" dirty="0" smtClean="0"/>
              <a:t>Tutkintoon on kuuluttava 1 pitkän oppimäärän koe</a:t>
            </a:r>
            <a:endParaRPr lang="fi-FI" sz="1800" dirty="0"/>
          </a:p>
        </p:txBody>
      </p:sp>
    </p:spTree>
    <p:extLst>
      <p:ext uri="{BB962C8B-B14F-4D97-AF65-F5344CB8AC3E}">
        <p14:creationId xmlns:p14="http://schemas.microsoft.com/office/powerpoint/2010/main" val="19406287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3" presetClass="emph" presetSubtype="0" fill="remove" nodeType="withEffect">
                                  <p:stCondLst>
                                    <p:cond delay="0"/>
                                  </p:stCondLst>
                                  <p:childTnLst>
                                    <p:animClr clrSpc="rgb" dir="cw">
                                      <p:cBhvr override="childStyle">
                                        <p:cTn id="6" dur="1000" accel="50000" autoRev="1" fill="hold" tmFilter="0, 0; .33333, 1; 1, 1">
                                          <p:stCondLst>
                                            <p:cond delay="0"/>
                                          </p:stCondLst>
                                        </p:cTn>
                                        <p:tgtEl>
                                          <p:spTgt spid="15"/>
                                        </p:tgtEl>
                                        <p:attrNameLst>
                                          <p:attrName>style.color</p:attrName>
                                        </p:attrNameLst>
                                      </p:cBhvr>
                                      <p:to>
                                        <a:schemeClr val="accent2"/>
                                      </p:to>
                                    </p:animClr>
                                    <p:animClr clrSpc="rgb" dir="cw">
                                      <p:cBhvr>
                                        <p:cTn id="7" dur="1000" accel="50000" autoRev="1" fill="hold" tmFilter="0, 0; .33333, 1; 1, 1">
                                          <p:stCondLst>
                                            <p:cond delay="0"/>
                                          </p:stCondLst>
                                        </p:cTn>
                                        <p:tgtEl>
                                          <p:spTgt spid="15"/>
                                        </p:tgtEl>
                                        <p:attrNameLst>
                                          <p:attrName>fillcolor</p:attrName>
                                        </p:attrNameLst>
                                      </p:cBhvr>
                                      <p:to>
                                        <a:schemeClr val="accent2"/>
                                      </p:to>
                                    </p:animClr>
                                    <p:set>
                                      <p:cBhvr>
                                        <p:cTn id="8" dur="2000" fill="hold"/>
                                        <p:tgtEl>
                                          <p:spTgt spid="15"/>
                                        </p:tgtEl>
                                        <p:attrNameLst>
                                          <p:attrName>fill.type</p:attrName>
                                        </p:attrNameLst>
                                      </p:cBhvr>
                                      <p:to>
                                        <p:strVal val="solid"/>
                                      </p:to>
                                    </p:set>
                                    <p:set>
                                      <p:cBhvr>
                                        <p:cTn id="9" dur="2000" fill="hold"/>
                                        <p:tgtEl>
                                          <p:spTgt spid="15"/>
                                        </p:tgtEl>
                                        <p:attrNameLst>
                                          <p:attrName>fill.on</p:attrName>
                                        </p:attrNameLst>
                                      </p:cBhvr>
                                      <p:to>
                                        <p:strVal val="true"/>
                                      </p:to>
                                    </p:set>
                                    <p:animScale>
                                      <p:cBhvr>
                                        <p:cTn id="10" dur="1000" accel="50000" autoRev="1" fill="hold" tmFilter="0, 0; .33333, 1; 1, 1">
                                          <p:stCondLst>
                                            <p:cond delay="0"/>
                                          </p:stCondLst>
                                        </p:cTn>
                                        <p:tgtEl>
                                          <p:spTgt spid="15"/>
                                        </p:tgtEl>
                                      </p:cBhvr>
                                      <p:from x="100000" y="100000"/>
                                      <p:to x="100000" y="140000"/>
                                    </p:animScale>
                                  </p:childTnLst>
                                </p:cTn>
                              </p:par>
                              <p:par>
                                <p:cTn id="11" presetID="33" presetClass="emph" presetSubtype="0" fill="remove" nodeType="withEffect">
                                  <p:stCondLst>
                                    <p:cond delay="0"/>
                                  </p:stCondLst>
                                  <p:childTnLst>
                                    <p:animClr clrSpc="rgb" dir="cw">
                                      <p:cBhvr override="childStyle">
                                        <p:cTn id="12" dur="1000" accel="50000" autoRev="1" fill="hold" tmFilter="0, 0; .33333, 1; 1, 1">
                                          <p:stCondLst>
                                            <p:cond delay="0"/>
                                          </p:stCondLst>
                                        </p:cTn>
                                        <p:tgtEl>
                                          <p:spTgt spid="19"/>
                                        </p:tgtEl>
                                        <p:attrNameLst>
                                          <p:attrName>style.color</p:attrName>
                                        </p:attrNameLst>
                                      </p:cBhvr>
                                      <p:to>
                                        <a:schemeClr val="accent2"/>
                                      </p:to>
                                    </p:animClr>
                                    <p:animClr clrSpc="rgb" dir="cw">
                                      <p:cBhvr>
                                        <p:cTn id="13" dur="1000" accel="50000" autoRev="1" fill="hold" tmFilter="0, 0; .33333, 1; 1, 1">
                                          <p:stCondLst>
                                            <p:cond delay="0"/>
                                          </p:stCondLst>
                                        </p:cTn>
                                        <p:tgtEl>
                                          <p:spTgt spid="19"/>
                                        </p:tgtEl>
                                        <p:attrNameLst>
                                          <p:attrName>fillcolor</p:attrName>
                                        </p:attrNameLst>
                                      </p:cBhvr>
                                      <p:to>
                                        <a:schemeClr val="accent2"/>
                                      </p:to>
                                    </p:animClr>
                                    <p:set>
                                      <p:cBhvr>
                                        <p:cTn id="14" dur="2000" fill="hold"/>
                                        <p:tgtEl>
                                          <p:spTgt spid="19"/>
                                        </p:tgtEl>
                                        <p:attrNameLst>
                                          <p:attrName>fill.type</p:attrName>
                                        </p:attrNameLst>
                                      </p:cBhvr>
                                      <p:to>
                                        <p:strVal val="solid"/>
                                      </p:to>
                                    </p:set>
                                    <p:set>
                                      <p:cBhvr>
                                        <p:cTn id="15" dur="2000" fill="hold"/>
                                        <p:tgtEl>
                                          <p:spTgt spid="19"/>
                                        </p:tgtEl>
                                        <p:attrNameLst>
                                          <p:attrName>fill.on</p:attrName>
                                        </p:attrNameLst>
                                      </p:cBhvr>
                                      <p:to>
                                        <p:strVal val="true"/>
                                      </p:to>
                                    </p:set>
                                    <p:animScale>
                                      <p:cBhvr>
                                        <p:cTn id="16" dur="1000" accel="50000" autoRev="1" fill="hold" tmFilter="0, 0; .33333, 1; 1, 1">
                                          <p:stCondLst>
                                            <p:cond delay="0"/>
                                          </p:stCondLst>
                                        </p:cTn>
                                        <p:tgtEl>
                                          <p:spTgt spid="19"/>
                                        </p:tgtEl>
                                      </p:cBhvr>
                                      <p:from x="100000" y="100000"/>
                                      <p:to x="100000" y="14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Ryhmä 31"/>
          <p:cNvGrpSpPr/>
          <p:nvPr/>
        </p:nvGrpSpPr>
        <p:grpSpPr>
          <a:xfrm>
            <a:off x="7164289" y="2204865"/>
            <a:ext cx="1979711" cy="936103"/>
            <a:chOff x="11" y="2448274"/>
            <a:chExt cx="2513107" cy="1256553"/>
          </a:xfrm>
          <a:solidFill>
            <a:srgbClr val="00B050"/>
          </a:solidFill>
        </p:grpSpPr>
        <p:sp>
          <p:nvSpPr>
            <p:cNvPr id="33" name="Pyöristetty suorakulmio 32"/>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34"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p:txBody>
        </p:sp>
      </p:grpSp>
      <p:sp>
        <p:nvSpPr>
          <p:cNvPr id="36" name="Pyöristetty suorakulmio 35"/>
          <p:cNvSpPr/>
          <p:nvPr/>
        </p:nvSpPr>
        <p:spPr>
          <a:xfrm>
            <a:off x="0" y="2060848"/>
            <a:ext cx="1979711" cy="936103"/>
          </a:xfrm>
          <a:prstGeom prst="roundRect">
            <a:avLst/>
          </a:prstGeom>
          <a:solidFill>
            <a:srgbClr val="00B050"/>
          </a:solidFill>
        </p:spPr>
        <p:style>
          <a:lnRef idx="0">
            <a:schemeClr val="accent3"/>
          </a:lnRef>
          <a:fillRef idx="3">
            <a:schemeClr val="accent3"/>
          </a:fillRef>
          <a:effectRef idx="3">
            <a:schemeClr val="accent3"/>
          </a:effectRef>
          <a:fontRef idx="minor">
            <a:schemeClr val="lt1"/>
          </a:fontRef>
        </p:style>
      </p:sp>
      <p:grpSp>
        <p:nvGrpSpPr>
          <p:cNvPr id="14" name="Ryhmä 13"/>
          <p:cNvGrpSpPr/>
          <p:nvPr/>
        </p:nvGrpSpPr>
        <p:grpSpPr>
          <a:xfrm>
            <a:off x="72009" y="2276872"/>
            <a:ext cx="1979711" cy="936103"/>
            <a:chOff x="11" y="2448274"/>
            <a:chExt cx="2513107" cy="1256553"/>
          </a:xfrm>
          <a:solidFill>
            <a:srgbClr val="00B050"/>
          </a:solidFill>
        </p:grpSpPr>
        <p:sp>
          <p:nvSpPr>
            <p:cNvPr id="15" name="Pyöristetty suorakulmio 14"/>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16"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endParaRPr lang="fi-FI" sz="2800" b="1" kern="1200" baseline="0" dirty="0">
                <a:solidFill>
                  <a:schemeClr val="tx1"/>
                </a:solidFill>
                <a:latin typeface="+mj-lt"/>
              </a:endParaRPr>
            </a:p>
          </p:txBody>
        </p:sp>
      </p:grpSp>
      <p:grpSp>
        <p:nvGrpSpPr>
          <p:cNvPr id="17" name="Ryhmä 16"/>
          <p:cNvGrpSpPr/>
          <p:nvPr/>
        </p:nvGrpSpPr>
        <p:grpSpPr>
          <a:xfrm>
            <a:off x="216025" y="2564904"/>
            <a:ext cx="1979711" cy="936103"/>
            <a:chOff x="11" y="2448274"/>
            <a:chExt cx="2513107" cy="1256553"/>
          </a:xfrm>
          <a:solidFill>
            <a:srgbClr val="00B050"/>
          </a:solidFill>
        </p:grpSpPr>
        <p:sp>
          <p:nvSpPr>
            <p:cNvPr id="18" name="Pyöristetty suorakulmio 17"/>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19"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r>
                <a:rPr lang="fi-FI" sz="2800" b="1" kern="1200" baseline="0" dirty="0" smtClean="0">
                  <a:solidFill>
                    <a:schemeClr val="tx1"/>
                  </a:solidFill>
                  <a:latin typeface="+mj-lt"/>
                </a:rPr>
                <a:t>Vieras kieli</a:t>
              </a:r>
              <a:endParaRPr lang="fi-FI" sz="2800" b="1" kern="1200" baseline="0" dirty="0">
                <a:solidFill>
                  <a:schemeClr val="tx1"/>
                </a:solidFill>
                <a:latin typeface="+mj-lt"/>
              </a:endParaRPr>
            </a:p>
          </p:txBody>
        </p:sp>
      </p:grpSp>
      <p:sp>
        <p:nvSpPr>
          <p:cNvPr id="2" name="Otsikko 1"/>
          <p:cNvSpPr>
            <a:spLocks noGrp="1"/>
          </p:cNvSpPr>
          <p:nvPr>
            <p:ph type="title"/>
          </p:nvPr>
        </p:nvSpPr>
        <p:spPr>
          <a:xfrm>
            <a:off x="395536" y="116632"/>
            <a:ext cx="8291264" cy="936104"/>
          </a:xfrm>
        </p:spPr>
        <p:txBody>
          <a:bodyPr>
            <a:normAutofit fontScale="90000"/>
          </a:bodyPr>
          <a:lstStyle/>
          <a:p>
            <a:r>
              <a:rPr lang="fi-FI" sz="3600" dirty="0" err="1" smtClean="0">
                <a:solidFill>
                  <a:schemeClr val="bg1"/>
                </a:solidFill>
                <a:latin typeface="Arial Rounded MT Bold" pitchFamily="34" charset="0"/>
              </a:rPr>
              <a:t>T</a:t>
            </a:r>
            <a:r>
              <a:rPr lang="fi-FI" sz="3600" dirty="0" err="1" smtClean="0">
                <a:latin typeface="Arial Rounded MT Bold" pitchFamily="34" charset="0"/>
              </a:rPr>
              <a:t>Tutkinnon</a:t>
            </a:r>
            <a:r>
              <a:rPr lang="fi-FI" sz="3600" dirty="0" smtClean="0">
                <a:latin typeface="Arial Rounded MT Bold" pitchFamily="34" charset="0"/>
              </a:rPr>
              <a:t> </a:t>
            </a:r>
            <a:r>
              <a:rPr lang="fi-FI" sz="3600" dirty="0" err="1" smtClean="0">
                <a:latin typeface="Arial Rounded MT Bold" pitchFamily="34" charset="0"/>
              </a:rPr>
              <a:t>rakenne</a:t>
            </a:r>
            <a:r>
              <a:rPr lang="fi-FI" sz="3600" dirty="0" err="1" smtClean="0">
                <a:solidFill>
                  <a:schemeClr val="bg1"/>
                </a:solidFill>
                <a:latin typeface="Arial Rounded MT Bold" pitchFamily="34" charset="0"/>
              </a:rPr>
              <a:t>rakenneutkinnon</a:t>
            </a:r>
            <a:r>
              <a:rPr lang="fi-FI" sz="3600" dirty="0" smtClean="0">
                <a:solidFill>
                  <a:schemeClr val="bg1"/>
                </a:solidFill>
                <a:latin typeface="Arial Rounded MT Bold" pitchFamily="34" charset="0"/>
              </a:rPr>
              <a:t> rakenne</a:t>
            </a:r>
            <a:endParaRPr lang="fi-FI" sz="3600" dirty="0">
              <a:solidFill>
                <a:schemeClr val="bg1"/>
              </a:solidFill>
              <a:latin typeface="Arial Rounded MT Bold" pitchFamily="34" charset="0"/>
            </a:endParaRPr>
          </a:p>
        </p:txBody>
      </p:sp>
      <p:graphicFrame>
        <p:nvGraphicFramePr>
          <p:cNvPr id="3" name="Kaaviokuva 2"/>
          <p:cNvGraphicFramePr/>
          <p:nvPr/>
        </p:nvGraphicFramePr>
        <p:xfrm>
          <a:off x="899592" y="1124744"/>
          <a:ext cx="77048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23" name="Ryhmä 22"/>
          <p:cNvGrpSpPr/>
          <p:nvPr/>
        </p:nvGrpSpPr>
        <p:grpSpPr>
          <a:xfrm>
            <a:off x="7020272" y="2348881"/>
            <a:ext cx="1979711" cy="936103"/>
            <a:chOff x="11" y="2448274"/>
            <a:chExt cx="2513107" cy="1256553"/>
          </a:xfrm>
          <a:solidFill>
            <a:srgbClr val="00B050"/>
          </a:solidFill>
        </p:grpSpPr>
        <p:sp>
          <p:nvSpPr>
            <p:cNvPr id="24" name="Pyöristetty suorakulmio 23"/>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25"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p:txBody>
        </p:sp>
      </p:grpSp>
      <p:sp>
        <p:nvSpPr>
          <p:cNvPr id="7" name="Tekstikehys 6"/>
          <p:cNvSpPr txBox="1"/>
          <p:nvPr/>
        </p:nvSpPr>
        <p:spPr>
          <a:xfrm>
            <a:off x="3707904" y="3284984"/>
            <a:ext cx="2160240" cy="1938992"/>
          </a:xfrm>
          <a:prstGeom prst="rect">
            <a:avLst/>
          </a:prstGeom>
          <a:solidFill>
            <a:srgbClr val="CC3300"/>
          </a:solidFill>
          <a:ln w="28575">
            <a:solidFill>
              <a:schemeClr val="tx1"/>
            </a:solidFill>
          </a:ln>
        </p:spPr>
        <p:txBody>
          <a:bodyPr wrap="square" rtlCol="0">
            <a:spAutoFit/>
          </a:bodyPr>
          <a:lstStyle/>
          <a:p>
            <a:pPr algn="ctr">
              <a:buNone/>
            </a:pPr>
            <a:r>
              <a:rPr lang="fi-FI" sz="2000" dirty="0" smtClean="0"/>
              <a:t>Pakollisten kokeiden lisäksi tutkintoon voi kuulua useita ylimääräisiä kokeita</a:t>
            </a:r>
            <a:endParaRPr lang="fi-FI" sz="2000" dirty="0"/>
          </a:p>
        </p:txBody>
      </p:sp>
      <p:grpSp>
        <p:nvGrpSpPr>
          <p:cNvPr id="20" name="Ryhmä 19"/>
          <p:cNvGrpSpPr/>
          <p:nvPr/>
        </p:nvGrpSpPr>
        <p:grpSpPr>
          <a:xfrm>
            <a:off x="323528" y="3068960"/>
            <a:ext cx="1979711" cy="936103"/>
            <a:chOff x="11" y="2448274"/>
            <a:chExt cx="2513107" cy="1256553"/>
          </a:xfrm>
          <a:solidFill>
            <a:srgbClr val="00B050"/>
          </a:solidFill>
        </p:grpSpPr>
        <p:sp>
          <p:nvSpPr>
            <p:cNvPr id="21" name="Pyöristetty suorakulmio 20"/>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22"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r>
                <a:rPr lang="fi-FI" sz="2800" b="1" kern="1200" baseline="0" dirty="0" smtClean="0">
                  <a:solidFill>
                    <a:schemeClr val="tx1"/>
                  </a:solidFill>
                  <a:latin typeface="+mj-lt"/>
                </a:rPr>
                <a:t>Vieras kieli</a:t>
              </a:r>
              <a:endParaRPr lang="fi-FI" sz="2800" b="1" kern="1200" baseline="0" dirty="0">
                <a:solidFill>
                  <a:schemeClr val="tx1"/>
                </a:solidFill>
                <a:latin typeface="+mj-lt"/>
              </a:endParaRPr>
            </a:p>
          </p:txBody>
        </p:sp>
      </p:grpSp>
      <p:grpSp>
        <p:nvGrpSpPr>
          <p:cNvPr id="29" name="Ryhmä 28"/>
          <p:cNvGrpSpPr/>
          <p:nvPr/>
        </p:nvGrpSpPr>
        <p:grpSpPr>
          <a:xfrm>
            <a:off x="6948264" y="2492897"/>
            <a:ext cx="1979711" cy="936103"/>
            <a:chOff x="11" y="2448274"/>
            <a:chExt cx="2513107" cy="1256553"/>
          </a:xfrm>
          <a:solidFill>
            <a:srgbClr val="00B050"/>
          </a:solidFill>
        </p:grpSpPr>
        <p:sp>
          <p:nvSpPr>
            <p:cNvPr id="30" name="Pyöristetty suorakulmio 29"/>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31"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p:txBody>
        </p:sp>
      </p:grpSp>
      <p:grpSp>
        <p:nvGrpSpPr>
          <p:cNvPr id="26" name="Ryhmä 25"/>
          <p:cNvGrpSpPr/>
          <p:nvPr/>
        </p:nvGrpSpPr>
        <p:grpSpPr>
          <a:xfrm>
            <a:off x="6804248" y="3068961"/>
            <a:ext cx="1979711" cy="936103"/>
            <a:chOff x="11" y="2448274"/>
            <a:chExt cx="2513107" cy="1256553"/>
          </a:xfrm>
          <a:solidFill>
            <a:srgbClr val="00B050"/>
          </a:solidFill>
        </p:grpSpPr>
        <p:sp>
          <p:nvSpPr>
            <p:cNvPr id="27" name="Pyöristetty suorakulmio 26"/>
            <p:cNvSpPr/>
            <p:nvPr/>
          </p:nvSpPr>
          <p:spPr>
            <a:xfrm>
              <a:off x="11" y="2448274"/>
              <a:ext cx="2513107" cy="1256553"/>
            </a:xfrm>
            <a:prstGeom prst="roundRect">
              <a:avLst/>
            </a:prstGeom>
            <a:grpFill/>
          </p:spPr>
          <p:style>
            <a:lnRef idx="0">
              <a:schemeClr val="accent3"/>
            </a:lnRef>
            <a:fillRef idx="3">
              <a:schemeClr val="accent3"/>
            </a:fillRef>
            <a:effectRef idx="3">
              <a:schemeClr val="accent3"/>
            </a:effectRef>
            <a:fontRef idx="minor">
              <a:schemeClr val="lt1"/>
            </a:fontRef>
          </p:style>
        </p:sp>
        <p:sp>
          <p:nvSpPr>
            <p:cNvPr id="28" name="Pyöristetty suorakulmio 4"/>
            <p:cNvSpPr/>
            <p:nvPr/>
          </p:nvSpPr>
          <p:spPr>
            <a:xfrm>
              <a:off x="61351" y="2509614"/>
              <a:ext cx="2390427" cy="113387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buNone/>
              </a:pPr>
              <a:r>
                <a:rPr lang="fi-FI" sz="2800" b="1" kern="1200" baseline="0" dirty="0" smtClean="0">
                  <a:solidFill>
                    <a:schemeClr val="tx1"/>
                  </a:solidFill>
                  <a:latin typeface="+mj-lt"/>
                </a:rPr>
                <a:t>Reaali</a:t>
              </a:r>
              <a:endParaRPr lang="fi-FI" sz="2800" b="1" kern="1200" baseline="0" dirty="0">
                <a:solidFill>
                  <a:schemeClr val="tx1"/>
                </a:solidFill>
                <a:latin typeface="+mj-lt"/>
              </a:endParaRPr>
            </a:p>
          </p:txBody>
        </p:sp>
      </p:grpSp>
    </p:spTree>
    <p:extLst>
      <p:ext uri="{BB962C8B-B14F-4D97-AF65-F5344CB8AC3E}">
        <p14:creationId xmlns:p14="http://schemas.microsoft.com/office/powerpoint/2010/main" val="16937893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after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500" fill="hold"/>
                                        <p:tgtEl>
                                          <p:spTgt spid="36"/>
                                        </p:tgtEl>
                                        <p:attrNameLst>
                                          <p:attrName>ppt_x</p:attrName>
                                        </p:attrNameLst>
                                      </p:cBhvr>
                                      <p:tavLst>
                                        <p:tav tm="0">
                                          <p:val>
                                            <p:strVal val="0-#ppt_w/2"/>
                                          </p:val>
                                        </p:tav>
                                        <p:tav tm="100000">
                                          <p:val>
                                            <p:strVal val="#ppt_x"/>
                                          </p:val>
                                        </p:tav>
                                      </p:tavLst>
                                    </p:anim>
                                    <p:anim calcmode="lin" valueType="num">
                                      <p:cBhvr additive="base">
                                        <p:cTn id="8" dur="500" fill="hold"/>
                                        <p:tgtEl>
                                          <p:spTgt spid="36"/>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0-#ppt_w/2"/>
                                          </p:val>
                                        </p:tav>
                                        <p:tav tm="100000">
                                          <p:val>
                                            <p:strVal val="#ppt_x"/>
                                          </p:val>
                                        </p:tav>
                                      </p:tavLst>
                                    </p:anim>
                                    <p:anim calcmode="lin" valueType="num">
                                      <p:cBhvr additive="base">
                                        <p:cTn id="12" dur="500" fill="hold"/>
                                        <p:tgtEl>
                                          <p:spTgt spid="14"/>
                                        </p:tgtEl>
                                        <p:attrNameLst>
                                          <p:attrName>ppt_y</p:attrName>
                                        </p:attrNameLst>
                                      </p:cBhvr>
                                      <p:tavLst>
                                        <p:tav tm="0">
                                          <p:val>
                                            <p:strVal val="0-#ppt_h/2"/>
                                          </p:val>
                                        </p:tav>
                                        <p:tav tm="100000">
                                          <p:val>
                                            <p:strVal val="#ppt_y"/>
                                          </p:val>
                                        </p:tav>
                                      </p:tavLst>
                                    </p:anim>
                                  </p:childTnLst>
                                </p:cTn>
                              </p:par>
                              <p:par>
                                <p:cTn id="13" presetID="2" presetClass="entr" presetSubtype="9"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0-#ppt_w/2"/>
                                          </p:val>
                                        </p:tav>
                                        <p:tav tm="100000">
                                          <p:val>
                                            <p:strVal val="#ppt_x"/>
                                          </p:val>
                                        </p:tav>
                                      </p:tavLst>
                                    </p:anim>
                                    <p:anim calcmode="lin" valueType="num">
                                      <p:cBhvr additive="base">
                                        <p:cTn id="16" dur="500" fill="hold"/>
                                        <p:tgtEl>
                                          <p:spTgt spid="17"/>
                                        </p:tgtEl>
                                        <p:attrNameLst>
                                          <p:attrName>ppt_y</p:attrName>
                                        </p:attrNameLst>
                                      </p:cBhvr>
                                      <p:tavLst>
                                        <p:tav tm="0">
                                          <p:val>
                                            <p:strVal val="0-#ppt_h/2"/>
                                          </p:val>
                                        </p:tav>
                                        <p:tav tm="100000">
                                          <p:val>
                                            <p:strVal val="#ppt_y"/>
                                          </p:val>
                                        </p:tav>
                                      </p:tavLst>
                                    </p:anim>
                                  </p:childTnLst>
                                </p:cTn>
                              </p:par>
                              <p:par>
                                <p:cTn id="17" presetID="2" presetClass="entr" presetSubtype="9" fill="hold" nodeType="with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0-#ppt_w/2"/>
                                          </p:val>
                                        </p:tav>
                                        <p:tav tm="100000">
                                          <p:val>
                                            <p:strVal val="#ppt_x"/>
                                          </p:val>
                                        </p:tav>
                                      </p:tavLst>
                                    </p:anim>
                                    <p:anim calcmode="lin" valueType="num">
                                      <p:cBhvr additive="base">
                                        <p:cTn id="20" dur="500" fill="hold"/>
                                        <p:tgtEl>
                                          <p:spTgt spid="20"/>
                                        </p:tgtEl>
                                        <p:attrNameLst>
                                          <p:attrName>ppt_y</p:attrName>
                                        </p:attrNameLst>
                                      </p:cBhvr>
                                      <p:tavLst>
                                        <p:tav tm="0">
                                          <p:val>
                                            <p:strVal val="0-#ppt_h/2"/>
                                          </p:val>
                                        </p:tav>
                                        <p:tav tm="100000">
                                          <p:val>
                                            <p:strVal val="#ppt_y"/>
                                          </p:val>
                                        </p:tav>
                                      </p:tavLst>
                                    </p:anim>
                                  </p:childTnLst>
                                </p:cTn>
                              </p:par>
                            </p:childTnLst>
                          </p:cTn>
                        </p:par>
                        <p:par>
                          <p:cTn id="21" fill="hold">
                            <p:stCondLst>
                              <p:cond delay="500"/>
                            </p:stCondLst>
                            <p:childTnLst>
                              <p:par>
                                <p:cTn id="22" presetID="2" presetClass="entr" presetSubtype="3" fill="hold" nodeType="afterEffect">
                                  <p:stCondLst>
                                    <p:cond delay="0"/>
                                  </p:stCondLst>
                                  <p:childTnLst>
                                    <p:set>
                                      <p:cBhvr>
                                        <p:cTn id="23" dur="1" fill="hold">
                                          <p:stCondLst>
                                            <p:cond delay="0"/>
                                          </p:stCondLst>
                                        </p:cTn>
                                        <p:tgtEl>
                                          <p:spTgt spid="32"/>
                                        </p:tgtEl>
                                        <p:attrNameLst>
                                          <p:attrName>style.visibility</p:attrName>
                                        </p:attrNameLst>
                                      </p:cBhvr>
                                      <p:to>
                                        <p:strVal val="visible"/>
                                      </p:to>
                                    </p:set>
                                    <p:anim calcmode="lin" valueType="num">
                                      <p:cBhvr additive="base">
                                        <p:cTn id="24" dur="500" fill="hold"/>
                                        <p:tgtEl>
                                          <p:spTgt spid="32"/>
                                        </p:tgtEl>
                                        <p:attrNameLst>
                                          <p:attrName>ppt_x</p:attrName>
                                        </p:attrNameLst>
                                      </p:cBhvr>
                                      <p:tavLst>
                                        <p:tav tm="0">
                                          <p:val>
                                            <p:strVal val="1+#ppt_w/2"/>
                                          </p:val>
                                        </p:tav>
                                        <p:tav tm="100000">
                                          <p:val>
                                            <p:strVal val="#ppt_x"/>
                                          </p:val>
                                        </p:tav>
                                      </p:tavLst>
                                    </p:anim>
                                    <p:anim calcmode="lin" valueType="num">
                                      <p:cBhvr additive="base">
                                        <p:cTn id="25" dur="500" fill="hold"/>
                                        <p:tgtEl>
                                          <p:spTgt spid="32"/>
                                        </p:tgtEl>
                                        <p:attrNameLst>
                                          <p:attrName>ppt_y</p:attrName>
                                        </p:attrNameLst>
                                      </p:cBhvr>
                                      <p:tavLst>
                                        <p:tav tm="0">
                                          <p:val>
                                            <p:strVal val="0-#ppt_h/2"/>
                                          </p:val>
                                        </p:tav>
                                        <p:tav tm="100000">
                                          <p:val>
                                            <p:strVal val="#ppt_y"/>
                                          </p:val>
                                        </p:tav>
                                      </p:tavLst>
                                    </p:anim>
                                  </p:childTnLst>
                                </p:cTn>
                              </p:par>
                              <p:par>
                                <p:cTn id="26" presetID="2" presetClass="entr" presetSubtype="3" fill="hold" nodeType="withEffect">
                                  <p:stCondLst>
                                    <p:cond delay="0"/>
                                  </p:stCondLst>
                                  <p:childTnLst>
                                    <p:set>
                                      <p:cBhvr>
                                        <p:cTn id="27" dur="1" fill="hold">
                                          <p:stCondLst>
                                            <p:cond delay="0"/>
                                          </p:stCondLst>
                                        </p:cTn>
                                        <p:tgtEl>
                                          <p:spTgt spid="23"/>
                                        </p:tgtEl>
                                        <p:attrNameLst>
                                          <p:attrName>style.visibility</p:attrName>
                                        </p:attrNameLst>
                                      </p:cBhvr>
                                      <p:to>
                                        <p:strVal val="visible"/>
                                      </p:to>
                                    </p:set>
                                    <p:anim calcmode="lin" valueType="num">
                                      <p:cBhvr additive="base">
                                        <p:cTn id="28" dur="500" fill="hold"/>
                                        <p:tgtEl>
                                          <p:spTgt spid="23"/>
                                        </p:tgtEl>
                                        <p:attrNameLst>
                                          <p:attrName>ppt_x</p:attrName>
                                        </p:attrNameLst>
                                      </p:cBhvr>
                                      <p:tavLst>
                                        <p:tav tm="0">
                                          <p:val>
                                            <p:strVal val="1+#ppt_w/2"/>
                                          </p:val>
                                        </p:tav>
                                        <p:tav tm="100000">
                                          <p:val>
                                            <p:strVal val="#ppt_x"/>
                                          </p:val>
                                        </p:tav>
                                      </p:tavLst>
                                    </p:anim>
                                    <p:anim calcmode="lin" valueType="num">
                                      <p:cBhvr additive="base">
                                        <p:cTn id="29" dur="500" fill="hold"/>
                                        <p:tgtEl>
                                          <p:spTgt spid="23"/>
                                        </p:tgtEl>
                                        <p:attrNameLst>
                                          <p:attrName>ppt_y</p:attrName>
                                        </p:attrNameLst>
                                      </p:cBhvr>
                                      <p:tavLst>
                                        <p:tav tm="0">
                                          <p:val>
                                            <p:strVal val="0-#ppt_h/2"/>
                                          </p:val>
                                        </p:tav>
                                        <p:tav tm="100000">
                                          <p:val>
                                            <p:strVal val="#ppt_y"/>
                                          </p:val>
                                        </p:tav>
                                      </p:tavLst>
                                    </p:anim>
                                  </p:childTnLst>
                                </p:cTn>
                              </p:par>
                              <p:par>
                                <p:cTn id="30" presetID="2" presetClass="entr" presetSubtype="3" fill="hold" nodeType="withEffect">
                                  <p:stCondLst>
                                    <p:cond delay="0"/>
                                  </p:stCondLst>
                                  <p:childTnLst>
                                    <p:set>
                                      <p:cBhvr>
                                        <p:cTn id="31" dur="1" fill="hold">
                                          <p:stCondLst>
                                            <p:cond delay="0"/>
                                          </p:stCondLst>
                                        </p:cTn>
                                        <p:tgtEl>
                                          <p:spTgt spid="29"/>
                                        </p:tgtEl>
                                        <p:attrNameLst>
                                          <p:attrName>style.visibility</p:attrName>
                                        </p:attrNameLst>
                                      </p:cBhvr>
                                      <p:to>
                                        <p:strVal val="visible"/>
                                      </p:to>
                                    </p:set>
                                    <p:anim calcmode="lin" valueType="num">
                                      <p:cBhvr additive="base">
                                        <p:cTn id="32" dur="500" fill="hold"/>
                                        <p:tgtEl>
                                          <p:spTgt spid="29"/>
                                        </p:tgtEl>
                                        <p:attrNameLst>
                                          <p:attrName>ppt_x</p:attrName>
                                        </p:attrNameLst>
                                      </p:cBhvr>
                                      <p:tavLst>
                                        <p:tav tm="0">
                                          <p:val>
                                            <p:strVal val="1+#ppt_w/2"/>
                                          </p:val>
                                        </p:tav>
                                        <p:tav tm="100000">
                                          <p:val>
                                            <p:strVal val="#ppt_x"/>
                                          </p:val>
                                        </p:tav>
                                      </p:tavLst>
                                    </p:anim>
                                    <p:anim calcmode="lin" valueType="num">
                                      <p:cBhvr additive="base">
                                        <p:cTn id="33" dur="500" fill="hold"/>
                                        <p:tgtEl>
                                          <p:spTgt spid="29"/>
                                        </p:tgtEl>
                                        <p:attrNameLst>
                                          <p:attrName>ppt_y</p:attrName>
                                        </p:attrNameLst>
                                      </p:cBhvr>
                                      <p:tavLst>
                                        <p:tav tm="0">
                                          <p:val>
                                            <p:strVal val="0-#ppt_h/2"/>
                                          </p:val>
                                        </p:tav>
                                        <p:tav tm="100000">
                                          <p:val>
                                            <p:strVal val="#ppt_y"/>
                                          </p:val>
                                        </p:tav>
                                      </p:tavLst>
                                    </p:anim>
                                  </p:childTnLst>
                                </p:cTn>
                              </p:par>
                              <p:par>
                                <p:cTn id="34" presetID="2" presetClass="entr" presetSubtype="3" fill="hold" nodeType="withEffect">
                                  <p:stCondLst>
                                    <p:cond delay="0"/>
                                  </p:stCondLst>
                                  <p:childTnLst>
                                    <p:set>
                                      <p:cBhvr>
                                        <p:cTn id="35" dur="1" fill="hold">
                                          <p:stCondLst>
                                            <p:cond delay="0"/>
                                          </p:stCondLst>
                                        </p:cTn>
                                        <p:tgtEl>
                                          <p:spTgt spid="26"/>
                                        </p:tgtEl>
                                        <p:attrNameLst>
                                          <p:attrName>style.visibility</p:attrName>
                                        </p:attrNameLst>
                                      </p:cBhvr>
                                      <p:to>
                                        <p:strVal val="visible"/>
                                      </p:to>
                                    </p:set>
                                    <p:anim calcmode="lin" valueType="num">
                                      <p:cBhvr additive="base">
                                        <p:cTn id="36" dur="500" fill="hold"/>
                                        <p:tgtEl>
                                          <p:spTgt spid="26"/>
                                        </p:tgtEl>
                                        <p:attrNameLst>
                                          <p:attrName>ppt_x</p:attrName>
                                        </p:attrNameLst>
                                      </p:cBhvr>
                                      <p:tavLst>
                                        <p:tav tm="0">
                                          <p:val>
                                            <p:strVal val="1+#ppt_w/2"/>
                                          </p:val>
                                        </p:tav>
                                        <p:tav tm="100000">
                                          <p:val>
                                            <p:strVal val="#ppt_x"/>
                                          </p:val>
                                        </p:tav>
                                      </p:tavLst>
                                    </p:anim>
                                    <p:anim calcmode="lin" valueType="num">
                                      <p:cBhvr additive="base">
                                        <p:cTn id="37" dur="500" fill="hold"/>
                                        <p:tgtEl>
                                          <p:spTgt spid="2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1094878" y="269776"/>
            <a:ext cx="7221538" cy="1143000"/>
          </a:xfrm>
          <a:noFill/>
          <a:ln>
            <a:miter lim="800000"/>
            <a:headEnd/>
            <a:tailEnd/>
          </a:ln>
        </p:spPr>
        <p:txBody>
          <a:bodyPr vert="horz" wrap="square" lIns="91440" tIns="45720" rIns="91440" bIns="45720" numCol="1" anchor="t" anchorCtr="0" compatLnSpc="1">
            <a:prstTxWarp prst="textNoShape">
              <a:avLst/>
            </a:prstTxWarp>
          </a:bodyPr>
          <a:lstStyle/>
          <a:p>
            <a:r>
              <a:rPr lang="fi-FI" sz="3200" dirty="0" smtClean="0">
                <a:latin typeface="Arial Rounded MT Bold" pitchFamily="34" charset="0"/>
              </a:rPr>
              <a:t>Tutkinnon hajauttaminen </a:t>
            </a:r>
            <a:r>
              <a:rPr lang="fi-FI" sz="3200" dirty="0" smtClean="0">
                <a:solidFill>
                  <a:schemeClr val="bg1"/>
                </a:solidFill>
                <a:latin typeface="Arial Rounded MT Bold" pitchFamily="34" charset="0"/>
              </a:rPr>
              <a:t>hajauttaminen</a:t>
            </a:r>
          </a:p>
        </p:txBody>
      </p:sp>
      <p:sp>
        <p:nvSpPr>
          <p:cNvPr id="10250" name="Text Box 17"/>
          <p:cNvSpPr txBox="1">
            <a:spLocks noChangeArrowheads="1"/>
          </p:cNvSpPr>
          <p:nvPr/>
        </p:nvSpPr>
        <p:spPr bwMode="auto">
          <a:xfrm>
            <a:off x="430212" y="4652963"/>
            <a:ext cx="8534275" cy="1900520"/>
          </a:xfrm>
          <a:prstGeom prst="rect">
            <a:avLst/>
          </a:prstGeom>
          <a:noFill/>
          <a:ln w="38100" algn="ctr">
            <a:noFill/>
            <a:miter lim="800000"/>
            <a:headEnd/>
            <a:tailEnd/>
          </a:ln>
        </p:spPr>
        <p:txBody>
          <a:bodyPr wrap="square">
            <a:spAutoFit/>
          </a:bodyPr>
          <a:lstStyle/>
          <a:p>
            <a:pPr marL="269875" indent="-269875">
              <a:lnSpc>
                <a:spcPts val="2500"/>
              </a:lnSpc>
              <a:spcBef>
                <a:spcPts val="800"/>
              </a:spcBef>
            </a:pPr>
            <a:r>
              <a:rPr lang="fi-FI" sz="2000" dirty="0">
                <a:solidFill>
                  <a:srgbClr val="990000"/>
                </a:solidFill>
              </a:rPr>
              <a:t>useimmat suorittavat tutkinnon kolmannen  </a:t>
            </a:r>
            <a:r>
              <a:rPr lang="fi-FI" sz="2000" dirty="0" smtClean="0">
                <a:solidFill>
                  <a:srgbClr val="990000"/>
                </a:solidFill>
              </a:rPr>
              <a:t>lukiovuoden </a:t>
            </a:r>
            <a:r>
              <a:rPr lang="fi-FI" sz="2000" dirty="0">
                <a:solidFill>
                  <a:srgbClr val="990000"/>
                </a:solidFill>
              </a:rPr>
              <a:t>aikana</a:t>
            </a:r>
          </a:p>
          <a:p>
            <a:pPr marL="269875" indent="-269875">
              <a:lnSpc>
                <a:spcPts val="2500"/>
              </a:lnSpc>
              <a:spcBef>
                <a:spcPts val="800"/>
              </a:spcBef>
            </a:pPr>
            <a:r>
              <a:rPr lang="fi-FI" sz="2000" dirty="0"/>
              <a:t>tutkinnon suorittaminen alkaa, kun </a:t>
            </a:r>
            <a:r>
              <a:rPr lang="fi-FI" sz="2000" dirty="0" smtClean="0"/>
              <a:t>ilmoittaudut ensimmäisen kerran pakolliseen </a:t>
            </a:r>
            <a:r>
              <a:rPr lang="fi-FI" sz="2000" dirty="0"/>
              <a:t>tai ylimääräiseen kokeeseen </a:t>
            </a:r>
          </a:p>
          <a:p>
            <a:pPr marL="269875" indent="-269875">
              <a:lnSpc>
                <a:spcPts val="2500"/>
              </a:lnSpc>
              <a:spcBef>
                <a:spcPts val="800"/>
              </a:spcBef>
            </a:pPr>
            <a:r>
              <a:rPr lang="fi-FI" sz="2000" dirty="0"/>
              <a:t>mikäli </a:t>
            </a:r>
            <a:r>
              <a:rPr lang="fi-FI" sz="2000" dirty="0" smtClean="0"/>
              <a:t>lukio-opiskelusi </a:t>
            </a:r>
            <a:r>
              <a:rPr lang="fi-FI" sz="2000" dirty="0"/>
              <a:t>venyy </a:t>
            </a:r>
            <a:r>
              <a:rPr lang="fi-FI" sz="2000" dirty="0" smtClean="0"/>
              <a:t>neljään </a:t>
            </a:r>
            <a:r>
              <a:rPr lang="fi-FI" sz="2000" dirty="0"/>
              <a:t>vuoteen, kirjoitukset kannattaa aloittaa vasta </a:t>
            </a:r>
            <a:r>
              <a:rPr lang="fi-FI" sz="2000" dirty="0" smtClean="0"/>
              <a:t>kolmannen vuoden keväällä</a:t>
            </a:r>
            <a:endParaRPr lang="fi-FI" sz="2000" dirty="0"/>
          </a:p>
        </p:txBody>
      </p:sp>
      <p:sp>
        <p:nvSpPr>
          <p:cNvPr id="10245" name="Line 26"/>
          <p:cNvSpPr>
            <a:spLocks noChangeShapeType="1"/>
          </p:cNvSpPr>
          <p:nvPr/>
        </p:nvSpPr>
        <p:spPr bwMode="auto">
          <a:xfrm>
            <a:off x="2195736" y="1719214"/>
            <a:ext cx="0" cy="1728192"/>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wrap="square" anchor="ctr">
            <a:spAutoFit/>
          </a:bodyPr>
          <a:lstStyle/>
          <a:p>
            <a:endParaRPr lang="fi-FI" dirty="0"/>
          </a:p>
        </p:txBody>
      </p:sp>
      <p:sp>
        <p:nvSpPr>
          <p:cNvPr id="10246" name="Line 27"/>
          <p:cNvSpPr>
            <a:spLocks noChangeShapeType="1"/>
          </p:cNvSpPr>
          <p:nvPr/>
        </p:nvSpPr>
        <p:spPr bwMode="auto">
          <a:xfrm>
            <a:off x="5508104" y="1718742"/>
            <a:ext cx="0" cy="1657350"/>
          </a:xfrm>
          <a:prstGeom prst="line">
            <a:avLst/>
          </a:prstGeom>
          <a:ln>
            <a:headEnd/>
            <a:tailEnd/>
          </a:ln>
        </p:spPr>
        <p:style>
          <a:lnRef idx="3">
            <a:schemeClr val="accent6"/>
          </a:lnRef>
          <a:fillRef idx="0">
            <a:schemeClr val="accent6"/>
          </a:fillRef>
          <a:effectRef idx="2">
            <a:schemeClr val="accent6"/>
          </a:effectRef>
          <a:fontRef idx="minor">
            <a:schemeClr val="tx1"/>
          </a:fontRef>
        </p:style>
        <p:txBody>
          <a:bodyPr wrap="square" anchor="ctr">
            <a:spAutoFit/>
          </a:bodyPr>
          <a:lstStyle/>
          <a:p>
            <a:endParaRPr lang="fi-FI" dirty="0"/>
          </a:p>
        </p:txBody>
      </p:sp>
      <p:sp>
        <p:nvSpPr>
          <p:cNvPr id="10247" name="Text Box 28"/>
          <p:cNvSpPr txBox="1">
            <a:spLocks noChangeArrowheads="1"/>
          </p:cNvSpPr>
          <p:nvPr/>
        </p:nvSpPr>
        <p:spPr bwMode="auto">
          <a:xfrm>
            <a:off x="395536" y="1719213"/>
            <a:ext cx="7633221" cy="276999"/>
          </a:xfrm>
          <a:prstGeom prst="rect">
            <a:avLst/>
          </a:prstGeom>
          <a:noFill/>
          <a:ln w="38100" algn="ctr">
            <a:noFill/>
            <a:miter lim="800000"/>
            <a:headEnd/>
            <a:tailEnd/>
          </a:ln>
        </p:spPr>
        <p:txBody>
          <a:bodyPr wrap="square">
            <a:spAutoFit/>
          </a:bodyPr>
          <a:lstStyle/>
          <a:p>
            <a:pPr marL="269875" indent="-269875">
              <a:buFontTx/>
              <a:buNone/>
            </a:pPr>
            <a:r>
              <a:rPr lang="fi-FI" sz="1200" u="sng" dirty="0"/>
              <a:t>2. </a:t>
            </a:r>
            <a:r>
              <a:rPr lang="fi-FI" sz="1200" u="sng" dirty="0" smtClean="0"/>
              <a:t>lukuvuosi:</a:t>
            </a:r>
            <a:r>
              <a:rPr lang="fi-FI" sz="1200" dirty="0" smtClean="0"/>
              <a:t>               	</a:t>
            </a:r>
            <a:r>
              <a:rPr lang="fi-FI" sz="1200" u="sng" dirty="0" smtClean="0"/>
              <a:t>3</a:t>
            </a:r>
            <a:r>
              <a:rPr lang="fi-FI" sz="1200" u="sng" dirty="0"/>
              <a:t>. </a:t>
            </a:r>
            <a:r>
              <a:rPr lang="fi-FI" sz="1200" u="sng" dirty="0" smtClean="0"/>
              <a:t>lukuvuosi:</a:t>
            </a:r>
            <a:r>
              <a:rPr lang="fi-FI" sz="1200" dirty="0"/>
              <a:t>	           </a:t>
            </a:r>
            <a:r>
              <a:rPr lang="fi-FI" sz="1200" dirty="0" smtClean="0"/>
              <a:t>	            </a:t>
            </a:r>
            <a:r>
              <a:rPr lang="fi-FI" sz="1200" u="sng" dirty="0" smtClean="0"/>
              <a:t>4</a:t>
            </a:r>
            <a:r>
              <a:rPr lang="fi-FI" sz="1200" u="sng" dirty="0"/>
              <a:t>. </a:t>
            </a:r>
            <a:r>
              <a:rPr lang="fi-FI" sz="1200" u="sng" dirty="0" smtClean="0"/>
              <a:t>lukuvuosi:</a:t>
            </a:r>
            <a:endParaRPr lang="fi-FI" sz="1200" u="sng" dirty="0"/>
          </a:p>
        </p:txBody>
      </p:sp>
      <p:sp>
        <p:nvSpPr>
          <p:cNvPr id="10248" name="Text Box 31"/>
          <p:cNvSpPr txBox="1">
            <a:spLocks noChangeArrowheads="1"/>
          </p:cNvSpPr>
          <p:nvPr/>
        </p:nvSpPr>
        <p:spPr bwMode="auto">
          <a:xfrm>
            <a:off x="395288" y="3663429"/>
            <a:ext cx="8748712" cy="707886"/>
          </a:xfrm>
          <a:prstGeom prst="rect">
            <a:avLst/>
          </a:prstGeom>
          <a:noFill/>
          <a:ln w="38100" algn="ctr">
            <a:noFill/>
            <a:miter lim="800000"/>
            <a:headEnd/>
            <a:tailEnd/>
          </a:ln>
        </p:spPr>
        <p:txBody>
          <a:bodyPr wrap="square">
            <a:spAutoFit/>
          </a:bodyPr>
          <a:lstStyle/>
          <a:p>
            <a:pPr marL="269875" indent="-269875"/>
            <a:r>
              <a:rPr lang="fi-FI" sz="2000" dirty="0"/>
              <a:t>kolmannella kerralla on pakolliset kokeet </a:t>
            </a:r>
            <a:r>
              <a:rPr lang="fi-FI" sz="2000" dirty="0" smtClean="0"/>
              <a:t>suoritettava. Tällöin </a:t>
            </a:r>
            <a:r>
              <a:rPr lang="fi-FI" sz="2000" dirty="0"/>
              <a:t>hylätyn kokeen </a:t>
            </a:r>
            <a:r>
              <a:rPr lang="fi-FI" sz="2000" dirty="0" smtClean="0"/>
              <a:t>voit </a:t>
            </a:r>
            <a:r>
              <a:rPr lang="fi-FI" sz="2000" dirty="0"/>
              <a:t>uusia </a:t>
            </a:r>
            <a:r>
              <a:rPr lang="fi-FI" sz="2000" dirty="0" smtClean="0"/>
              <a:t>2 kertaa 3 seuraavan tutkintokerran aikana</a:t>
            </a:r>
            <a:endParaRPr lang="fi-FI" sz="2000" dirty="0"/>
          </a:p>
        </p:txBody>
      </p:sp>
      <p:graphicFrame>
        <p:nvGraphicFramePr>
          <p:cNvPr id="22" name="Kaaviokuva 21"/>
          <p:cNvGraphicFramePr/>
          <p:nvPr/>
        </p:nvGraphicFramePr>
        <p:xfrm>
          <a:off x="0" y="2007245"/>
          <a:ext cx="9144000" cy="1296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3" name="Tekstikehys 22"/>
          <p:cNvSpPr txBox="1"/>
          <p:nvPr/>
        </p:nvSpPr>
        <p:spPr>
          <a:xfrm>
            <a:off x="251520" y="1115452"/>
            <a:ext cx="8640960" cy="369332"/>
          </a:xfrm>
          <a:prstGeom prst="rect">
            <a:avLst/>
          </a:prstGeom>
          <a:solidFill>
            <a:schemeClr val="bg1">
              <a:lumMod val="95000"/>
            </a:schemeClr>
          </a:solidFill>
          <a:ln w="19050">
            <a:solidFill>
              <a:srgbClr val="C00000"/>
            </a:solidFill>
          </a:ln>
          <a:effectLst>
            <a:glow rad="101600">
              <a:srgbClr val="C00000">
                <a:alpha val="40000"/>
              </a:srgbClr>
            </a:glow>
          </a:effectLst>
        </p:spPr>
        <p:txBody>
          <a:bodyPr wrap="square" rtlCol="0">
            <a:spAutoFit/>
          </a:bodyPr>
          <a:lstStyle/>
          <a:p>
            <a:pPr>
              <a:buNone/>
            </a:pPr>
            <a:r>
              <a:rPr lang="fi-FI" sz="1800" dirty="0" smtClean="0">
                <a:solidFill>
                  <a:srgbClr val="C00000"/>
                </a:solidFill>
              </a:rPr>
              <a:t>Tutkinto on suoritettava enintään kolmen perättäisen tutkintokerran aikana</a:t>
            </a:r>
          </a:p>
        </p:txBody>
      </p:sp>
      <p:sp>
        <p:nvSpPr>
          <p:cNvPr id="24" name="Ellipsi 23"/>
          <p:cNvSpPr/>
          <p:nvPr/>
        </p:nvSpPr>
        <p:spPr bwMode="auto">
          <a:xfrm>
            <a:off x="2267744" y="1863229"/>
            <a:ext cx="3168352" cy="1728192"/>
          </a:xfrm>
          <a:prstGeom prst="ellipse">
            <a:avLst/>
          </a:pr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269875" marR="0" indent="-269875" algn="l" defTabSz="914400" rtl="0" eaLnBrk="1" fontAlgn="base" latinLnBrk="0" hangingPunct="1">
              <a:lnSpc>
                <a:spcPct val="100000"/>
              </a:lnSpc>
              <a:spcBef>
                <a:spcPct val="50000"/>
              </a:spcBef>
              <a:spcAft>
                <a:spcPct val="0"/>
              </a:spcAft>
              <a:buClrTx/>
              <a:buSzPct val="150000"/>
              <a:buFontTx/>
              <a:buChar char="•"/>
              <a:tabLst/>
            </a:pPr>
            <a:endParaRPr kumimoji="0" lang="fi-FI" sz="2400" b="1"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238533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0-#ppt_w/2"/>
                                          </p:val>
                                        </p:tav>
                                        <p:tav tm="100000">
                                          <p:val>
                                            <p:strVal val="#ppt_x"/>
                                          </p:val>
                                        </p:tav>
                                      </p:tavLst>
                                    </p:anim>
                                    <p:anim calcmode="lin" valueType="num">
                                      <p:cBhvr additive="base">
                                        <p:cTn id="8" dur="500" fill="hold"/>
                                        <p:tgtEl>
                                          <p:spTgt spid="24"/>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0250"/>
                                        </p:tgtEl>
                                        <p:attrNameLst>
                                          <p:attrName>style.visibility</p:attrName>
                                        </p:attrNameLst>
                                      </p:cBhvr>
                                      <p:to>
                                        <p:strVal val="visible"/>
                                      </p:to>
                                    </p:set>
                                    <p:anim calcmode="lin" valueType="num">
                                      <p:cBhvr additive="base">
                                        <p:cTn id="11" dur="500" fill="hold"/>
                                        <p:tgtEl>
                                          <p:spTgt spid="10250"/>
                                        </p:tgtEl>
                                        <p:attrNameLst>
                                          <p:attrName>ppt_x</p:attrName>
                                        </p:attrNameLst>
                                      </p:cBhvr>
                                      <p:tavLst>
                                        <p:tav tm="0">
                                          <p:val>
                                            <p:strVal val="0-#ppt_w/2"/>
                                          </p:val>
                                        </p:tav>
                                        <p:tav tm="100000">
                                          <p:val>
                                            <p:strVal val="#ppt_x"/>
                                          </p:val>
                                        </p:tav>
                                      </p:tavLst>
                                    </p:anim>
                                    <p:anim calcmode="lin" valueType="num">
                                      <p:cBhvr additive="base">
                                        <p:cTn id="12" dur="500" fill="hold"/>
                                        <p:tgtEl>
                                          <p:spTgt spid="102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0" grpId="0"/>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95536" y="115888"/>
            <a:ext cx="7797552" cy="777875"/>
          </a:xfrm>
          <a:noFill/>
          <a:ln>
            <a:miter lim="800000"/>
            <a:headEnd/>
            <a:tailEnd/>
          </a:ln>
        </p:spPr>
        <p:txBody>
          <a:bodyPr vert="horz" wrap="square" lIns="91440" tIns="45720" rIns="91440" bIns="45720" numCol="1" anchor="t" anchorCtr="0" compatLnSpc="1">
            <a:prstTxWarp prst="textNoShape">
              <a:avLst/>
            </a:prstTxWarp>
            <a:normAutofit/>
          </a:bodyPr>
          <a:lstStyle/>
          <a:p>
            <a:r>
              <a:rPr lang="fi-FI" sz="3600" dirty="0" smtClean="0">
                <a:latin typeface="Arial Rounded MT Bold" pitchFamily="34" charset="0"/>
              </a:rPr>
              <a:t>     </a:t>
            </a:r>
            <a:r>
              <a:rPr lang="fi-FI" sz="3600" dirty="0">
                <a:latin typeface="Arial Rounded MT Bold" pitchFamily="34" charset="0"/>
              </a:rPr>
              <a:t>	</a:t>
            </a:r>
            <a:r>
              <a:rPr lang="fi-FI" sz="3600" dirty="0" smtClean="0">
                <a:latin typeface="Arial Rounded MT Bold" pitchFamily="34" charset="0"/>
              </a:rPr>
              <a:t>Osallistumisoikeus</a:t>
            </a:r>
            <a:endParaRPr lang="fi-FI" sz="3600" dirty="0" smtClean="0">
              <a:solidFill>
                <a:schemeClr val="bg1"/>
              </a:solidFill>
              <a:latin typeface="Arial Rounded MT Bold" pitchFamily="34" charset="0"/>
            </a:endParaRPr>
          </a:p>
        </p:txBody>
      </p:sp>
      <p:sp>
        <p:nvSpPr>
          <p:cNvPr id="8" name="Puolivapaa piirto 7"/>
          <p:cNvSpPr/>
          <p:nvPr/>
        </p:nvSpPr>
        <p:spPr>
          <a:xfrm>
            <a:off x="2348582" y="1140526"/>
            <a:ext cx="6399329" cy="2407191"/>
          </a:xfrm>
          <a:custGeom>
            <a:avLst/>
            <a:gdLst>
              <a:gd name="connsiteX0" fmla="*/ 0 w 6399329"/>
              <a:gd name="connsiteY0" fmla="*/ 300899 h 2407191"/>
              <a:gd name="connsiteX1" fmla="*/ 5195734 w 6399329"/>
              <a:gd name="connsiteY1" fmla="*/ 300899 h 2407191"/>
              <a:gd name="connsiteX2" fmla="*/ 5195734 w 6399329"/>
              <a:gd name="connsiteY2" fmla="*/ 0 h 2407191"/>
              <a:gd name="connsiteX3" fmla="*/ 6399329 w 6399329"/>
              <a:gd name="connsiteY3" fmla="*/ 1203596 h 2407191"/>
              <a:gd name="connsiteX4" fmla="*/ 5195734 w 6399329"/>
              <a:gd name="connsiteY4" fmla="*/ 2407191 h 2407191"/>
              <a:gd name="connsiteX5" fmla="*/ 5195734 w 6399329"/>
              <a:gd name="connsiteY5" fmla="*/ 2106292 h 2407191"/>
              <a:gd name="connsiteX6" fmla="*/ 0 w 6399329"/>
              <a:gd name="connsiteY6" fmla="*/ 2106292 h 2407191"/>
              <a:gd name="connsiteX7" fmla="*/ 0 w 6399329"/>
              <a:gd name="connsiteY7" fmla="*/ 300899 h 240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99329" h="2407191">
                <a:moveTo>
                  <a:pt x="0" y="300899"/>
                </a:moveTo>
                <a:lnTo>
                  <a:pt x="5195734" y="300899"/>
                </a:lnTo>
                <a:lnTo>
                  <a:pt x="5195734" y="0"/>
                </a:lnTo>
                <a:lnTo>
                  <a:pt x="6399329" y="1203596"/>
                </a:lnTo>
                <a:lnTo>
                  <a:pt x="5195734" y="2407191"/>
                </a:lnTo>
                <a:lnTo>
                  <a:pt x="5195734" y="2106292"/>
                </a:lnTo>
                <a:lnTo>
                  <a:pt x="0" y="2106292"/>
                </a:lnTo>
                <a:lnTo>
                  <a:pt x="0" y="300899"/>
                </a:lnTo>
                <a:close/>
              </a:path>
            </a:pathLst>
          </a:custGeom>
          <a:solidFill>
            <a:schemeClr val="accent1">
              <a:lumMod val="75000"/>
            </a:schemeClr>
          </a:solidFill>
          <a:ln>
            <a:solidFill>
              <a:srgbClr val="3399FF">
                <a:alpha val="90000"/>
              </a:srgbClr>
            </a:solidFill>
          </a:ln>
          <a:effectLst>
            <a:glow rad="101600">
              <a:schemeClr val="accent4">
                <a:satMod val="175000"/>
                <a:alpha val="40000"/>
              </a:schemeClr>
            </a:glow>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6350" tIns="307249" rIns="909047" bIns="307249" numCol="1" spcCol="1270" anchor="t" anchorCtr="0">
            <a:noAutofit/>
          </a:bodyPr>
          <a:lstStyle/>
          <a:p>
            <a:pPr marL="57150" lvl="1" indent="-57150" algn="l" defTabSz="444500">
              <a:lnSpc>
                <a:spcPct val="90000"/>
              </a:lnSpc>
              <a:spcBef>
                <a:spcPct val="0"/>
              </a:spcBef>
              <a:spcAft>
                <a:spcPct val="15000"/>
              </a:spcAft>
              <a:buChar char="••"/>
            </a:pPr>
            <a:endParaRPr lang="fi-FI" sz="1000" b="1" kern="1200" dirty="0"/>
          </a:p>
          <a:p>
            <a:pPr marL="228600" lvl="1" indent="-228600" algn="l" defTabSz="1066800">
              <a:lnSpc>
                <a:spcPct val="90000"/>
              </a:lnSpc>
              <a:spcBef>
                <a:spcPct val="0"/>
              </a:spcBef>
              <a:spcAft>
                <a:spcPct val="15000"/>
              </a:spcAft>
              <a:buChar char="••"/>
            </a:pPr>
            <a:r>
              <a:rPr lang="fi-FI" sz="2400" b="1" kern="1200" dirty="0" smtClean="0"/>
              <a:t>kokeen pakolliset kurssit opiskeltu</a:t>
            </a:r>
            <a:endParaRPr lang="fi-FI" sz="2400" b="1" kern="1200" dirty="0"/>
          </a:p>
          <a:p>
            <a:pPr marL="228600" lvl="1" indent="-228600" algn="l" defTabSz="1066800">
              <a:lnSpc>
                <a:spcPct val="90000"/>
              </a:lnSpc>
              <a:spcBef>
                <a:spcPct val="0"/>
              </a:spcBef>
              <a:spcAft>
                <a:spcPct val="15000"/>
              </a:spcAft>
              <a:buChar char="••"/>
            </a:pPr>
            <a:r>
              <a:rPr lang="fi-FI" sz="2400" b="1" kern="1200" dirty="0" smtClean="0"/>
              <a:t>jos vieraassa kielessä ei ole pakollisia kursseja, riittää 3 kurssia</a:t>
            </a:r>
            <a:endParaRPr lang="fi-FI" sz="2400" b="1" kern="1200" dirty="0"/>
          </a:p>
          <a:p>
            <a:pPr marL="228600" lvl="1" indent="-228600" algn="l" defTabSz="1066800">
              <a:lnSpc>
                <a:spcPct val="90000"/>
              </a:lnSpc>
              <a:spcBef>
                <a:spcPct val="0"/>
              </a:spcBef>
              <a:spcAft>
                <a:spcPct val="15000"/>
              </a:spcAft>
              <a:buChar char="••"/>
            </a:pPr>
            <a:r>
              <a:rPr lang="fi-FI" sz="2400" b="1" kern="1200" dirty="0" smtClean="0"/>
              <a:t>erityistapaukset rehtorin luvalla</a:t>
            </a:r>
            <a:endParaRPr lang="fi-FI" sz="2400" b="1" kern="1200" dirty="0"/>
          </a:p>
        </p:txBody>
      </p:sp>
      <p:sp>
        <p:nvSpPr>
          <p:cNvPr id="9" name="Puolivapaa piirto 8"/>
          <p:cNvSpPr/>
          <p:nvPr/>
        </p:nvSpPr>
        <p:spPr>
          <a:xfrm>
            <a:off x="395546" y="1124744"/>
            <a:ext cx="1952493" cy="2407191"/>
          </a:xfrm>
          <a:custGeom>
            <a:avLst/>
            <a:gdLst>
              <a:gd name="connsiteX0" fmla="*/ 0 w 1952493"/>
              <a:gd name="connsiteY0" fmla="*/ 325422 h 2407191"/>
              <a:gd name="connsiteX1" fmla="*/ 95314 w 1952493"/>
              <a:gd name="connsiteY1" fmla="*/ 95314 h 2407191"/>
              <a:gd name="connsiteX2" fmla="*/ 325422 w 1952493"/>
              <a:gd name="connsiteY2" fmla="*/ 0 h 2407191"/>
              <a:gd name="connsiteX3" fmla="*/ 1627071 w 1952493"/>
              <a:gd name="connsiteY3" fmla="*/ 0 h 2407191"/>
              <a:gd name="connsiteX4" fmla="*/ 1857179 w 1952493"/>
              <a:gd name="connsiteY4" fmla="*/ 95314 h 2407191"/>
              <a:gd name="connsiteX5" fmla="*/ 1952493 w 1952493"/>
              <a:gd name="connsiteY5" fmla="*/ 325422 h 2407191"/>
              <a:gd name="connsiteX6" fmla="*/ 1952493 w 1952493"/>
              <a:gd name="connsiteY6" fmla="*/ 2081769 h 2407191"/>
              <a:gd name="connsiteX7" fmla="*/ 1857179 w 1952493"/>
              <a:gd name="connsiteY7" fmla="*/ 2311877 h 2407191"/>
              <a:gd name="connsiteX8" fmla="*/ 1627071 w 1952493"/>
              <a:gd name="connsiteY8" fmla="*/ 2407191 h 2407191"/>
              <a:gd name="connsiteX9" fmla="*/ 325422 w 1952493"/>
              <a:gd name="connsiteY9" fmla="*/ 2407191 h 2407191"/>
              <a:gd name="connsiteX10" fmla="*/ 95314 w 1952493"/>
              <a:gd name="connsiteY10" fmla="*/ 2311877 h 2407191"/>
              <a:gd name="connsiteX11" fmla="*/ 0 w 1952493"/>
              <a:gd name="connsiteY11" fmla="*/ 2081769 h 2407191"/>
              <a:gd name="connsiteX12" fmla="*/ 0 w 1952493"/>
              <a:gd name="connsiteY12" fmla="*/ 325422 h 240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493" h="2407191">
                <a:moveTo>
                  <a:pt x="0" y="325422"/>
                </a:moveTo>
                <a:cubicBezTo>
                  <a:pt x="0" y="239115"/>
                  <a:pt x="34286" y="156342"/>
                  <a:pt x="95314" y="95314"/>
                </a:cubicBezTo>
                <a:cubicBezTo>
                  <a:pt x="156343" y="34286"/>
                  <a:pt x="239115" y="0"/>
                  <a:pt x="325422" y="0"/>
                </a:cubicBezTo>
                <a:lnTo>
                  <a:pt x="1627071" y="0"/>
                </a:lnTo>
                <a:cubicBezTo>
                  <a:pt x="1713378" y="0"/>
                  <a:pt x="1796151" y="34286"/>
                  <a:pt x="1857179" y="95314"/>
                </a:cubicBezTo>
                <a:cubicBezTo>
                  <a:pt x="1918207" y="156343"/>
                  <a:pt x="1952493" y="239115"/>
                  <a:pt x="1952493" y="325422"/>
                </a:cubicBezTo>
                <a:lnTo>
                  <a:pt x="1952493" y="2081769"/>
                </a:lnTo>
                <a:cubicBezTo>
                  <a:pt x="1952493" y="2168076"/>
                  <a:pt x="1918208" y="2250849"/>
                  <a:pt x="1857179" y="2311877"/>
                </a:cubicBezTo>
                <a:cubicBezTo>
                  <a:pt x="1796150" y="2372905"/>
                  <a:pt x="1713378" y="2407191"/>
                  <a:pt x="1627071" y="2407191"/>
                </a:cubicBezTo>
                <a:lnTo>
                  <a:pt x="325422" y="2407191"/>
                </a:lnTo>
                <a:cubicBezTo>
                  <a:pt x="239115" y="2407191"/>
                  <a:pt x="156342" y="2372905"/>
                  <a:pt x="95314" y="2311877"/>
                </a:cubicBezTo>
                <a:cubicBezTo>
                  <a:pt x="34286" y="2250848"/>
                  <a:pt x="0" y="2168076"/>
                  <a:pt x="0" y="2081769"/>
                </a:cubicBezTo>
                <a:lnTo>
                  <a:pt x="0" y="325422"/>
                </a:lnTo>
                <a:close/>
              </a:path>
            </a:pathLst>
          </a:custGeom>
          <a:solidFill>
            <a:srgbClr val="3399FF"/>
          </a:solidFill>
        </p:spPr>
        <p:style>
          <a:lnRef idx="0">
            <a:schemeClr val="accent5"/>
          </a:lnRef>
          <a:fillRef idx="3">
            <a:schemeClr val="accent5"/>
          </a:fillRef>
          <a:effectRef idx="3">
            <a:schemeClr val="accent5"/>
          </a:effectRef>
          <a:fontRef idx="minor">
            <a:schemeClr val="lt1"/>
          </a:fontRef>
        </p:style>
        <p:txBody>
          <a:bodyPr spcFirstLastPara="0" vert="horz" wrap="square" lIns="171513" tIns="133413" rIns="171513" bIns="133413" numCol="1" spcCol="1270" anchor="ctr" anchorCtr="0">
            <a:noAutofit/>
          </a:bodyPr>
          <a:lstStyle/>
          <a:p>
            <a:pPr lvl="0" algn="ctr" defTabSz="889000">
              <a:lnSpc>
                <a:spcPct val="90000"/>
              </a:lnSpc>
              <a:spcBef>
                <a:spcPct val="0"/>
              </a:spcBef>
              <a:spcAft>
                <a:spcPct val="35000"/>
              </a:spcAft>
              <a:buNone/>
            </a:pPr>
            <a:r>
              <a:rPr lang="fi-FI" sz="2000" b="1" kern="1200" dirty="0" smtClean="0">
                <a:solidFill>
                  <a:schemeClr val="tx1"/>
                </a:solidFill>
              </a:rPr>
              <a:t>Lukion opiskelija</a:t>
            </a:r>
            <a:endParaRPr lang="fi-FI" sz="2000" b="1" kern="1200" dirty="0">
              <a:solidFill>
                <a:schemeClr val="tx1"/>
              </a:solidFill>
            </a:endParaRPr>
          </a:p>
        </p:txBody>
      </p:sp>
      <p:sp>
        <p:nvSpPr>
          <p:cNvPr id="10" name="Puolivapaa piirto 9"/>
          <p:cNvSpPr/>
          <p:nvPr/>
        </p:nvSpPr>
        <p:spPr>
          <a:xfrm>
            <a:off x="2355482" y="3773888"/>
            <a:ext cx="6391350" cy="2407191"/>
          </a:xfrm>
          <a:custGeom>
            <a:avLst/>
            <a:gdLst>
              <a:gd name="connsiteX0" fmla="*/ 0 w 6391350"/>
              <a:gd name="connsiteY0" fmla="*/ 300899 h 2407191"/>
              <a:gd name="connsiteX1" fmla="*/ 5187755 w 6391350"/>
              <a:gd name="connsiteY1" fmla="*/ 300899 h 2407191"/>
              <a:gd name="connsiteX2" fmla="*/ 5187755 w 6391350"/>
              <a:gd name="connsiteY2" fmla="*/ 0 h 2407191"/>
              <a:gd name="connsiteX3" fmla="*/ 6391350 w 6391350"/>
              <a:gd name="connsiteY3" fmla="*/ 1203596 h 2407191"/>
              <a:gd name="connsiteX4" fmla="*/ 5187755 w 6391350"/>
              <a:gd name="connsiteY4" fmla="*/ 2407191 h 2407191"/>
              <a:gd name="connsiteX5" fmla="*/ 5187755 w 6391350"/>
              <a:gd name="connsiteY5" fmla="*/ 2106292 h 2407191"/>
              <a:gd name="connsiteX6" fmla="*/ 0 w 6391350"/>
              <a:gd name="connsiteY6" fmla="*/ 2106292 h 2407191"/>
              <a:gd name="connsiteX7" fmla="*/ 0 w 6391350"/>
              <a:gd name="connsiteY7" fmla="*/ 300899 h 240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91350" h="2407191">
                <a:moveTo>
                  <a:pt x="0" y="300899"/>
                </a:moveTo>
                <a:lnTo>
                  <a:pt x="5187755" y="300899"/>
                </a:lnTo>
                <a:lnTo>
                  <a:pt x="5187755" y="0"/>
                </a:lnTo>
                <a:lnTo>
                  <a:pt x="6391350" y="1203596"/>
                </a:lnTo>
                <a:lnTo>
                  <a:pt x="5187755" y="2407191"/>
                </a:lnTo>
                <a:lnTo>
                  <a:pt x="5187755" y="2106292"/>
                </a:lnTo>
                <a:lnTo>
                  <a:pt x="0" y="2106292"/>
                </a:lnTo>
                <a:lnTo>
                  <a:pt x="0" y="300899"/>
                </a:lnTo>
                <a:close/>
              </a:path>
            </a:pathLst>
          </a:custGeom>
          <a:solidFill>
            <a:schemeClr val="accent1">
              <a:lumMod val="75000"/>
            </a:schemeClr>
          </a:solidFill>
          <a:ln>
            <a:solidFill>
              <a:srgbClr val="3399FF">
                <a:alpha val="90000"/>
              </a:srgbClr>
            </a:solidFill>
          </a:ln>
          <a:effectLst>
            <a:glow rad="101600">
              <a:schemeClr val="accent4">
                <a:satMod val="175000"/>
                <a:alpha val="40000"/>
              </a:schemeClr>
            </a:glow>
          </a:effectLst>
        </p:spPr>
        <p:style>
          <a:lnRef idx="2">
            <a:scrgbClr r="0" g="0" b="0"/>
          </a:lnRef>
          <a:fillRef idx="1">
            <a:scrgbClr r="0" g="0" b="0"/>
          </a:fillRef>
          <a:effectRef idx="0">
            <a:scrgbClr r="0" g="0" b="0"/>
          </a:effectRef>
          <a:fontRef idx="minor">
            <a:schemeClr val="dk1">
              <a:hueOff val="0"/>
              <a:satOff val="0"/>
              <a:lumOff val="0"/>
              <a:alphaOff val="0"/>
            </a:schemeClr>
          </a:fontRef>
        </p:style>
        <p:txBody>
          <a:bodyPr spcFirstLastPara="0" vert="horz" wrap="square" lIns="6350" tIns="307249" rIns="909047" bIns="307249" numCol="1" spcCol="1270" anchor="t" anchorCtr="0">
            <a:noAutofit/>
          </a:bodyPr>
          <a:lstStyle/>
          <a:p>
            <a:pPr marL="57150" lvl="1" indent="-57150" algn="l" defTabSz="444500">
              <a:lnSpc>
                <a:spcPct val="90000"/>
              </a:lnSpc>
              <a:spcBef>
                <a:spcPct val="0"/>
              </a:spcBef>
              <a:spcAft>
                <a:spcPct val="15000"/>
              </a:spcAft>
              <a:buChar char="••"/>
            </a:pPr>
            <a:endParaRPr lang="fi-FI" sz="1000" b="1" kern="1200" dirty="0"/>
          </a:p>
          <a:p>
            <a:pPr marL="228600" lvl="1" indent="-228600" algn="l" defTabSz="1111250">
              <a:lnSpc>
                <a:spcPct val="90000"/>
              </a:lnSpc>
              <a:spcBef>
                <a:spcPct val="0"/>
              </a:spcBef>
              <a:spcAft>
                <a:spcPct val="15000"/>
              </a:spcAft>
              <a:buChar char="••"/>
            </a:pPr>
            <a:r>
              <a:rPr lang="fi-FI" sz="2500" b="1" kern="1200" dirty="0" smtClean="0"/>
              <a:t>2,5 vuoden ammatillisen tutkinnon suorittanut</a:t>
            </a:r>
            <a:endParaRPr lang="fi-FI" sz="2500" b="1" kern="1200" dirty="0"/>
          </a:p>
          <a:p>
            <a:pPr marL="228600" lvl="1" indent="-228600" algn="l" defTabSz="1111250">
              <a:lnSpc>
                <a:spcPct val="90000"/>
              </a:lnSpc>
              <a:spcBef>
                <a:spcPct val="0"/>
              </a:spcBef>
              <a:spcAft>
                <a:spcPct val="15000"/>
              </a:spcAft>
              <a:buChar char="••"/>
            </a:pPr>
            <a:r>
              <a:rPr lang="fi-FI" sz="2500" b="1" kern="1200" dirty="0" smtClean="0"/>
              <a:t>tutkintoa suorittavalta edellytetään 1,5 vuoden opintoja  </a:t>
            </a:r>
            <a:endParaRPr lang="fi-FI" sz="2500" b="1" kern="1200" dirty="0"/>
          </a:p>
        </p:txBody>
      </p:sp>
      <p:sp>
        <p:nvSpPr>
          <p:cNvPr id="11" name="Puolivapaa piirto 10"/>
          <p:cNvSpPr/>
          <p:nvPr/>
        </p:nvSpPr>
        <p:spPr>
          <a:xfrm>
            <a:off x="395536" y="3773888"/>
            <a:ext cx="1958316" cy="2407191"/>
          </a:xfrm>
          <a:custGeom>
            <a:avLst/>
            <a:gdLst>
              <a:gd name="connsiteX0" fmla="*/ 0 w 1958316"/>
              <a:gd name="connsiteY0" fmla="*/ 326393 h 2407191"/>
              <a:gd name="connsiteX1" fmla="*/ 95599 w 1958316"/>
              <a:gd name="connsiteY1" fmla="*/ 95598 h 2407191"/>
              <a:gd name="connsiteX2" fmla="*/ 326394 w 1958316"/>
              <a:gd name="connsiteY2" fmla="*/ 0 h 2407191"/>
              <a:gd name="connsiteX3" fmla="*/ 1631923 w 1958316"/>
              <a:gd name="connsiteY3" fmla="*/ 0 h 2407191"/>
              <a:gd name="connsiteX4" fmla="*/ 1862718 w 1958316"/>
              <a:gd name="connsiteY4" fmla="*/ 95599 h 2407191"/>
              <a:gd name="connsiteX5" fmla="*/ 1958316 w 1958316"/>
              <a:gd name="connsiteY5" fmla="*/ 326394 h 2407191"/>
              <a:gd name="connsiteX6" fmla="*/ 1958316 w 1958316"/>
              <a:gd name="connsiteY6" fmla="*/ 2080798 h 2407191"/>
              <a:gd name="connsiteX7" fmla="*/ 1862718 w 1958316"/>
              <a:gd name="connsiteY7" fmla="*/ 2311593 h 2407191"/>
              <a:gd name="connsiteX8" fmla="*/ 1631923 w 1958316"/>
              <a:gd name="connsiteY8" fmla="*/ 2407191 h 2407191"/>
              <a:gd name="connsiteX9" fmla="*/ 326393 w 1958316"/>
              <a:gd name="connsiteY9" fmla="*/ 2407191 h 2407191"/>
              <a:gd name="connsiteX10" fmla="*/ 95598 w 1958316"/>
              <a:gd name="connsiteY10" fmla="*/ 2311593 h 2407191"/>
              <a:gd name="connsiteX11" fmla="*/ 0 w 1958316"/>
              <a:gd name="connsiteY11" fmla="*/ 2080798 h 2407191"/>
              <a:gd name="connsiteX12" fmla="*/ 0 w 1958316"/>
              <a:gd name="connsiteY12" fmla="*/ 326393 h 2407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8316" h="2407191">
                <a:moveTo>
                  <a:pt x="0" y="326393"/>
                </a:moveTo>
                <a:cubicBezTo>
                  <a:pt x="0" y="239828"/>
                  <a:pt x="34388" y="156809"/>
                  <a:pt x="95599" y="95598"/>
                </a:cubicBezTo>
                <a:cubicBezTo>
                  <a:pt x="156810" y="34388"/>
                  <a:pt x="239829" y="0"/>
                  <a:pt x="326394" y="0"/>
                </a:cubicBezTo>
                <a:lnTo>
                  <a:pt x="1631923" y="0"/>
                </a:lnTo>
                <a:cubicBezTo>
                  <a:pt x="1718488" y="0"/>
                  <a:pt x="1801507" y="34388"/>
                  <a:pt x="1862718" y="95599"/>
                </a:cubicBezTo>
                <a:cubicBezTo>
                  <a:pt x="1923928" y="156810"/>
                  <a:pt x="1958316" y="239829"/>
                  <a:pt x="1958316" y="326394"/>
                </a:cubicBezTo>
                <a:lnTo>
                  <a:pt x="1958316" y="2080798"/>
                </a:lnTo>
                <a:cubicBezTo>
                  <a:pt x="1958316" y="2167363"/>
                  <a:pt x="1923928" y="2250382"/>
                  <a:pt x="1862718" y="2311593"/>
                </a:cubicBezTo>
                <a:cubicBezTo>
                  <a:pt x="1801507" y="2372804"/>
                  <a:pt x="1718488" y="2407191"/>
                  <a:pt x="1631923" y="2407191"/>
                </a:cubicBezTo>
                <a:lnTo>
                  <a:pt x="326393" y="2407191"/>
                </a:lnTo>
                <a:cubicBezTo>
                  <a:pt x="239828" y="2407191"/>
                  <a:pt x="156809" y="2372803"/>
                  <a:pt x="95598" y="2311593"/>
                </a:cubicBezTo>
                <a:cubicBezTo>
                  <a:pt x="34387" y="2250382"/>
                  <a:pt x="0" y="2167363"/>
                  <a:pt x="0" y="2080798"/>
                </a:cubicBezTo>
                <a:lnTo>
                  <a:pt x="0" y="326393"/>
                </a:lnTo>
                <a:close/>
              </a:path>
            </a:pathLst>
          </a:custGeom>
          <a:solidFill>
            <a:srgbClr val="3399FF"/>
          </a:solidFill>
        </p:spPr>
        <p:style>
          <a:lnRef idx="0">
            <a:schemeClr val="accent5"/>
          </a:lnRef>
          <a:fillRef idx="3">
            <a:schemeClr val="accent5"/>
          </a:fillRef>
          <a:effectRef idx="3">
            <a:schemeClr val="accent5"/>
          </a:effectRef>
          <a:fontRef idx="minor">
            <a:schemeClr val="lt1"/>
          </a:fontRef>
        </p:style>
        <p:txBody>
          <a:bodyPr spcFirstLastPara="0" vert="horz" wrap="square" lIns="171797" tIns="133697" rIns="171797" bIns="133697" numCol="1" spcCol="1270" anchor="ctr" anchorCtr="0">
            <a:noAutofit/>
          </a:bodyPr>
          <a:lstStyle/>
          <a:p>
            <a:pPr lvl="0" algn="ctr" defTabSz="889000">
              <a:lnSpc>
                <a:spcPct val="90000"/>
              </a:lnSpc>
              <a:spcBef>
                <a:spcPct val="0"/>
              </a:spcBef>
              <a:spcAft>
                <a:spcPct val="35000"/>
              </a:spcAft>
              <a:buNone/>
            </a:pPr>
            <a:r>
              <a:rPr lang="fi-FI" sz="2000" b="1" kern="1200" dirty="0" smtClean="0">
                <a:solidFill>
                  <a:schemeClr val="tx1"/>
                </a:solidFill>
              </a:rPr>
              <a:t>Ammatillinen tutkinto</a:t>
            </a:r>
            <a:endParaRPr lang="fi-FI" sz="2000" b="1" kern="1200" dirty="0">
              <a:solidFill>
                <a:schemeClr val="tx1"/>
              </a:solidFill>
            </a:endParaRPr>
          </a:p>
        </p:txBody>
      </p:sp>
      <p:sp>
        <p:nvSpPr>
          <p:cNvPr id="6" name="Tekstikehys 5"/>
          <p:cNvSpPr txBox="1"/>
          <p:nvPr/>
        </p:nvSpPr>
        <p:spPr>
          <a:xfrm>
            <a:off x="467544" y="6309320"/>
            <a:ext cx="7884368" cy="40011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buNone/>
            </a:pPr>
            <a:r>
              <a:rPr lang="fi-FI" sz="2000" dirty="0" smtClean="0"/>
              <a:t>Tehtävät perustuvat lukion pakollisiin ja syventäviin kursseihin</a:t>
            </a:r>
            <a:endParaRPr lang="fi-FI" sz="2000" dirty="0"/>
          </a:p>
        </p:txBody>
      </p:sp>
    </p:spTree>
    <p:extLst>
      <p:ext uri="{BB962C8B-B14F-4D97-AF65-F5344CB8AC3E}">
        <p14:creationId xmlns:p14="http://schemas.microsoft.com/office/powerpoint/2010/main" val="2010076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0-#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0-#ppt_w/2"/>
                                          </p:val>
                                        </p:tav>
                                        <p:tav tm="100000">
                                          <p:val>
                                            <p:strVal val="#ppt_x"/>
                                          </p:val>
                                        </p:tav>
                                      </p:tavLst>
                                    </p:anim>
                                    <p:anim calcmode="lin" valueType="num">
                                      <p:cBhvr additive="base">
                                        <p:cTn id="18" dur="500" fill="hold"/>
                                        <p:tgtEl>
                                          <p:spTgt spid="10"/>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additive="base">
                                        <p:cTn id="21" dur="500" fill="hold"/>
                                        <p:tgtEl>
                                          <p:spTgt spid="11"/>
                                        </p:tgtEl>
                                        <p:attrNameLst>
                                          <p:attrName>ppt_x</p:attrName>
                                        </p:attrNameLst>
                                      </p:cBhvr>
                                      <p:tavLst>
                                        <p:tav tm="0">
                                          <p:val>
                                            <p:strVal val="0-#ppt_w/2"/>
                                          </p:val>
                                        </p:tav>
                                        <p:tav tm="100000">
                                          <p:val>
                                            <p:strVal val="#ppt_x"/>
                                          </p:val>
                                        </p:tav>
                                      </p:tavLst>
                                    </p:anim>
                                    <p:anim calcmode="lin" valueType="num">
                                      <p:cBhvr additive="base">
                                        <p:cTn id="22" dur="500" fill="hold"/>
                                        <p:tgtEl>
                                          <p:spTgt spid="11"/>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0-#ppt_w/2"/>
                                          </p:val>
                                        </p:tav>
                                        <p:tav tm="100000">
                                          <p:val>
                                            <p:strVal val="#ppt_x"/>
                                          </p:val>
                                        </p:tav>
                                      </p:tavLst>
                                    </p:anim>
                                    <p:anim calcmode="lin" valueType="num">
                                      <p:cBhvr additive="base">
                                        <p:cTn id="26"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yöristetty suorakulmio 3"/>
          <p:cNvSpPr/>
          <p:nvPr/>
        </p:nvSpPr>
        <p:spPr bwMode="auto">
          <a:xfrm>
            <a:off x="539552" y="2780928"/>
            <a:ext cx="8280920" cy="1080120"/>
          </a:xfrm>
          <a:prstGeom prst="roundRect">
            <a:avLst/>
          </a:prstGeom>
          <a:solidFill>
            <a:schemeClr val="accent3">
              <a:lumMod val="85000"/>
            </a:schemeClr>
          </a:solidFill>
          <a:ln w="38100" cap="flat" cmpd="sng" algn="ctr">
            <a:solidFill>
              <a:srgbClr val="C00000"/>
            </a:solidFill>
            <a:prstDash val="solid"/>
            <a:round/>
            <a:headEnd type="none" w="med" len="med"/>
            <a:tailEnd type="none" w="med" len="med"/>
          </a:ln>
          <a:effectLst>
            <a:glow rad="228600">
              <a:schemeClr val="accent4">
                <a:satMod val="175000"/>
                <a:alpha val="40000"/>
              </a:schemeClr>
            </a:glow>
          </a:effectLst>
        </p:spPr>
        <p:txBody>
          <a:bodyPr anchor="ctr">
            <a:spAutoFit/>
          </a:bodyPr>
          <a:lstStyle/>
          <a:p>
            <a:pPr marL="269875" indent="-269875">
              <a:defRPr/>
            </a:pPr>
            <a:endParaRPr lang="fi-FI" dirty="0"/>
          </a:p>
        </p:txBody>
      </p:sp>
      <p:sp>
        <p:nvSpPr>
          <p:cNvPr id="15365" name="Rectangle 2"/>
          <p:cNvSpPr>
            <a:spLocks noGrp="1" noChangeArrowheads="1"/>
          </p:cNvSpPr>
          <p:nvPr>
            <p:ph type="title"/>
          </p:nvPr>
        </p:nvSpPr>
        <p:spPr bwMode="auto">
          <a:xfrm>
            <a:off x="889595" y="115888"/>
            <a:ext cx="6562725" cy="777875"/>
          </a:xfrm>
          <a:noFill/>
          <a:ln>
            <a:miter lim="800000"/>
            <a:headEnd/>
            <a:tailEnd/>
          </a:ln>
        </p:spPr>
        <p:txBody>
          <a:bodyPr vert="horz" wrap="square" lIns="91440" tIns="45720" rIns="91440" bIns="45720" numCol="1" anchor="t" anchorCtr="0" compatLnSpc="1">
            <a:prstTxWarp prst="textNoShape">
              <a:avLst/>
            </a:prstTxWarp>
            <a:normAutofit/>
          </a:bodyPr>
          <a:lstStyle/>
          <a:p>
            <a:r>
              <a:rPr lang="fi-FI" sz="3600" dirty="0" err="1" smtClean="0">
                <a:latin typeface="Arial Rounded MT Bold" pitchFamily="34" charset="0"/>
              </a:rPr>
              <a:t>lmoittautuminen</a:t>
            </a:r>
            <a:r>
              <a:rPr lang="fi-FI" sz="3600" dirty="0" err="1" smtClean="0">
                <a:solidFill>
                  <a:schemeClr val="bg1"/>
                </a:solidFill>
                <a:latin typeface="Arial Rounded MT Bold" pitchFamily="34" charset="0"/>
              </a:rPr>
              <a:t>autuminen</a:t>
            </a:r>
            <a:endParaRPr lang="fi-FI" sz="3600" dirty="0" smtClean="0">
              <a:solidFill>
                <a:schemeClr val="bg1"/>
              </a:solidFill>
              <a:latin typeface="Arial Rounded MT Bold" pitchFamily="34" charset="0"/>
            </a:endParaRPr>
          </a:p>
        </p:txBody>
      </p:sp>
      <p:sp>
        <p:nvSpPr>
          <p:cNvPr id="15366" name="Rectangle 3"/>
          <p:cNvSpPr>
            <a:spLocks noGrp="1" noChangeArrowheads="1"/>
          </p:cNvSpPr>
          <p:nvPr>
            <p:ph type="body" idx="1"/>
          </p:nvPr>
        </p:nvSpPr>
        <p:spPr bwMode="auto">
          <a:xfrm>
            <a:off x="457200" y="1600200"/>
            <a:ext cx="8579296" cy="45259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fi-FI" dirty="0" smtClean="0">
                <a:latin typeface="Arial" pitchFamily="34" charset="0"/>
                <a:cs typeface="Arial" pitchFamily="34" charset="0"/>
              </a:rPr>
              <a:t>syksyn tutkintoon kesäkuun alkupäivinä</a:t>
            </a:r>
          </a:p>
          <a:p>
            <a:pPr eaLnBrk="1" hangingPunct="1"/>
            <a:r>
              <a:rPr lang="fi-FI" dirty="0" smtClean="0">
                <a:latin typeface="Arial" pitchFamily="34" charset="0"/>
                <a:cs typeface="Arial" pitchFamily="34" charset="0"/>
              </a:rPr>
              <a:t>kevään tutkintoon marraskuun loppupäivinä</a:t>
            </a:r>
          </a:p>
          <a:p>
            <a:pPr eaLnBrk="1" hangingPunct="1"/>
            <a:r>
              <a:rPr lang="fi-FI" u="sng" dirty="0" smtClean="0">
                <a:solidFill>
                  <a:srgbClr val="CC3300"/>
                </a:solidFill>
                <a:latin typeface="Arial" pitchFamily="34" charset="0"/>
                <a:cs typeface="Arial" pitchFamily="34" charset="0"/>
              </a:rPr>
              <a:t>ilmoittautuminen on sitova: valintoja et voi jälkikäteen muuttaa</a:t>
            </a:r>
          </a:p>
          <a:p>
            <a:pPr eaLnBrk="1" hangingPunct="1"/>
            <a:r>
              <a:rPr lang="fi-FI" dirty="0" smtClean="0">
                <a:latin typeface="Arial" pitchFamily="34" charset="0"/>
                <a:cs typeface="Arial" pitchFamily="34" charset="0"/>
              </a:rPr>
              <a:t>ilmoittautumishakemus on palautettava koulun antamien ohjeiden mukaisesti</a:t>
            </a:r>
          </a:p>
          <a:p>
            <a:pPr eaLnBrk="1" hangingPunct="1"/>
            <a:r>
              <a:rPr lang="fi-FI" dirty="0" smtClean="0">
                <a:latin typeface="Arial" pitchFamily="34" charset="0"/>
                <a:cs typeface="Arial" pitchFamily="34" charset="0"/>
              </a:rPr>
              <a:t>poikkeuksiin, muutoksiin ja mitätöintiin on oltava erityisen painavat syyt</a:t>
            </a:r>
          </a:p>
        </p:txBody>
      </p:sp>
      <p:sp>
        <p:nvSpPr>
          <p:cNvPr id="8" name="Tekstikehys 7"/>
          <p:cNvSpPr txBox="1"/>
          <p:nvPr/>
        </p:nvSpPr>
        <p:spPr>
          <a:xfrm>
            <a:off x="6300192" y="5661248"/>
            <a:ext cx="2304256" cy="830997"/>
          </a:xfrm>
          <a:prstGeom prst="rect">
            <a:avLst/>
          </a:prstGeom>
          <a:solidFill>
            <a:srgbClr val="C00000"/>
          </a:solidFill>
          <a:ln/>
        </p:spPr>
        <p:style>
          <a:lnRef idx="0">
            <a:schemeClr val="accent1"/>
          </a:lnRef>
          <a:fillRef idx="3">
            <a:schemeClr val="accent1"/>
          </a:fillRef>
          <a:effectRef idx="3">
            <a:schemeClr val="accent1"/>
          </a:effectRef>
          <a:fontRef idx="minor">
            <a:schemeClr val="lt1"/>
          </a:fontRef>
        </p:style>
        <p:txBody>
          <a:bodyPr wrap="square" rtlCol="0">
            <a:spAutoFit/>
          </a:bodyPr>
          <a:lstStyle/>
          <a:p>
            <a:pPr>
              <a:buNone/>
            </a:pPr>
            <a:r>
              <a:rPr lang="fi-FI" dirty="0" smtClean="0">
                <a:solidFill>
                  <a:schemeClr val="tx1"/>
                </a:solidFill>
              </a:rPr>
              <a:t>tarkista oman koulusi ohjeet</a:t>
            </a:r>
            <a:endParaRPr lang="fi-FI" dirty="0">
              <a:solidFill>
                <a:schemeClr val="tx1"/>
              </a:solidFill>
            </a:endParaRPr>
          </a:p>
        </p:txBody>
      </p:sp>
    </p:spTree>
    <p:extLst>
      <p:ext uri="{BB962C8B-B14F-4D97-AF65-F5344CB8AC3E}">
        <p14:creationId xmlns:p14="http://schemas.microsoft.com/office/powerpoint/2010/main" val="2704177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normAutofit/>
          </a:bodyPr>
          <a:lstStyle/>
          <a:p>
            <a:r>
              <a:rPr lang="fi-FI" sz="3200" dirty="0" smtClean="0">
                <a:latin typeface="Arial Rounded MT Bold" pitchFamily="34" charset="0"/>
              </a:rPr>
              <a:t>Hylätyn kokeen </a:t>
            </a:r>
            <a:r>
              <a:rPr lang="fi-FI" sz="3200" dirty="0" err="1" smtClean="0">
                <a:latin typeface="Arial Rounded MT Bold" pitchFamily="34" charset="0"/>
              </a:rPr>
              <a:t>uusiminen</a:t>
            </a:r>
            <a:r>
              <a:rPr lang="fi-FI" sz="3200" dirty="0" err="1" smtClean="0">
                <a:solidFill>
                  <a:schemeClr val="bg1"/>
                </a:solidFill>
                <a:latin typeface="Arial Rounded MT Bold" pitchFamily="34" charset="0"/>
              </a:rPr>
              <a:t>uusiminen</a:t>
            </a:r>
            <a:endParaRPr lang="fi-FI" sz="3200" dirty="0">
              <a:solidFill>
                <a:schemeClr val="bg1"/>
              </a:solidFill>
              <a:latin typeface="Arial Rounded MT Bold" pitchFamily="34" charset="0"/>
            </a:endParaRPr>
          </a:p>
        </p:txBody>
      </p:sp>
      <p:sp>
        <p:nvSpPr>
          <p:cNvPr id="4" name="Oval 9"/>
          <p:cNvSpPr>
            <a:spLocks noChangeArrowheads="1"/>
          </p:cNvSpPr>
          <p:nvPr/>
        </p:nvSpPr>
        <p:spPr bwMode="auto">
          <a:xfrm>
            <a:off x="2808288" y="1052513"/>
            <a:ext cx="3132137" cy="1511300"/>
          </a:xfrm>
          <a:prstGeom prst="ellipse">
            <a:avLst/>
          </a:prstGeom>
          <a:solidFill>
            <a:srgbClr val="C00000"/>
          </a:solidFill>
          <a:ln>
            <a:headEnd/>
            <a:tailEnd/>
          </a:ln>
        </p:spPr>
        <p:style>
          <a:lnRef idx="0">
            <a:schemeClr val="accent5"/>
          </a:lnRef>
          <a:fillRef idx="3">
            <a:schemeClr val="accent5"/>
          </a:fillRef>
          <a:effectRef idx="3">
            <a:schemeClr val="accent5"/>
          </a:effectRef>
          <a:fontRef idx="minor">
            <a:schemeClr val="lt1"/>
          </a:fontRef>
        </p:style>
        <p:txBody>
          <a:bodyPr wrap="none" anchor="ctr">
            <a:spAutoFit/>
          </a:bodyPr>
          <a:lstStyle/>
          <a:p>
            <a:pPr>
              <a:defRPr/>
            </a:pPr>
            <a:endParaRPr lang="fi-FI" dirty="0"/>
          </a:p>
        </p:txBody>
      </p:sp>
      <p:sp>
        <p:nvSpPr>
          <p:cNvPr id="5" name="Rectangle 3"/>
          <p:cNvSpPr txBox="1">
            <a:spLocks noChangeArrowheads="1"/>
          </p:cNvSpPr>
          <p:nvPr/>
        </p:nvSpPr>
        <p:spPr bwMode="auto">
          <a:xfrm>
            <a:off x="395288" y="4221163"/>
            <a:ext cx="4464050" cy="1657350"/>
          </a:xfrm>
          <a:prstGeom prst="rect">
            <a:avLst/>
          </a:prstGeom>
          <a:ln>
            <a:miter lim="800000"/>
            <a:headEnd/>
            <a:tailEnd/>
          </a:ln>
        </p:spPr>
        <p:txBody>
          <a:bodyPr vert="horz" wrap="square" lIns="91440" tIns="45720" rIns="91440" bIns="45720" numCol="1" anchor="t" anchorCtr="0" compatLnSpc="1">
            <a:prstTxWarp prst="textNoShape">
              <a:avLst/>
            </a:prstTxWarp>
          </a:bodyPr>
          <a:lstStyle/>
          <a:p>
            <a:pPr marL="533400" marR="0" lvl="0" indent="-533400" algn="l" defTabSz="914400" rtl="0" eaLnBrk="1" fontAlgn="base" latinLnBrk="0" hangingPunct="1">
              <a:lnSpc>
                <a:spcPct val="100000"/>
              </a:lnSpc>
              <a:spcBef>
                <a:spcPct val="20000"/>
              </a:spcBef>
              <a:spcAft>
                <a:spcPct val="0"/>
              </a:spcAft>
              <a:buClrTx/>
              <a:buSzTx/>
              <a:buFontTx/>
              <a:buChar char="•"/>
              <a:tabLst/>
              <a:defRPr/>
            </a:pPr>
            <a:r>
              <a:rPr kumimoji="0" lang="fi-FI" sz="2400" b="1" i="0" u="none" strike="noStrike" kern="0" cap="none" spc="0" normalizeH="0" baseline="0" noProof="0" smtClean="0">
                <a:ln>
                  <a:noFill/>
                </a:ln>
                <a:solidFill>
                  <a:srgbClr val="CC3300"/>
                </a:solidFill>
                <a:effectLst>
                  <a:outerShdw blurRad="38100" dist="38100" dir="2700000" algn="tl">
                    <a:srgbClr val="C0C0C0"/>
                  </a:outerShdw>
                </a:effectLst>
                <a:uLnTx/>
                <a:uFillTx/>
                <a:latin typeface="+mn-lt"/>
                <a:ea typeface="+mn-ea"/>
                <a:cs typeface="+mn-cs"/>
              </a:rPr>
              <a:t>kaksi</a:t>
            </a:r>
            <a:r>
              <a:rPr kumimoji="0" lang="fi-FI" sz="2400" b="1" i="0" u="none" strike="noStrike" kern="0" cap="none" spc="0" normalizeH="0" baseline="0" noProof="0" smtClean="0">
                <a:ln>
                  <a:noFill/>
                </a:ln>
                <a:solidFill>
                  <a:schemeClr val="tx1"/>
                </a:solidFill>
                <a:effectLst/>
                <a:uLnTx/>
                <a:uFillTx/>
                <a:latin typeface="+mn-lt"/>
                <a:ea typeface="+mn-ea"/>
                <a:cs typeface="+mn-cs"/>
              </a:rPr>
              <a:t> kertaa koetta välittömästi </a:t>
            </a:r>
            <a:r>
              <a:rPr kumimoji="0" lang="fi-FI" sz="2400" b="1" i="0" u="sng" strike="noStrike" kern="0" cap="none" spc="0" normalizeH="0" baseline="0" noProof="0" smtClean="0">
                <a:ln>
                  <a:noFill/>
                </a:ln>
                <a:solidFill>
                  <a:schemeClr val="tx1"/>
                </a:solidFill>
                <a:effectLst/>
                <a:uLnTx/>
                <a:uFillTx/>
                <a:latin typeface="+mn-lt"/>
                <a:ea typeface="+mn-ea"/>
                <a:cs typeface="+mn-cs"/>
              </a:rPr>
              <a:t>seuraavien kolmen tutkintokerran aikana</a:t>
            </a:r>
          </a:p>
          <a:p>
            <a:pPr marL="533400" marR="0" lvl="0" indent="-533400" algn="l" defTabSz="914400" rtl="0" eaLnBrk="1" fontAlgn="base" latinLnBrk="0" hangingPunct="1">
              <a:lnSpc>
                <a:spcPct val="100000"/>
              </a:lnSpc>
              <a:spcBef>
                <a:spcPct val="20000"/>
              </a:spcBef>
              <a:spcAft>
                <a:spcPct val="0"/>
              </a:spcAft>
              <a:buClrTx/>
              <a:buSzTx/>
              <a:buFontTx/>
              <a:buNone/>
              <a:tabLst/>
              <a:defRPr/>
            </a:pPr>
            <a:endParaRPr kumimoji="0" lang="fi-FI" sz="2400" b="1" i="0" u="sng" strike="noStrike" kern="0" cap="none" spc="0" normalizeH="0" baseline="0" noProof="0" dirty="0" smtClean="0">
              <a:ln>
                <a:noFill/>
              </a:ln>
              <a:solidFill>
                <a:schemeClr val="tx1"/>
              </a:solidFill>
              <a:effectLst/>
              <a:uLnTx/>
              <a:uFillTx/>
              <a:latin typeface="+mn-lt"/>
              <a:ea typeface="+mn-ea"/>
              <a:cs typeface="+mn-cs"/>
            </a:endParaRPr>
          </a:p>
        </p:txBody>
      </p:sp>
      <p:sp>
        <p:nvSpPr>
          <p:cNvPr id="6" name="Text Box 6"/>
          <p:cNvSpPr txBox="1">
            <a:spLocks noChangeArrowheads="1"/>
          </p:cNvSpPr>
          <p:nvPr/>
        </p:nvSpPr>
        <p:spPr bwMode="auto">
          <a:xfrm>
            <a:off x="3132138" y="1339850"/>
            <a:ext cx="2376487" cy="1009650"/>
          </a:xfrm>
          <a:prstGeom prst="rect">
            <a:avLst/>
          </a:prstGeom>
          <a:noFill/>
          <a:ln w="9525">
            <a:noFill/>
            <a:miter lim="800000"/>
            <a:headEnd/>
            <a:tailEnd/>
          </a:ln>
        </p:spPr>
        <p:txBody>
          <a:bodyPr>
            <a:spAutoFit/>
          </a:bodyPr>
          <a:lstStyle/>
          <a:p>
            <a:pPr algn="ctr">
              <a:buSzTx/>
              <a:buFontTx/>
              <a:buNone/>
            </a:pPr>
            <a:r>
              <a:rPr lang="fi-FI" sz="2800" dirty="0">
                <a:solidFill>
                  <a:schemeClr val="bg1"/>
                </a:solidFill>
              </a:rPr>
              <a:t>Hylätty koe</a:t>
            </a:r>
          </a:p>
          <a:p>
            <a:pPr algn="ctr">
              <a:spcBef>
                <a:spcPct val="15000"/>
              </a:spcBef>
              <a:buSzTx/>
              <a:buFontTx/>
              <a:buNone/>
            </a:pPr>
            <a:r>
              <a:rPr lang="fi-FI" sz="2800" dirty="0" smtClean="0">
                <a:solidFill>
                  <a:schemeClr val="bg1"/>
                </a:solidFill>
              </a:rPr>
              <a:t>(i)</a:t>
            </a:r>
            <a:endParaRPr lang="fi-FI" sz="2800" dirty="0">
              <a:solidFill>
                <a:schemeClr val="bg1"/>
              </a:solidFill>
            </a:endParaRPr>
          </a:p>
        </p:txBody>
      </p:sp>
      <p:sp>
        <p:nvSpPr>
          <p:cNvPr id="7" name="Rectangle 10"/>
          <p:cNvSpPr>
            <a:spLocks noChangeArrowheads="1"/>
          </p:cNvSpPr>
          <p:nvPr/>
        </p:nvSpPr>
        <p:spPr bwMode="auto">
          <a:xfrm>
            <a:off x="5651500" y="4365625"/>
            <a:ext cx="3240088" cy="830997"/>
          </a:xfrm>
          <a:prstGeom prst="rect">
            <a:avLst/>
          </a:prstGeom>
          <a:noFill/>
          <a:ln w="38100" algn="ctr">
            <a:noFill/>
            <a:miter lim="800000"/>
            <a:headEnd/>
            <a:tailEnd/>
          </a:ln>
          <a:effectLst/>
        </p:spPr>
        <p:txBody>
          <a:bodyPr>
            <a:spAutoFit/>
          </a:bodyPr>
          <a:lstStyle/>
          <a:p>
            <a:pPr marL="269875" indent="-269875">
              <a:spcBef>
                <a:spcPct val="20000"/>
              </a:spcBef>
              <a:buSzTx/>
              <a:defRPr/>
            </a:pPr>
            <a:r>
              <a:rPr lang="fi-FI" dirty="0">
                <a:solidFill>
                  <a:srgbClr val="CC3300"/>
                </a:solidFill>
              </a:rPr>
              <a:t>kaksi</a:t>
            </a:r>
            <a:r>
              <a:rPr lang="fi-FI" dirty="0"/>
              <a:t> kertaa </a:t>
            </a:r>
            <a:r>
              <a:rPr lang="fi-FI" u="sng" dirty="0"/>
              <a:t>ilman aikarajoitusta</a:t>
            </a:r>
          </a:p>
        </p:txBody>
      </p:sp>
      <p:sp>
        <p:nvSpPr>
          <p:cNvPr id="8" name="AutoShape 11"/>
          <p:cNvSpPr>
            <a:spLocks noChangeArrowheads="1"/>
          </p:cNvSpPr>
          <p:nvPr/>
        </p:nvSpPr>
        <p:spPr bwMode="auto">
          <a:xfrm rot="6907669">
            <a:off x="2476501" y="3027362"/>
            <a:ext cx="1655762" cy="792163"/>
          </a:xfrm>
          <a:custGeom>
            <a:avLst/>
            <a:gdLst>
              <a:gd name="T0" fmla="*/ 95192598 w 21600"/>
              <a:gd name="T1" fmla="*/ 0 h 21600"/>
              <a:gd name="T2" fmla="*/ 0 w 21600"/>
              <a:gd name="T3" fmla="*/ 14525995 h 21600"/>
              <a:gd name="T4" fmla="*/ 95192598 w 21600"/>
              <a:gd name="T5" fmla="*/ 29051953 h 21600"/>
              <a:gd name="T6" fmla="*/ 126923502 w 21600"/>
              <a:gd name="T7" fmla="*/ 14525995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00000"/>
          </a:solidFill>
          <a:ln>
            <a:headEnd/>
            <a:tailEnd/>
          </a:ln>
        </p:spPr>
        <p:style>
          <a:lnRef idx="0">
            <a:schemeClr val="accent5"/>
          </a:lnRef>
          <a:fillRef idx="3">
            <a:schemeClr val="accent5"/>
          </a:fillRef>
          <a:effectRef idx="3">
            <a:schemeClr val="accent5"/>
          </a:effectRef>
          <a:fontRef idx="minor">
            <a:schemeClr val="lt1"/>
          </a:fontRef>
        </p:style>
        <p:txBody>
          <a:bodyPr anchor="ctr">
            <a:spAutoFit/>
          </a:bodyPr>
          <a:lstStyle/>
          <a:p>
            <a:endParaRPr lang="fi-FI" dirty="0"/>
          </a:p>
        </p:txBody>
      </p:sp>
      <p:sp>
        <p:nvSpPr>
          <p:cNvPr id="9" name="AutoShape 12"/>
          <p:cNvSpPr>
            <a:spLocks noChangeArrowheads="1"/>
          </p:cNvSpPr>
          <p:nvPr/>
        </p:nvSpPr>
        <p:spPr bwMode="auto">
          <a:xfrm rot="4009585">
            <a:off x="4932362" y="2997201"/>
            <a:ext cx="1655763" cy="792162"/>
          </a:xfrm>
          <a:custGeom>
            <a:avLst/>
            <a:gdLst>
              <a:gd name="T0" fmla="*/ 95192732 w 21600"/>
              <a:gd name="T1" fmla="*/ 0 h 21600"/>
              <a:gd name="T2" fmla="*/ 0 w 21600"/>
              <a:gd name="T3" fmla="*/ 14525940 h 21600"/>
              <a:gd name="T4" fmla="*/ 95192732 w 21600"/>
              <a:gd name="T5" fmla="*/ 29051880 h 21600"/>
              <a:gd name="T6" fmla="*/ 126923655 w 21600"/>
              <a:gd name="T7" fmla="*/ 14525940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00000"/>
          </a:solidFill>
          <a:ln>
            <a:headEnd/>
            <a:tailEnd/>
          </a:ln>
        </p:spPr>
        <p:style>
          <a:lnRef idx="0">
            <a:schemeClr val="accent5"/>
          </a:lnRef>
          <a:fillRef idx="3">
            <a:schemeClr val="accent5"/>
          </a:fillRef>
          <a:effectRef idx="3">
            <a:schemeClr val="accent5"/>
          </a:effectRef>
          <a:fontRef idx="minor">
            <a:schemeClr val="lt1"/>
          </a:fontRef>
        </p:style>
        <p:txBody>
          <a:bodyPr anchor="ctr">
            <a:spAutoFit/>
          </a:bodyPr>
          <a:lstStyle/>
          <a:p>
            <a:endParaRPr lang="fi-FI" dirty="0"/>
          </a:p>
        </p:txBody>
      </p:sp>
      <p:sp>
        <p:nvSpPr>
          <p:cNvPr id="10" name="Text Box 13"/>
          <p:cNvSpPr txBox="1">
            <a:spLocks noChangeArrowheads="1"/>
          </p:cNvSpPr>
          <p:nvPr/>
        </p:nvSpPr>
        <p:spPr bwMode="auto">
          <a:xfrm>
            <a:off x="754063" y="2492375"/>
            <a:ext cx="2449512" cy="457200"/>
          </a:xfrm>
          <a:prstGeom prst="rect">
            <a:avLst/>
          </a:prstGeom>
          <a:solidFill>
            <a:srgbClr val="EAEAEA"/>
          </a:solidFill>
          <a:ln w="38100" algn="ctr">
            <a:noFill/>
            <a:miter lim="800000"/>
            <a:headEnd/>
            <a:tailEnd/>
          </a:ln>
        </p:spPr>
        <p:txBody>
          <a:bodyPr>
            <a:spAutoFit/>
          </a:bodyPr>
          <a:lstStyle/>
          <a:p>
            <a:pPr marL="269875" indent="-269875">
              <a:buFontTx/>
              <a:buNone/>
            </a:pPr>
            <a:r>
              <a:rPr lang="fi-FI" u="sng" dirty="0"/>
              <a:t>pakollinen koe</a:t>
            </a:r>
          </a:p>
        </p:txBody>
      </p:sp>
      <p:sp>
        <p:nvSpPr>
          <p:cNvPr id="11" name="Text Box 14"/>
          <p:cNvSpPr txBox="1">
            <a:spLocks noChangeArrowheads="1"/>
          </p:cNvSpPr>
          <p:nvPr/>
        </p:nvSpPr>
        <p:spPr bwMode="auto">
          <a:xfrm>
            <a:off x="5795963" y="2492375"/>
            <a:ext cx="2736850" cy="457200"/>
          </a:xfrm>
          <a:prstGeom prst="rect">
            <a:avLst/>
          </a:prstGeom>
          <a:solidFill>
            <a:srgbClr val="EAEAEA"/>
          </a:solidFill>
          <a:ln w="38100" algn="ctr">
            <a:noFill/>
            <a:miter lim="800000"/>
            <a:headEnd/>
            <a:tailEnd/>
          </a:ln>
        </p:spPr>
        <p:txBody>
          <a:bodyPr>
            <a:spAutoFit/>
          </a:bodyPr>
          <a:lstStyle/>
          <a:p>
            <a:pPr marL="269875" indent="-269875">
              <a:buFontTx/>
              <a:buNone/>
            </a:pPr>
            <a:r>
              <a:rPr lang="fi-FI" u="sng" dirty="0"/>
              <a:t>ylimääräinen koe</a:t>
            </a:r>
          </a:p>
        </p:txBody>
      </p:sp>
    </p:spTree>
    <p:extLst>
      <p:ext uri="{BB962C8B-B14F-4D97-AF65-F5344CB8AC3E}">
        <p14:creationId xmlns:p14="http://schemas.microsoft.com/office/powerpoint/2010/main" val="14053217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ppt_w</p:attrName>
                                        </p:attrNameLst>
                                      </p:cBhvr>
                                      <p:tavLst>
                                        <p:tav tm="0">
                                          <p:val>
                                            <p:fltVal val="0"/>
                                          </p:val>
                                        </p:tav>
                                        <p:tav tm="100000">
                                          <p:val>
                                            <p:strVal val="#ppt_w"/>
                                          </p:val>
                                        </p:tav>
                                      </p:tavLst>
                                    </p:anim>
                                    <p:anim calcmode="lin" valueType="num">
                                      <p:cBhvr>
                                        <p:cTn id="12" dur="500" fill="hold"/>
                                        <p:tgtEl>
                                          <p:spTgt spid="9"/>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1" grpId="0" animBg="1"/>
    </p:bld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1370</Words>
  <Application>Microsoft Office PowerPoint</Application>
  <PresentationFormat>Näytössä katseltava diaesitys (4:3)</PresentationFormat>
  <Paragraphs>300</Paragraphs>
  <Slides>26</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26</vt:i4>
      </vt:variant>
    </vt:vector>
  </HeadingPairs>
  <TitlesOfParts>
    <vt:vector size="33" baseType="lpstr">
      <vt:lpstr>Arial</vt:lpstr>
      <vt:lpstr>Arial Rounded MT Bold</vt:lpstr>
      <vt:lpstr>Calibri</vt:lpstr>
      <vt:lpstr>Calibri Light</vt:lpstr>
      <vt:lpstr>Courier New</vt:lpstr>
      <vt:lpstr>Wingdings</vt:lpstr>
      <vt:lpstr>Office-teema</vt:lpstr>
      <vt:lpstr>Ylioppilastutkinto</vt:lpstr>
      <vt:lpstr>Tutkinnon rakennerakenne</vt:lpstr>
      <vt:lpstr>T Tutkinnon rakennerakenneutkinnon rakenne</vt:lpstr>
      <vt:lpstr>TTutkinnon rakennerakenneutkinnon rakenne</vt:lpstr>
      <vt:lpstr>TTutkinnon rakennerakenneutkinnon rakenne</vt:lpstr>
      <vt:lpstr>Tutkinnon hajauttaminen hajauttaminen</vt:lpstr>
      <vt:lpstr>      Osallistumisoikeus</vt:lpstr>
      <vt:lpstr>lmoittautuminenautuminen</vt:lpstr>
      <vt:lpstr>Hylätyn kokeen uusiminenuusiminen</vt:lpstr>
      <vt:lpstr>Hyväksytyn uusiminenuusiminen</vt:lpstr>
      <vt:lpstr>Täydentäminen ja keskeytys keskeytys</vt:lpstr>
      <vt:lpstr>Arvostelute</vt:lpstr>
      <vt:lpstr>Tarkistusarvostelukistusarvostelu</vt:lpstr>
      <vt:lpstr>Kompensaatio</vt:lpstr>
      <vt:lpstr>Äidinkielen koekoe</vt:lpstr>
      <vt:lpstr>Matematiikan koe</vt:lpstr>
      <vt:lpstr>Kielikokeet</vt:lpstr>
      <vt:lpstr>Vieraskieliseteraskieliset</vt:lpstr>
      <vt:lpstr>Reaalikokeen rakenne</vt:lpstr>
      <vt:lpstr>Reaalikokeen ohjeitaohjeita</vt:lpstr>
      <vt:lpstr>Luku- ja kirjoitushäiriö kirjoitushäiriö</vt:lpstr>
      <vt:lpstr>Erityisjärjestelyt</vt:lpstr>
      <vt:lpstr>Äkillinen sairastuminen sairastuminen</vt:lpstr>
      <vt:lpstr>Vilppi ja rikkomukset rikkomukset</vt:lpstr>
      <vt:lpstr>Tutkintomaksututkintomaksut</vt:lpstr>
      <vt:lpstr>Kirjoitussuunnitelma </vt:lpstr>
    </vt:vector>
  </TitlesOfParts>
  <Company>Kotkan kaupunki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Ylioppilastutkinto</dc:title>
  <dc:creator>Pitkänen Jukka</dc:creator>
  <cp:lastModifiedBy>Pitkänen Jukka</cp:lastModifiedBy>
  <cp:revision>2</cp:revision>
  <dcterms:modified xsi:type="dcterms:W3CDTF">2016-02-17T08:42:41Z</dcterms:modified>
</cp:coreProperties>
</file>