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74" r:id="rId3"/>
    <p:sldId id="269" r:id="rId4"/>
    <p:sldId id="270" r:id="rId5"/>
    <p:sldId id="271" r:id="rId6"/>
    <p:sldId id="275" r:id="rId7"/>
    <p:sldId id="276" r:id="rId8"/>
    <p:sldId id="277" r:id="rId9"/>
    <p:sldId id="278" r:id="rId10"/>
    <p:sldId id="279" r:id="rId11"/>
    <p:sldId id="280" r:id="rId12"/>
    <p:sldId id="267" r:id="rId13"/>
    <p:sldId id="272" r:id="rId14"/>
    <p:sldId id="257" r:id="rId15"/>
    <p:sldId id="258" r:id="rId16"/>
    <p:sldId id="265" r:id="rId17"/>
    <p:sldId id="266" r:id="rId18"/>
    <p:sldId id="268" r:id="rId19"/>
    <p:sldId id="259" r:id="rId20"/>
    <p:sldId id="260" r:id="rId21"/>
    <p:sldId id="261" r:id="rId22"/>
    <p:sldId id="262" r:id="rId23"/>
    <p:sldId id="263" r:id="rId24"/>
    <p:sldId id="281" r:id="rId25"/>
    <p:sldId id="273" r:id="rId2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BA887D8-6F9D-4C6F-9B74-4B9FF6C4198C}" type="datetimeFigureOut">
              <a:rPr lang="fi-FI" smtClean="0"/>
              <a:t>10.8.2016</a:t>
            </a:fld>
            <a:endParaRPr lang="fi-FI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C4997F-CA87-44DE-BA39-C2E45B9696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1703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87D8-6F9D-4C6F-9B74-4B9FF6C4198C}" type="datetimeFigureOut">
              <a:rPr lang="fi-FI" smtClean="0"/>
              <a:t>10.8.2016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997F-CA87-44DE-BA39-C2E45B9696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3452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87D8-6F9D-4C6F-9B74-4B9FF6C4198C}" type="datetimeFigureOut">
              <a:rPr lang="fi-FI" smtClean="0"/>
              <a:t>10.8.2016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997F-CA87-44DE-BA39-C2E45B9696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5777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87D8-6F9D-4C6F-9B74-4B9FF6C4198C}" type="datetimeFigureOut">
              <a:rPr lang="fi-FI" smtClean="0"/>
              <a:t>10.8.2016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997F-CA87-44DE-BA39-C2E45B9696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6053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BA887D8-6F9D-4C6F-9B74-4B9FF6C4198C}" type="datetimeFigureOut">
              <a:rPr lang="fi-FI" smtClean="0"/>
              <a:t>10.8.2016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EDC4997F-CA87-44DE-BA39-C2E45B9696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9915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87D8-6F9D-4C6F-9B74-4B9FF6C4198C}" type="datetimeFigureOut">
              <a:rPr lang="fi-FI" smtClean="0"/>
              <a:t>10.8.2016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997F-CA87-44DE-BA39-C2E45B9696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6373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87D8-6F9D-4C6F-9B74-4B9FF6C4198C}" type="datetimeFigureOut">
              <a:rPr lang="fi-FI" smtClean="0"/>
              <a:t>10.8.2016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997F-CA87-44DE-BA39-C2E45B9696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491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87D8-6F9D-4C6F-9B74-4B9FF6C4198C}" type="datetimeFigureOut">
              <a:rPr lang="fi-FI" smtClean="0"/>
              <a:t>10.8.2016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997F-CA87-44DE-BA39-C2E45B9696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269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87D8-6F9D-4C6F-9B74-4B9FF6C4198C}" type="datetimeFigureOut">
              <a:rPr lang="fi-FI" smtClean="0"/>
              <a:t>10.8.2016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997F-CA87-44DE-BA39-C2E45B9696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9740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87D8-6F9D-4C6F-9B74-4B9FF6C4198C}" type="datetimeFigureOut">
              <a:rPr lang="fi-FI" smtClean="0"/>
              <a:t>10.8.2016</a:t>
            </a:fld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fi-FI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C4997F-CA87-44DE-BA39-C2E45B96968F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08643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BA887D8-6F9D-4C6F-9B74-4B9FF6C4198C}" type="datetimeFigureOut">
              <a:rPr lang="fi-FI" smtClean="0"/>
              <a:t>10.8.2016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C4997F-CA87-44DE-BA39-C2E45B96968F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61735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BA887D8-6F9D-4C6F-9B74-4B9FF6C4198C}" type="datetimeFigureOut">
              <a:rPr lang="fi-FI" smtClean="0"/>
              <a:t>10.8.2016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C4997F-CA87-44DE-BA39-C2E45B9696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2502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ideshare.net/tiinsari/ops-2016-tvt-jatulevaisuuden-koul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luokanopettajattvt.blogspot.fi/" TargetMode="External"/><Relationship Id="rId2" Type="http://schemas.openxmlformats.org/officeDocument/2006/relationships/hyperlink" Target="http://luokanopettajajatietotekniikka.blogspot.fi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yksilollisetoppimismenetelmat.blogspot.fi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kolmasluokkatvt.blogspot.fi/2014/04/ensimmaiset-powerpointit.html" TargetMode="External"/><Relationship Id="rId2" Type="http://schemas.openxmlformats.org/officeDocument/2006/relationships/hyperlink" Target="http://ekaluokkatvt.blogspot.fi/2013/10/kuvan-lisaaminen-wordiin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viidesluokkatvt.blogspot.fi/2015/04/excel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viidesluokkatvt.blogspot.fi/2013/11/sumdog.html" TargetMode="External"/><Relationship Id="rId2" Type="http://schemas.openxmlformats.org/officeDocument/2006/relationships/hyperlink" Target="http://ekaluokkatvt.blogspot.fi/2015/10/papune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ekaluokkatvt.blogspot.fi/2014/08/mollaabc-kirjainvideo-ja-muuta-mukavaa.html" TargetMode="External"/><Relationship Id="rId4" Type="http://schemas.openxmlformats.org/officeDocument/2006/relationships/hyperlink" Target="http://ekaluokkatvt.blogspot.fi/2014/09/saarella-peli-ja-uusi-kirjainvideo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viidesluokkatvt.blogspot.fi/2014/09/kummitoimintaa.html" TargetMode="External"/><Relationship Id="rId2" Type="http://schemas.openxmlformats.org/officeDocument/2006/relationships/hyperlink" Target="http://neljasluokkatvt.blogspot.fi/2014/04/padlet-todaysmeet-ja-answergarden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it.ly/2bgT4Oa" TargetMode="External"/><Relationship Id="rId4" Type="http://schemas.openxmlformats.org/officeDocument/2006/relationships/hyperlink" Target="http://kuudesluokkatvt.blogspot.fi/2016/03/ulkomaalaisia-vieraita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neljasluokkatvt.blogspot.fi/2014/04/itse-tehtyja-matikkapeleja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vimeo.com/124737760" TargetMode="External"/><Relationship Id="rId3" Type="http://schemas.openxmlformats.org/officeDocument/2006/relationships/hyperlink" Target="https://vimeo.com/124856551" TargetMode="External"/><Relationship Id="rId7" Type="http://schemas.openxmlformats.org/officeDocument/2006/relationships/hyperlink" Target="https://vimeo.com/124971517" TargetMode="External"/><Relationship Id="rId2" Type="http://schemas.openxmlformats.org/officeDocument/2006/relationships/hyperlink" Target="http://kolmasluokkatvt.blogspot.fi/2015/10/scratch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meo.com/124757422" TargetMode="External"/><Relationship Id="rId5" Type="http://schemas.openxmlformats.org/officeDocument/2006/relationships/hyperlink" Target="https://vimeo.com/124855735" TargetMode="External"/><Relationship Id="rId10" Type="http://schemas.openxmlformats.org/officeDocument/2006/relationships/image" Target="../media/image13.jpeg"/><Relationship Id="rId4" Type="http://schemas.openxmlformats.org/officeDocument/2006/relationships/hyperlink" Target="http://kuudesluokkatvt.blogspot.fi/2014/04/koodaustunti.html" TargetMode="External"/><Relationship Id="rId9" Type="http://schemas.openxmlformats.org/officeDocument/2006/relationships/hyperlink" Target="https://www.youtube.com/watch?v=7He4X6ULkA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eda.net/p/Sariauramo/esityksi&#228;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peda.net/mantsala/ohkola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winning.net/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sT-nyS8nOb0?rel=0&amp;showinfo=0" TargetMode="External"/><Relationship Id="rId1" Type="http://schemas.openxmlformats.org/officeDocument/2006/relationships/video" Target="https://www.youtube.com/embed/GC562fnpjcE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327812" y="1935536"/>
            <a:ext cx="9431628" cy="2387600"/>
          </a:xfrm>
        </p:spPr>
        <p:txBody>
          <a:bodyPr/>
          <a:lstStyle/>
          <a:p>
            <a:r>
              <a:rPr lang="fi-FI" dirty="0" smtClean="0"/>
              <a:t>Tietotekniikkaa </a:t>
            </a:r>
            <a:r>
              <a:rPr lang="fi-FI" dirty="0" smtClean="0"/>
              <a:t>alakouluilla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837904" y="4233103"/>
            <a:ext cx="6830096" cy="1655762"/>
          </a:xfrm>
        </p:spPr>
        <p:txBody>
          <a:bodyPr>
            <a:normAutofit/>
          </a:bodyPr>
          <a:lstStyle/>
          <a:p>
            <a:endParaRPr lang="fi-FI" dirty="0" smtClean="0"/>
          </a:p>
          <a:p>
            <a:endParaRPr lang="fi-FI" dirty="0"/>
          </a:p>
          <a:p>
            <a:r>
              <a:rPr lang="fi-FI" dirty="0" smtClean="0"/>
              <a:t>Sari Auramo</a:t>
            </a:r>
          </a:p>
          <a:p>
            <a:r>
              <a:rPr lang="fi-FI" dirty="0" smtClean="0"/>
              <a:t>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092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5528" y="2103120"/>
            <a:ext cx="10329672" cy="39319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2400" dirty="0" smtClean="0"/>
              <a:t>Tiina </a:t>
            </a:r>
            <a:r>
              <a:rPr lang="fi-FI" sz="2400" dirty="0" err="1" smtClean="0"/>
              <a:t>Sarisalmen</a:t>
            </a:r>
            <a:r>
              <a:rPr lang="fi-FI" sz="2400" dirty="0" smtClean="0"/>
              <a:t> koko esitys </a:t>
            </a:r>
          </a:p>
          <a:p>
            <a:pPr marL="0" indent="0" algn="ctr">
              <a:buNone/>
            </a:pPr>
            <a:endParaRPr lang="fi-FI" sz="2400" dirty="0" smtClean="0"/>
          </a:p>
          <a:p>
            <a:pPr marL="0" indent="0" algn="ctr">
              <a:buNone/>
            </a:pPr>
            <a:r>
              <a:rPr lang="fi-FI" sz="2400" b="1" dirty="0" err="1" smtClean="0">
                <a:hlinkClick r:id="rId2"/>
              </a:rPr>
              <a:t>Ops</a:t>
            </a:r>
            <a:r>
              <a:rPr lang="fi-FI" sz="2400" b="1" dirty="0" smtClean="0">
                <a:hlinkClick r:id="rId2"/>
              </a:rPr>
              <a:t> </a:t>
            </a:r>
            <a:r>
              <a:rPr lang="fi-FI" sz="2400" b="1" dirty="0">
                <a:hlinkClick r:id="rId2"/>
              </a:rPr>
              <a:t>2016, TVT ja tulevaisuuden koulu </a:t>
            </a:r>
            <a:endParaRPr lang="fi-FI" sz="2400" b="1" dirty="0" smtClean="0"/>
          </a:p>
          <a:p>
            <a:pPr marL="0" indent="0" algn="ctr">
              <a:buNone/>
            </a:pPr>
            <a:r>
              <a:rPr lang="fi-FI" sz="2400" dirty="0" smtClean="0"/>
              <a:t>löytyy osoitteesta:</a:t>
            </a:r>
          </a:p>
          <a:p>
            <a:pPr marL="0" indent="0" algn="ctr">
              <a:buNone/>
            </a:pPr>
            <a:endParaRPr lang="fi-FI" sz="2400" dirty="0" smtClean="0"/>
          </a:p>
          <a:p>
            <a:pPr marL="0" indent="0" algn="ctr">
              <a:buNone/>
            </a:pPr>
            <a:r>
              <a:rPr lang="fi-FI" sz="2400" dirty="0" smtClean="0"/>
              <a:t>http</a:t>
            </a:r>
            <a:r>
              <a:rPr lang="fi-FI" sz="2400" dirty="0"/>
              <a:t>://www.slideshare.net/tiinsari/ops-2016-tvt-jatulevaisuuden-koulu</a:t>
            </a:r>
          </a:p>
        </p:txBody>
      </p:sp>
    </p:spTree>
    <p:extLst>
      <p:ext uri="{BB962C8B-B14F-4D97-AF65-F5344CB8AC3E}">
        <p14:creationId xmlns:p14="http://schemas.microsoft.com/office/powerpoint/2010/main" val="256010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Sosiaalinen media?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sz="2600" dirty="0" smtClean="0"/>
              <a:t>Paljon apua, ideoita ja kokemuksia</a:t>
            </a:r>
          </a:p>
          <a:p>
            <a:pPr lvl="1"/>
            <a:r>
              <a:rPr lang="fi-FI" sz="2600" dirty="0" smtClean="0"/>
              <a:t>Blogit</a:t>
            </a:r>
          </a:p>
          <a:p>
            <a:pPr lvl="1"/>
            <a:r>
              <a:rPr lang="fi-FI" sz="2600" dirty="0" smtClean="0"/>
              <a:t>Facebookin ryhmät </a:t>
            </a:r>
          </a:p>
          <a:p>
            <a:pPr lvl="2"/>
            <a:r>
              <a:rPr lang="fi-FI" sz="2600" dirty="0"/>
              <a:t>Tieto-ja viestintätekniikka opetuksessa</a:t>
            </a:r>
          </a:p>
          <a:p>
            <a:pPr lvl="2"/>
            <a:r>
              <a:rPr lang="fi-FI" sz="2600" dirty="0"/>
              <a:t>Yksilöllinen oppiminen ja oppimisen omistajuus</a:t>
            </a:r>
          </a:p>
          <a:p>
            <a:pPr lvl="2"/>
            <a:r>
              <a:rPr lang="fi-FI" sz="2600" dirty="0"/>
              <a:t>Peda.net opetuksessa</a:t>
            </a:r>
          </a:p>
          <a:p>
            <a:pPr lvl="2"/>
            <a:r>
              <a:rPr lang="fi-FI" sz="2600" dirty="0"/>
              <a:t>Alakoulun aarreaitta</a:t>
            </a:r>
          </a:p>
          <a:p>
            <a:pPr lvl="1"/>
            <a:r>
              <a:rPr lang="fi-FI" sz="2600" dirty="0" err="1" smtClean="0"/>
              <a:t>Pinterest</a:t>
            </a:r>
            <a:endParaRPr lang="fi-FI" sz="2600" dirty="0" smtClean="0"/>
          </a:p>
          <a:p>
            <a:pPr lvl="1"/>
            <a:r>
              <a:rPr lang="fi-FI" sz="2600" dirty="0" smtClean="0"/>
              <a:t>Twitter</a:t>
            </a:r>
          </a:p>
          <a:p>
            <a:pPr lvl="1"/>
            <a:r>
              <a:rPr lang="fi-FI" sz="2600" dirty="0" smtClean="0"/>
              <a:t>Google! </a:t>
            </a:r>
          </a:p>
          <a:p>
            <a:pPr lvl="1"/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919708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28216" y="621793"/>
            <a:ext cx="8117597" cy="1143000"/>
          </a:xfrm>
        </p:spPr>
        <p:txBody>
          <a:bodyPr/>
          <a:lstStyle/>
          <a:p>
            <a:r>
              <a:rPr lang="fi-FI" dirty="0" smtClean="0"/>
              <a:t>Minun blogini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28216" y="2011680"/>
            <a:ext cx="10250424" cy="4123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 smtClean="0"/>
              <a:t>Pääblogini: </a:t>
            </a:r>
            <a:r>
              <a:rPr lang="fi-FI" sz="2400" dirty="0" smtClean="0">
                <a:hlinkClick r:id="rId2"/>
              </a:rPr>
              <a:t>Luokanopettaja </a:t>
            </a:r>
            <a:r>
              <a:rPr lang="fi-FI" sz="2400" dirty="0" smtClean="0">
                <a:hlinkClick r:id="rId2"/>
              </a:rPr>
              <a:t>ja tietotekniikka</a:t>
            </a:r>
            <a:endParaRPr lang="fi-FI" sz="2400" dirty="0" smtClean="0"/>
          </a:p>
          <a:p>
            <a:pPr marL="0" indent="0">
              <a:buNone/>
            </a:pPr>
            <a:r>
              <a:rPr lang="fi-FI" sz="2400" dirty="0" smtClean="0"/>
              <a:t>Luokkakohtaiset sivut: </a:t>
            </a:r>
            <a:r>
              <a:rPr lang="fi-FI" sz="2400" dirty="0" smtClean="0">
                <a:hlinkClick r:id="rId3"/>
              </a:rPr>
              <a:t>Luokanopettajat ja tietotekniikka koulussa </a:t>
            </a:r>
            <a:endParaRPr lang="fi-FI" sz="2400" dirty="0"/>
          </a:p>
          <a:p>
            <a:pPr marL="0" indent="0">
              <a:buNone/>
            </a:pPr>
            <a:r>
              <a:rPr lang="fi-FI" sz="2400" dirty="0" smtClean="0"/>
              <a:t>Uusi blogi:</a:t>
            </a:r>
            <a:r>
              <a:rPr lang="fi-FI" sz="2400" dirty="0"/>
              <a:t> </a:t>
            </a:r>
            <a:r>
              <a:rPr lang="fi-FI" sz="2400" dirty="0">
                <a:hlinkClick r:id="rId4"/>
              </a:rPr>
              <a:t>Yksilölliset oppimismenetelmät - Polkuni niiden käyttäjäksi opettajana</a:t>
            </a:r>
            <a:endParaRPr lang="fi-FI" sz="2400" dirty="0" smtClean="0"/>
          </a:p>
          <a:p>
            <a:pPr marL="0" indent="0">
              <a:buNone/>
            </a:pPr>
            <a:endParaRPr lang="fi-FI" sz="2400" dirty="0">
              <a:hlinkClick r:id="rId4"/>
            </a:endParaRPr>
          </a:p>
          <a:p>
            <a:pPr marL="0" indent="0">
              <a:buNone/>
            </a:pPr>
            <a:endParaRPr lang="fi-FI" sz="2400" dirty="0" smtClean="0">
              <a:hlinkClick r:id="rId4"/>
            </a:endParaRPr>
          </a:p>
          <a:p>
            <a:pPr marL="0" indent="0">
              <a:buNone/>
            </a:pPr>
            <a:r>
              <a:rPr lang="fi-FI" sz="1800" dirty="0">
                <a:hlinkClick r:id="rId2"/>
              </a:rPr>
              <a:t>http://luokanopettajajatietotekniikka.blogspot.fi/</a:t>
            </a:r>
            <a:endParaRPr lang="fi-FI" sz="1800" dirty="0"/>
          </a:p>
          <a:p>
            <a:pPr marL="0" indent="0">
              <a:buNone/>
            </a:pPr>
            <a:r>
              <a:rPr lang="fi-FI" sz="1800" dirty="0">
                <a:hlinkClick r:id="rId4"/>
              </a:rPr>
              <a:t>http://luokanopettajattvt.blogspot.fi/</a:t>
            </a:r>
          </a:p>
          <a:p>
            <a:pPr marL="0" indent="0">
              <a:buNone/>
            </a:pPr>
            <a:r>
              <a:rPr lang="fi-FI" sz="1800" dirty="0" smtClean="0">
                <a:hlinkClick r:id="rId4"/>
              </a:rPr>
              <a:t>http</a:t>
            </a:r>
            <a:r>
              <a:rPr lang="fi-FI" sz="1800" dirty="0">
                <a:hlinkClick r:id="rId4"/>
              </a:rPr>
              <a:t>://yksilollisetoppimismenetelmat.blogspot.fi</a:t>
            </a:r>
            <a:r>
              <a:rPr lang="fi-FI" sz="1800" dirty="0" smtClean="0">
                <a:hlinkClick r:id="rId4"/>
              </a:rPr>
              <a:t>/</a:t>
            </a:r>
            <a:r>
              <a:rPr lang="fi-FI" sz="1800" dirty="0" smtClean="0"/>
              <a:t> 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146283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</a:t>
            </a:r>
            <a:r>
              <a:rPr lang="fi-FI" dirty="0" smtClean="0"/>
              <a:t>meillä tehdään?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 smtClean="0"/>
              <a:t>Office-paketin sovelluksien peruskäyttöä</a:t>
            </a:r>
          </a:p>
          <a:p>
            <a:r>
              <a:rPr lang="fi-FI" sz="2400" dirty="0" smtClean="0"/>
              <a:t>oppimispelejä netistä</a:t>
            </a:r>
          </a:p>
          <a:p>
            <a:r>
              <a:rPr lang="fi-FI" sz="2400" dirty="0" smtClean="0"/>
              <a:t>erilaisia sovelluksia </a:t>
            </a:r>
            <a:r>
              <a:rPr lang="fi-FI" sz="2400" dirty="0" err="1" smtClean="0"/>
              <a:t>iPadilla</a:t>
            </a:r>
            <a:endParaRPr lang="fi-FI" sz="2400" dirty="0" smtClean="0"/>
          </a:p>
          <a:p>
            <a:r>
              <a:rPr lang="fi-FI" sz="2400" dirty="0" smtClean="0"/>
              <a:t>paljon </a:t>
            </a:r>
            <a:r>
              <a:rPr lang="fi-FI" sz="2400" dirty="0" smtClean="0"/>
              <a:t>videointia ja kuvaamista </a:t>
            </a:r>
            <a:r>
              <a:rPr lang="fi-FI" sz="2400" dirty="0" smtClean="0"/>
              <a:t>eri tarkoituksiin</a:t>
            </a:r>
          </a:p>
          <a:p>
            <a:r>
              <a:rPr lang="fi-FI" sz="2400" dirty="0" smtClean="0"/>
              <a:t>koodaamista </a:t>
            </a:r>
            <a:r>
              <a:rPr lang="fi-FI" sz="2400" dirty="0" err="1" smtClean="0"/>
              <a:t>iPadeilla</a:t>
            </a:r>
            <a:r>
              <a:rPr lang="fi-FI" sz="2400" dirty="0" smtClean="0"/>
              <a:t> ja tietokoneilla, robotiikkaa</a:t>
            </a:r>
          </a:p>
          <a:p>
            <a:r>
              <a:rPr lang="fi-FI" sz="2400" dirty="0" smtClean="0"/>
              <a:t>tiedonhakua eri laitteilla milloin mihinkin tarkoitukseen</a:t>
            </a:r>
          </a:p>
          <a:p>
            <a:r>
              <a:rPr lang="fi-FI" sz="2400" dirty="0" smtClean="0"/>
              <a:t>pilotteja (Petran planeetta, </a:t>
            </a:r>
            <a:r>
              <a:rPr lang="fi-FI" sz="2400" dirty="0" err="1" smtClean="0"/>
              <a:t>Robbo</a:t>
            </a:r>
            <a:r>
              <a:rPr lang="fi-FI" sz="2400" dirty="0" smtClean="0"/>
              <a:t>, Saarella</a:t>
            </a:r>
            <a:r>
              <a:rPr lang="fi-FI" sz="2400" dirty="0" smtClean="0"/>
              <a:t>)</a:t>
            </a:r>
          </a:p>
          <a:p>
            <a:pPr marL="0" indent="0">
              <a:buNone/>
            </a:pPr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163" y="598524"/>
            <a:ext cx="3790720" cy="2831340"/>
          </a:xfrm>
          <a:prstGeom prst="rect">
            <a:avLst/>
          </a:prstGeom>
          <a:effectLst>
            <a:softEdge rad="228600"/>
          </a:effectLst>
        </p:spPr>
      </p:pic>
    </p:spTree>
    <p:extLst>
      <p:ext uri="{BB962C8B-B14F-4D97-AF65-F5344CB8AC3E}">
        <p14:creationId xmlns:p14="http://schemas.microsoft.com/office/powerpoint/2010/main" val="291545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75730" y="320225"/>
            <a:ext cx="9186930" cy="1143000"/>
          </a:xfrm>
        </p:spPr>
        <p:txBody>
          <a:bodyPr/>
          <a:lstStyle/>
          <a:p>
            <a:r>
              <a:rPr lang="fi-FI" dirty="0" smtClean="0"/>
              <a:t>Toimisto-ohjelmat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575730" y="1463225"/>
            <a:ext cx="8955110" cy="4525963"/>
          </a:xfrm>
        </p:spPr>
        <p:txBody>
          <a:bodyPr/>
          <a:lstStyle/>
          <a:p>
            <a:r>
              <a:rPr lang="fi-FI" sz="2400" dirty="0" smtClean="0"/>
              <a:t>Word</a:t>
            </a:r>
          </a:p>
          <a:p>
            <a:pPr marL="0" lvl="0" indent="0">
              <a:buNone/>
            </a:pPr>
            <a:r>
              <a:rPr lang="fi-FI" sz="1600" dirty="0">
                <a:solidFill>
                  <a:srgbClr val="000000"/>
                </a:solidFill>
                <a:hlinkClick r:id="rId2"/>
              </a:rPr>
              <a:t>http://ekaluokkatvt.blogspot.fi/2013/10/kuvan-lisaaminen-wordiin.html</a:t>
            </a:r>
            <a:endParaRPr lang="fi-FI" sz="1600" dirty="0">
              <a:solidFill>
                <a:srgbClr val="000000"/>
              </a:solidFill>
            </a:endParaRPr>
          </a:p>
          <a:p>
            <a:r>
              <a:rPr lang="fi-FI" sz="2400" dirty="0" smtClean="0"/>
              <a:t>PowerPoint</a:t>
            </a:r>
            <a:endParaRPr lang="fi-FI" sz="24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fi-FI" sz="1600" dirty="0">
                <a:solidFill>
                  <a:srgbClr val="000000"/>
                </a:solidFill>
                <a:hlinkClick r:id="rId3"/>
              </a:rPr>
              <a:t>http://</a:t>
            </a:r>
            <a:r>
              <a:rPr lang="fi-FI" sz="1600" dirty="0" smtClean="0">
                <a:solidFill>
                  <a:srgbClr val="000000"/>
                </a:solidFill>
                <a:hlinkClick r:id="rId3"/>
              </a:rPr>
              <a:t>kolmasluokkatvt.blogspot.fi/2014/04/ensimmaiset-powerpointit.html</a:t>
            </a:r>
            <a:endParaRPr lang="fi-FI" dirty="0" smtClean="0"/>
          </a:p>
          <a:p>
            <a:r>
              <a:rPr lang="fi-FI" sz="2400" dirty="0" smtClean="0"/>
              <a:t>Excel</a:t>
            </a:r>
          </a:p>
          <a:p>
            <a:pPr marL="0" indent="0">
              <a:buNone/>
            </a:pPr>
            <a:r>
              <a:rPr lang="fi-FI" sz="1600" dirty="0" smtClean="0">
                <a:hlinkClick r:id="rId4"/>
              </a:rPr>
              <a:t>http://viidesluokkatvt.blogspot.fi/2015/04/excel.html</a:t>
            </a:r>
            <a:endParaRPr lang="fi-FI" sz="16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859" y="3498375"/>
            <a:ext cx="3348247" cy="2500851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355485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99685" y="274638"/>
            <a:ext cx="9890760" cy="1143000"/>
          </a:xfrm>
        </p:spPr>
        <p:txBody>
          <a:bodyPr/>
          <a:lstStyle/>
          <a:p>
            <a:r>
              <a:rPr lang="fi-FI" dirty="0" smtClean="0"/>
              <a:t>Oppimispelejä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599685" y="1417638"/>
            <a:ext cx="8620259" cy="4525963"/>
          </a:xfrm>
        </p:spPr>
        <p:txBody>
          <a:bodyPr/>
          <a:lstStyle/>
          <a:p>
            <a:r>
              <a:rPr lang="fi-FI" sz="2400" dirty="0" smtClean="0"/>
              <a:t>Papunet</a:t>
            </a:r>
          </a:p>
          <a:p>
            <a:pPr marL="0" indent="0">
              <a:buNone/>
            </a:pPr>
            <a:r>
              <a:rPr lang="fi-FI" sz="1600" dirty="0" smtClean="0">
                <a:hlinkClick r:id="rId2"/>
              </a:rPr>
              <a:t>http://ekaluokkatvt.blogspot.fi/2015/10/papunet.html</a:t>
            </a:r>
            <a:endParaRPr lang="fi-FI" sz="1600" dirty="0" smtClean="0"/>
          </a:p>
          <a:p>
            <a:r>
              <a:rPr lang="fi-FI" sz="2400" dirty="0" err="1" smtClean="0"/>
              <a:t>Sumdog</a:t>
            </a:r>
            <a:endParaRPr lang="fi-FI" sz="2400" dirty="0" smtClean="0"/>
          </a:p>
          <a:p>
            <a:pPr marL="0" indent="0">
              <a:buNone/>
            </a:pPr>
            <a:r>
              <a:rPr lang="fi-FI" sz="1600" dirty="0" smtClean="0">
                <a:hlinkClick r:id="rId3"/>
              </a:rPr>
              <a:t>http://viidesluokkatvt.blogspot.fi/2013/11/sumdog.html</a:t>
            </a:r>
            <a:endParaRPr lang="fi-FI" sz="1600" dirty="0" smtClean="0"/>
          </a:p>
          <a:p>
            <a:r>
              <a:rPr lang="fi-FI" sz="2400" dirty="0" smtClean="0"/>
              <a:t>Saarella</a:t>
            </a:r>
          </a:p>
          <a:p>
            <a:pPr marL="0" indent="0">
              <a:buNone/>
            </a:pPr>
            <a:r>
              <a:rPr lang="fi-FI" sz="1600" dirty="0" smtClean="0">
                <a:hlinkClick r:id="rId4"/>
              </a:rPr>
              <a:t>http://ekaluokkatvt.blogspot.fi/2014/09/saarella-peli-ja-uusi-kirjainvideo.html</a:t>
            </a:r>
            <a:endParaRPr lang="fi-FI" sz="1600" dirty="0" smtClean="0"/>
          </a:p>
          <a:p>
            <a:r>
              <a:rPr lang="fi-FI" sz="2400" dirty="0" smtClean="0"/>
              <a:t>Molla ABC</a:t>
            </a:r>
          </a:p>
          <a:p>
            <a:pPr marL="0" indent="0">
              <a:buNone/>
            </a:pPr>
            <a:r>
              <a:rPr lang="fi-FI" sz="1600" dirty="0" smtClean="0">
                <a:hlinkClick r:id="rId5"/>
              </a:rPr>
              <a:t>http://ekaluokkatvt.blogspot.fi/2014/08/mollaabc-kirjainvideo-ja-muuta-mukavaa.html</a:t>
            </a:r>
            <a:endParaRPr lang="fi-FI" sz="16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653" y="846138"/>
            <a:ext cx="3249926" cy="2427414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5192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00765" y="326154"/>
            <a:ext cx="9058141" cy="1143000"/>
          </a:xfrm>
        </p:spPr>
        <p:txBody>
          <a:bodyPr/>
          <a:lstStyle/>
          <a:p>
            <a:r>
              <a:rPr lang="fi-FI" dirty="0" smtClean="0"/>
              <a:t>Muita sivuja tai sovelluksia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40372" y="1545337"/>
            <a:ext cx="9264203" cy="4525963"/>
          </a:xfrm>
        </p:spPr>
        <p:txBody>
          <a:bodyPr>
            <a:normAutofit/>
          </a:bodyPr>
          <a:lstStyle/>
          <a:p>
            <a:r>
              <a:rPr lang="fi-FI" sz="2400" dirty="0" err="1" smtClean="0"/>
              <a:t>Padlet</a:t>
            </a:r>
            <a:r>
              <a:rPr lang="fi-FI" sz="2400" dirty="0" smtClean="0"/>
              <a:t>, </a:t>
            </a:r>
            <a:r>
              <a:rPr lang="fi-FI" sz="2400" dirty="0" err="1" smtClean="0"/>
              <a:t>Todaysmeet</a:t>
            </a:r>
            <a:r>
              <a:rPr lang="fi-FI" sz="2400" dirty="0" smtClean="0"/>
              <a:t> ja </a:t>
            </a:r>
            <a:r>
              <a:rPr lang="fi-FI" sz="2400" dirty="0" err="1" smtClean="0"/>
              <a:t>Answergarden</a:t>
            </a:r>
            <a:endParaRPr lang="fi-FI" sz="2400" dirty="0" smtClean="0"/>
          </a:p>
          <a:p>
            <a:pPr marL="0" indent="0">
              <a:buNone/>
            </a:pPr>
            <a:r>
              <a:rPr lang="fi-FI" sz="1600" dirty="0" smtClean="0">
                <a:hlinkClick r:id="rId2"/>
              </a:rPr>
              <a:t>http://</a:t>
            </a:r>
            <a:r>
              <a:rPr lang="fi-FI" sz="1600" dirty="0" smtClean="0">
                <a:hlinkClick r:id="rId2"/>
              </a:rPr>
              <a:t>neljasluokkatvt.blogspot.fi/2014/04/padlet-todaysmeet-ja-answergarden.html</a:t>
            </a:r>
            <a:endParaRPr lang="fi-FI" dirty="0"/>
          </a:p>
          <a:p>
            <a:r>
              <a:rPr lang="fi-FI" sz="2400" dirty="0" err="1" smtClean="0"/>
              <a:t>Oppi&amp;Ilo</a:t>
            </a:r>
            <a:endParaRPr lang="fi-FI" sz="2400" dirty="0" smtClean="0"/>
          </a:p>
          <a:p>
            <a:pPr marL="0" indent="0">
              <a:buNone/>
            </a:pPr>
            <a:r>
              <a:rPr lang="fi-FI" sz="1700" dirty="0">
                <a:hlinkClick r:id="rId3"/>
              </a:rPr>
              <a:t>http://viidesluokkatvt.blogspot.fi/2014/09/kummitoimintaa.html</a:t>
            </a:r>
            <a:endParaRPr lang="fi-FI" sz="1700" dirty="0"/>
          </a:p>
          <a:p>
            <a:r>
              <a:rPr lang="fi-FI" sz="2400" dirty="0" err="1" smtClean="0"/>
              <a:t>Wordle</a:t>
            </a:r>
            <a:endParaRPr lang="fi-FI" sz="2400" dirty="0" smtClean="0"/>
          </a:p>
          <a:p>
            <a:r>
              <a:rPr lang="fi-FI" sz="2400" dirty="0" err="1" smtClean="0"/>
              <a:t>Quizlet</a:t>
            </a:r>
            <a:endParaRPr lang="fi-FI" sz="2400" dirty="0" smtClean="0"/>
          </a:p>
          <a:p>
            <a:r>
              <a:rPr lang="fi-FI" sz="2400" dirty="0" smtClean="0"/>
              <a:t>Google (</a:t>
            </a:r>
            <a:r>
              <a:rPr lang="fi-FI" sz="2400" dirty="0" err="1" smtClean="0"/>
              <a:t>forms</a:t>
            </a:r>
            <a:r>
              <a:rPr lang="fi-FI" sz="2400" dirty="0" smtClean="0"/>
              <a:t>)</a:t>
            </a:r>
          </a:p>
          <a:p>
            <a:pPr marL="0" indent="0">
              <a:buNone/>
            </a:pPr>
            <a:r>
              <a:rPr lang="fi-FI" sz="1600" dirty="0">
                <a:hlinkClick r:id="rId4"/>
              </a:rPr>
              <a:t>http://</a:t>
            </a:r>
            <a:r>
              <a:rPr lang="fi-FI" sz="1600" dirty="0" smtClean="0">
                <a:hlinkClick r:id="rId4"/>
              </a:rPr>
              <a:t>kuudesluokkatvt.blogspot.fi/2016/03/ulkomaalaisia-vieraita.html</a:t>
            </a:r>
            <a:endParaRPr lang="fi-FI" sz="1600" dirty="0" smtClean="0"/>
          </a:p>
          <a:p>
            <a:r>
              <a:rPr lang="fi-FI" sz="2400" dirty="0" err="1" smtClean="0"/>
              <a:t>Kahoot</a:t>
            </a:r>
            <a:r>
              <a:rPr lang="fi-FI" sz="2400" dirty="0" smtClean="0"/>
              <a:t>!</a:t>
            </a:r>
          </a:p>
          <a:p>
            <a:pPr marL="0" indent="0">
              <a:buNone/>
            </a:pPr>
            <a:r>
              <a:rPr lang="fi-FI" sz="1500" dirty="0">
                <a:hlinkClick r:id="rId5"/>
              </a:rPr>
              <a:t>http://</a:t>
            </a:r>
            <a:r>
              <a:rPr lang="fi-FI" sz="1500" dirty="0" smtClean="0">
                <a:hlinkClick r:id="rId5"/>
              </a:rPr>
              <a:t>bit.ly/2bgT4Oa</a:t>
            </a:r>
            <a:endParaRPr lang="fi-FI" sz="1500" dirty="0" smtClean="0"/>
          </a:p>
          <a:p>
            <a:pPr marL="0" indent="0">
              <a:buNone/>
            </a:pP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73849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30524" y="607709"/>
            <a:ext cx="9174051" cy="1143000"/>
          </a:xfrm>
        </p:spPr>
        <p:txBody>
          <a:bodyPr/>
          <a:lstStyle/>
          <a:p>
            <a:r>
              <a:rPr lang="fi-FI" dirty="0" smtClean="0"/>
              <a:t>Itse tehtyjä pelejä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530524" y="1600201"/>
            <a:ext cx="10051875" cy="4525963"/>
          </a:xfrm>
        </p:spPr>
        <p:txBody>
          <a:bodyPr/>
          <a:lstStyle/>
          <a:p>
            <a:endParaRPr lang="fi-FI" dirty="0" smtClean="0"/>
          </a:p>
          <a:p>
            <a:r>
              <a:rPr lang="fi-FI" sz="2400" dirty="0" err="1" smtClean="0"/>
              <a:t>Classtools</a:t>
            </a:r>
            <a:endParaRPr lang="fi-FI" sz="2400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pPr marL="0" indent="0">
              <a:buNone/>
            </a:pPr>
            <a:r>
              <a:rPr lang="fi-FI" sz="1600" dirty="0" smtClean="0">
                <a:hlinkClick r:id="rId2"/>
              </a:rPr>
              <a:t>http://neljasluokkatvt.blogspot.fi/2014/04/itse-tehtyja-matikkapeleja.html</a:t>
            </a:r>
            <a:endParaRPr lang="fi-FI" sz="16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4462" y="607709"/>
            <a:ext cx="362902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54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45731" y="300395"/>
            <a:ext cx="8568744" cy="1143000"/>
          </a:xfrm>
        </p:spPr>
        <p:txBody>
          <a:bodyPr/>
          <a:lstStyle/>
          <a:p>
            <a:r>
              <a:rPr lang="fi-FI" dirty="0" smtClean="0"/>
              <a:t>Elokuvia!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45731" y="1443395"/>
            <a:ext cx="8259651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fi-FI" sz="2400" dirty="0" smtClean="0"/>
              <a:t>Käsikirjoitettuja fiktioelokuvia </a:t>
            </a:r>
          </a:p>
          <a:p>
            <a:pPr>
              <a:buFontTx/>
              <a:buChar char="-"/>
            </a:pPr>
            <a:r>
              <a:rPr lang="fi-FI" sz="2400" dirty="0" smtClean="0"/>
              <a:t>Dokumentteja koulun tapahtumista</a:t>
            </a:r>
          </a:p>
          <a:p>
            <a:pPr>
              <a:buFontTx/>
              <a:buChar char="-"/>
            </a:pPr>
            <a:r>
              <a:rPr lang="fi-FI" sz="2400" dirty="0" smtClean="0"/>
              <a:t>”Tilaustöitä”, esim. koulun esittely</a:t>
            </a:r>
          </a:p>
          <a:p>
            <a:pPr>
              <a:buFontTx/>
              <a:buChar char="-"/>
            </a:pPr>
            <a:r>
              <a:rPr lang="fi-FI" sz="2400" dirty="0" smtClean="0"/>
              <a:t>Videoita kansainvälisiin projekteihin</a:t>
            </a:r>
          </a:p>
          <a:p>
            <a:pPr>
              <a:buFontTx/>
              <a:buChar char="-"/>
            </a:pPr>
            <a:r>
              <a:rPr lang="fi-FI" sz="2400" dirty="0" err="1" smtClean="0"/>
              <a:t>Animaatio”elokuvia</a:t>
            </a:r>
            <a:r>
              <a:rPr lang="fi-FI" sz="2400" dirty="0" smtClean="0"/>
              <a:t>”</a:t>
            </a:r>
          </a:p>
          <a:p>
            <a:pPr>
              <a:buFontTx/>
              <a:buChar char="-"/>
            </a:pPr>
            <a:r>
              <a:rPr lang="fi-FI" sz="2400" dirty="0" smtClean="0"/>
              <a:t>Opetusfilmejä</a:t>
            </a:r>
          </a:p>
          <a:p>
            <a:pPr>
              <a:buFontTx/>
              <a:buChar char="-"/>
            </a:pPr>
            <a:r>
              <a:rPr lang="fi-FI" sz="2400" dirty="0" smtClean="0"/>
              <a:t>Spontaaneja juttuja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966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5373" y="407963"/>
            <a:ext cx="8727583" cy="1143000"/>
          </a:xfrm>
        </p:spPr>
        <p:txBody>
          <a:bodyPr/>
          <a:lstStyle/>
          <a:p>
            <a:r>
              <a:rPr lang="fi-FI" dirty="0" smtClean="0"/>
              <a:t>Koodaamista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525373" y="1550963"/>
            <a:ext cx="8800563" cy="4525963"/>
          </a:xfrm>
        </p:spPr>
        <p:txBody>
          <a:bodyPr>
            <a:normAutofit fontScale="92500" lnSpcReduction="10000"/>
          </a:bodyPr>
          <a:lstStyle/>
          <a:p>
            <a:r>
              <a:rPr lang="fi-FI" sz="2400" dirty="0" err="1" smtClean="0"/>
              <a:t>Scratch</a:t>
            </a:r>
            <a:endParaRPr lang="fi-FI" sz="2400" dirty="0" smtClean="0"/>
          </a:p>
          <a:p>
            <a:pPr marL="0" indent="0">
              <a:buNone/>
            </a:pPr>
            <a:r>
              <a:rPr lang="fi-FI" sz="1600" dirty="0" smtClean="0">
                <a:hlinkClick r:id="rId2"/>
              </a:rPr>
              <a:t>http://kolmasluokkatvt.blogspot.fi/2015/10/scratch.html</a:t>
            </a:r>
            <a:r>
              <a:rPr lang="fi-FI" sz="1600" dirty="0" smtClean="0"/>
              <a:t>, </a:t>
            </a:r>
            <a:r>
              <a:rPr lang="fi-FI" sz="1600" dirty="0" smtClean="0">
                <a:hlinkClick r:id="rId3"/>
              </a:rPr>
              <a:t>https://vimeo.com/124856551</a:t>
            </a:r>
            <a:endParaRPr lang="fi-FI" sz="1600" dirty="0" smtClean="0"/>
          </a:p>
          <a:p>
            <a:r>
              <a:rPr lang="fi-FI" sz="2400" dirty="0" smtClean="0"/>
              <a:t>Koodaustunti.fi</a:t>
            </a:r>
          </a:p>
          <a:p>
            <a:pPr marL="0" indent="0">
              <a:buNone/>
            </a:pPr>
            <a:r>
              <a:rPr lang="fi-FI" sz="1600" dirty="0" smtClean="0">
                <a:hlinkClick r:id="rId4"/>
              </a:rPr>
              <a:t>http://kuudesluokkatvt.blogspot.fi/2014/04/koodaustunti.html</a:t>
            </a:r>
            <a:r>
              <a:rPr lang="fi-FI" sz="1600" dirty="0" smtClean="0"/>
              <a:t>, </a:t>
            </a:r>
            <a:r>
              <a:rPr lang="fi-FI" sz="1600" dirty="0" smtClean="0">
                <a:hlinkClick r:id="rId5"/>
              </a:rPr>
              <a:t>https://vimeo.com/124855735</a:t>
            </a:r>
            <a:endParaRPr lang="fi-FI" dirty="0"/>
          </a:p>
          <a:p>
            <a:r>
              <a:rPr lang="fi-FI" sz="2600" dirty="0" err="1" smtClean="0"/>
              <a:t>Scratch</a:t>
            </a:r>
            <a:r>
              <a:rPr lang="fi-FI" sz="2600" dirty="0" smtClean="0"/>
              <a:t> jr</a:t>
            </a:r>
          </a:p>
          <a:p>
            <a:pPr marL="0" indent="0">
              <a:buNone/>
            </a:pPr>
            <a:r>
              <a:rPr lang="fi-FI" sz="1600" dirty="0" smtClean="0">
                <a:hlinkClick r:id="rId6"/>
              </a:rPr>
              <a:t>https://vimeo.com/124757422</a:t>
            </a:r>
            <a:endParaRPr lang="fi-FI" sz="1600" dirty="0" smtClean="0"/>
          </a:p>
          <a:p>
            <a:r>
              <a:rPr lang="fi-FI" sz="2600" dirty="0" err="1" smtClean="0"/>
              <a:t>Daisy</a:t>
            </a:r>
            <a:r>
              <a:rPr lang="fi-FI" sz="2600" dirty="0" smtClean="0"/>
              <a:t> </a:t>
            </a:r>
            <a:r>
              <a:rPr lang="fi-FI" sz="2600" dirty="0" err="1" smtClean="0"/>
              <a:t>the</a:t>
            </a:r>
            <a:r>
              <a:rPr lang="fi-FI" sz="2600" dirty="0" smtClean="0"/>
              <a:t> </a:t>
            </a:r>
            <a:r>
              <a:rPr lang="fi-FI" sz="2600" dirty="0" err="1" smtClean="0"/>
              <a:t>Dinosaur</a:t>
            </a:r>
            <a:endParaRPr lang="fi-FI" sz="2600" dirty="0" smtClean="0"/>
          </a:p>
          <a:p>
            <a:pPr marL="0" indent="0">
              <a:buNone/>
            </a:pPr>
            <a:r>
              <a:rPr lang="fi-FI" sz="1600" dirty="0" smtClean="0">
                <a:hlinkClick r:id="rId7"/>
              </a:rPr>
              <a:t>https://vimeo.com/124971517</a:t>
            </a:r>
            <a:endParaRPr lang="fi-FI" sz="1600" dirty="0" smtClean="0"/>
          </a:p>
          <a:p>
            <a:r>
              <a:rPr lang="fi-FI" sz="2600" dirty="0" err="1" smtClean="0"/>
              <a:t>Kodable</a:t>
            </a:r>
            <a:endParaRPr lang="fi-FI" sz="2600" dirty="0" smtClean="0"/>
          </a:p>
          <a:p>
            <a:pPr marL="0" indent="0">
              <a:buNone/>
            </a:pPr>
            <a:r>
              <a:rPr lang="fi-FI" sz="1600" dirty="0" smtClean="0">
                <a:hlinkClick r:id="rId8"/>
              </a:rPr>
              <a:t>https://vimeo.com/124737760</a:t>
            </a:r>
            <a:endParaRPr lang="fi-FI" sz="1600" dirty="0" smtClean="0"/>
          </a:p>
          <a:p>
            <a:r>
              <a:rPr lang="fi-FI" sz="2600" dirty="0" err="1" smtClean="0"/>
              <a:t>ScratchDuino</a:t>
            </a:r>
            <a:r>
              <a:rPr lang="fi-FI" sz="2600" dirty="0" smtClean="0"/>
              <a:t> –robotit yliopiston pilotissa</a:t>
            </a:r>
          </a:p>
          <a:p>
            <a:pPr marL="0" indent="0">
              <a:buNone/>
            </a:pPr>
            <a:r>
              <a:rPr lang="fi-FI" sz="1600" dirty="0" smtClean="0">
                <a:hlinkClick r:id="rId9"/>
              </a:rPr>
              <a:t>https://www.youtube.com/watch?v=7He4X6ULkAE</a:t>
            </a:r>
            <a:endParaRPr lang="fi-FI" sz="1600" dirty="0" smtClean="0"/>
          </a:p>
          <a:p>
            <a:endParaRPr lang="fi-FI" b="1" dirty="0" smtClean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91097" y="3446585"/>
            <a:ext cx="3305443" cy="2468880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305480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Tämä esitys löytyy osoitteesta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3600" dirty="0">
                <a:hlinkClick r:id="rId2"/>
              </a:rPr>
              <a:t>https://</a:t>
            </a:r>
            <a:r>
              <a:rPr lang="fi-FI" sz="3600" dirty="0" smtClean="0">
                <a:hlinkClick r:id="rId2"/>
              </a:rPr>
              <a:t>peda.net/p/Sariauramo/esityksiä</a:t>
            </a:r>
            <a:endParaRPr lang="fi-FI" sz="36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202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54919" y="850710"/>
            <a:ext cx="7637172" cy="1143000"/>
          </a:xfrm>
        </p:spPr>
        <p:txBody>
          <a:bodyPr/>
          <a:lstStyle/>
          <a:p>
            <a:r>
              <a:rPr lang="fi-FI" dirty="0" smtClean="0"/>
              <a:t>Edison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54919" y="1883982"/>
            <a:ext cx="7079087" cy="4525963"/>
          </a:xfrm>
        </p:spPr>
        <p:txBody>
          <a:bodyPr>
            <a:normAutofit/>
          </a:bodyPr>
          <a:lstStyle/>
          <a:p>
            <a:r>
              <a:rPr lang="fi-FI" sz="2400" dirty="0" smtClean="0"/>
              <a:t>Paljon hyvää, joitain haasteita</a:t>
            </a:r>
          </a:p>
          <a:p>
            <a:r>
              <a:rPr lang="fi-FI" sz="2400" dirty="0" smtClean="0"/>
              <a:t>Opettajan tekemiä kursseja</a:t>
            </a:r>
          </a:p>
          <a:p>
            <a:pPr lvl="1"/>
            <a:r>
              <a:rPr lang="fi-FI" sz="2400" dirty="0" smtClean="0"/>
              <a:t>linkkejä, videoita, sanastoja</a:t>
            </a:r>
          </a:p>
          <a:p>
            <a:r>
              <a:rPr lang="fi-FI" sz="2400" dirty="0" err="1" smtClean="0"/>
              <a:t>OneDriven</a:t>
            </a:r>
            <a:r>
              <a:rPr lang="fi-FI" sz="2400" dirty="0" smtClean="0"/>
              <a:t> kokeilua</a:t>
            </a:r>
          </a:p>
          <a:p>
            <a:r>
              <a:rPr lang="fi-FI" sz="2400" dirty="0" smtClean="0"/>
              <a:t>Alkavana </a:t>
            </a:r>
            <a:r>
              <a:rPr lang="fi-FI" sz="2400" dirty="0" smtClean="0"/>
              <a:t>lukuvuonna paljon käytössä</a:t>
            </a:r>
            <a:endParaRPr lang="fi-FI" sz="24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767" y="4450959"/>
            <a:ext cx="45339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2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58490" y="538067"/>
            <a:ext cx="10058400" cy="1609344"/>
          </a:xfrm>
        </p:spPr>
        <p:txBody>
          <a:bodyPr/>
          <a:lstStyle/>
          <a:p>
            <a:r>
              <a:rPr lang="fi-FI" dirty="0" smtClean="0"/>
              <a:t>Peda.net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958490" y="2147411"/>
            <a:ext cx="8749048" cy="4525963"/>
          </a:xfrm>
        </p:spPr>
        <p:txBody>
          <a:bodyPr/>
          <a:lstStyle/>
          <a:p>
            <a:r>
              <a:rPr lang="fi-FI" sz="2400" dirty="0" smtClean="0"/>
              <a:t>Koulun kotisivu</a:t>
            </a:r>
          </a:p>
          <a:p>
            <a:r>
              <a:rPr lang="fi-FI" sz="2400" dirty="0" smtClean="0"/>
              <a:t>Linkkialusta</a:t>
            </a:r>
          </a:p>
          <a:p>
            <a:r>
              <a:rPr lang="fi-FI" sz="2400" dirty="0" smtClean="0"/>
              <a:t>Kuvia, videoita julkisuuteen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>
                <a:hlinkClick r:id="rId2"/>
              </a:rPr>
              <a:t>https://peda.net/mantsala/ohkola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286" y="1342739"/>
            <a:ext cx="4686966" cy="107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28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42690" y="649542"/>
            <a:ext cx="8877837" cy="1143000"/>
          </a:xfrm>
        </p:spPr>
        <p:txBody>
          <a:bodyPr/>
          <a:lstStyle/>
          <a:p>
            <a:r>
              <a:rPr lang="fi-FI" dirty="0" err="1" smtClean="0"/>
              <a:t>eTwinning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168" y="2701176"/>
            <a:ext cx="2565530" cy="1940529"/>
          </a:xfrm>
        </p:spPr>
      </p:pic>
      <p:sp>
        <p:nvSpPr>
          <p:cNvPr id="5" name="Tekstiruutu 4"/>
          <p:cNvSpPr txBox="1"/>
          <p:nvPr/>
        </p:nvSpPr>
        <p:spPr>
          <a:xfrm>
            <a:off x="1442690" y="2325925"/>
            <a:ext cx="649906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Kymmeniä kansainvälisiä projekteja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Mitä moninaisempia aiheita ja teemoja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Erilaisia työtapoja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400" dirty="0"/>
          </a:p>
          <a:p>
            <a:r>
              <a:rPr lang="fi-FI" sz="2400" dirty="0" smtClean="0">
                <a:hlinkClick r:id="rId3"/>
              </a:rPr>
              <a:t>https://www.etwinning.net</a:t>
            </a:r>
            <a:endParaRPr lang="fi-FI" sz="2400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300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681996" y="389502"/>
            <a:ext cx="9238444" cy="1143000"/>
          </a:xfrm>
        </p:spPr>
        <p:txBody>
          <a:bodyPr/>
          <a:lstStyle/>
          <a:p>
            <a:r>
              <a:rPr lang="fi-FI" dirty="0" err="1" smtClean="0"/>
              <a:t>Ipadit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681996" y="1632556"/>
            <a:ext cx="8736169" cy="4525963"/>
          </a:xfrm>
        </p:spPr>
        <p:txBody>
          <a:bodyPr/>
          <a:lstStyle/>
          <a:p>
            <a:pPr marL="0" indent="0">
              <a:buNone/>
            </a:pPr>
            <a:r>
              <a:rPr lang="fi-FI" sz="2400" dirty="0" smtClean="0"/>
              <a:t>mm. </a:t>
            </a:r>
            <a:r>
              <a:rPr lang="fi-FI" sz="2400" dirty="0" err="1" smtClean="0"/>
              <a:t>Morfo</a:t>
            </a:r>
            <a:r>
              <a:rPr lang="fi-FI" sz="2400" dirty="0" smtClean="0"/>
              <a:t> </a:t>
            </a:r>
            <a:r>
              <a:rPr lang="fi-FI" sz="2400" dirty="0" smtClean="0"/>
              <a:t>Booth, Green </a:t>
            </a:r>
            <a:r>
              <a:rPr lang="fi-FI" sz="2400" dirty="0" err="1" smtClean="0"/>
              <a:t>Screen</a:t>
            </a:r>
            <a:r>
              <a:rPr lang="fi-FI" sz="2400" dirty="0" smtClean="0"/>
              <a:t>, QR-koodit, </a:t>
            </a:r>
            <a:r>
              <a:rPr lang="fi-FI" sz="2400" dirty="0" err="1" smtClean="0"/>
              <a:t>Strip</a:t>
            </a:r>
            <a:r>
              <a:rPr lang="fi-FI" sz="2400" dirty="0" smtClean="0"/>
              <a:t> Design, </a:t>
            </a:r>
            <a:r>
              <a:rPr lang="fi-FI" sz="2400" dirty="0" err="1" smtClean="0"/>
              <a:t>Sock</a:t>
            </a:r>
            <a:r>
              <a:rPr lang="fi-FI" sz="2400" dirty="0" smtClean="0"/>
              <a:t> </a:t>
            </a:r>
            <a:r>
              <a:rPr lang="fi-FI" sz="2400" dirty="0" err="1" smtClean="0"/>
              <a:t>Puppets</a:t>
            </a:r>
            <a:r>
              <a:rPr lang="fi-FI" sz="2400" dirty="0" smtClean="0"/>
              <a:t>…</a:t>
            </a:r>
            <a:endParaRPr lang="fi-FI" sz="2400" dirty="0" smtClean="0"/>
          </a:p>
          <a:p>
            <a:endParaRPr lang="fi-FI" dirty="0" smtClean="0"/>
          </a:p>
          <a:p>
            <a:endParaRPr lang="fi-FI" dirty="0"/>
          </a:p>
        </p:txBody>
      </p:sp>
      <p:pic>
        <p:nvPicPr>
          <p:cNvPr id="4" name="GC562fnpjcE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86374" y="3099991"/>
            <a:ext cx="4572000" cy="2571750"/>
          </a:xfrm>
          <a:prstGeom prst="rect">
            <a:avLst/>
          </a:prstGeom>
        </p:spPr>
      </p:pic>
      <p:pic>
        <p:nvPicPr>
          <p:cNvPr id="5" name="sT-nyS8nOb0"/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531965" y="3099991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1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47928" y="1033272"/>
            <a:ext cx="10058400" cy="3931920"/>
          </a:xfrm>
        </p:spPr>
        <p:txBody>
          <a:bodyPr>
            <a:normAutofit lnSpcReduction="10000"/>
          </a:bodyPr>
          <a:lstStyle/>
          <a:p>
            <a:r>
              <a:rPr lang="fi-FI" sz="2400" dirty="0" smtClean="0"/>
              <a:t>Rohkeasti vaan!</a:t>
            </a:r>
          </a:p>
          <a:p>
            <a:r>
              <a:rPr lang="fi-FI" sz="2400" dirty="0" smtClean="0"/>
              <a:t>Auttakaa toinen toisianne!</a:t>
            </a:r>
          </a:p>
          <a:p>
            <a:r>
              <a:rPr lang="fi-FI" sz="2400" dirty="0" smtClean="0"/>
              <a:t>Oppilaat osaavat vaikka mitä! </a:t>
            </a:r>
          </a:p>
          <a:p>
            <a:r>
              <a:rPr lang="fi-FI" sz="2400" dirty="0" smtClean="0"/>
              <a:t>Opettajan ei tarvitse osata käyttää sovelluksia ja laitteita täysin! Opetelkaa yhdessä!</a:t>
            </a:r>
          </a:p>
          <a:p>
            <a:r>
              <a:rPr lang="fi-FI" sz="2400" dirty="0" smtClean="0"/>
              <a:t>Epäonnistuminen ja virhevalinnat ovat sallittuja!                       Sehän on vain elämää!</a:t>
            </a:r>
          </a:p>
          <a:p>
            <a:r>
              <a:rPr lang="fi-FI" sz="2400" dirty="0" smtClean="0"/>
              <a:t>Isommat/taitavammat oppilaat opettavat nuorempia (ja opettajia!).</a:t>
            </a:r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56760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130040" y="2233650"/>
            <a:ext cx="1905000" cy="1371600"/>
          </a:xfrm>
        </p:spPr>
        <p:txBody>
          <a:bodyPr/>
          <a:lstStyle/>
          <a:p>
            <a:r>
              <a:rPr lang="fi-FI" dirty="0" smtClean="0"/>
              <a:t>Kiitos</a:t>
            </a:r>
            <a:r>
              <a:rPr lang="fi-FI" dirty="0" smtClean="0"/>
              <a:t>!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5953" y="5148775"/>
            <a:ext cx="10058400" cy="1276644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Sari Auramo</a:t>
            </a:r>
          </a:p>
          <a:p>
            <a:pPr marL="0" indent="0">
              <a:buNone/>
            </a:pPr>
            <a:r>
              <a:rPr lang="fi-FI" dirty="0" smtClean="0"/>
              <a:t>sari.auramo@mantsala.fi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234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Ohkolan</a:t>
            </a:r>
            <a:r>
              <a:rPr lang="fi-FI" dirty="0" smtClean="0"/>
              <a:t> koulu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 smtClean="0"/>
              <a:t>noin 100 oppilasta</a:t>
            </a:r>
          </a:p>
          <a:p>
            <a:r>
              <a:rPr lang="fi-FI" sz="2400" dirty="0" smtClean="0"/>
              <a:t>5 opettajaa</a:t>
            </a:r>
          </a:p>
          <a:p>
            <a:r>
              <a:rPr lang="fi-FI" sz="2400" dirty="0" smtClean="0"/>
              <a:t>idyllinen sijainti</a:t>
            </a:r>
          </a:p>
          <a:p>
            <a:r>
              <a:rPr lang="fi-FI" sz="2400" dirty="0" smtClean="0"/>
              <a:t>vanhat rakennukset, ei mitään ”herkkuja”</a:t>
            </a:r>
          </a:p>
          <a:p>
            <a:r>
              <a:rPr lang="fi-FI" sz="2400" dirty="0" smtClean="0"/>
              <a:t>laitekanta parantunut pikkuhiljaa, nykyisin ok</a:t>
            </a:r>
            <a:endParaRPr lang="fi-FI" sz="24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704" y="642594"/>
            <a:ext cx="3474720" cy="3474720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52444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Asenne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 smtClean="0"/>
              <a:t>kokeillaan, yritetään, ei pelätä epäonnistumista</a:t>
            </a:r>
          </a:p>
          <a:p>
            <a:r>
              <a:rPr lang="fi-FI" sz="2400" dirty="0" smtClean="0"/>
              <a:t>tuetaan toisiamme, opettajat ja oppilaat</a:t>
            </a:r>
          </a:p>
          <a:p>
            <a:r>
              <a:rPr lang="fi-FI" sz="2400" dirty="0" smtClean="0"/>
              <a:t>opettajan ei tarvitse osata kaikkea, oppilaat osaavat, harjoitellaan yhdessä</a:t>
            </a:r>
          </a:p>
          <a:p>
            <a:r>
              <a:rPr lang="fi-FI" sz="2400" dirty="0" smtClean="0"/>
              <a:t>iloitaan tuotoksista</a:t>
            </a:r>
          </a:p>
          <a:p>
            <a:r>
              <a:rPr lang="fi-FI" sz="2400" dirty="0" smtClean="0"/>
              <a:t>”Alku aina hankalaa, lopussa kiitos seisoo</a:t>
            </a:r>
            <a:r>
              <a:rPr lang="fi-FI" dirty="0" smtClean="0"/>
              <a:t>”</a:t>
            </a:r>
          </a:p>
          <a:p>
            <a:endParaRPr lang="fi-FI" dirty="0" smtClean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730" y="3640874"/>
            <a:ext cx="3324470" cy="2483092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353532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Laitteet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 smtClean="0"/>
              <a:t>noin </a:t>
            </a:r>
            <a:r>
              <a:rPr lang="fi-FI" sz="2400" dirty="0" smtClean="0"/>
              <a:t>10 </a:t>
            </a:r>
            <a:r>
              <a:rPr lang="fi-FI" sz="2400" dirty="0" smtClean="0"/>
              <a:t>pöytäkonetta (nyt tosin ollaan </a:t>
            </a:r>
            <a:r>
              <a:rPr lang="fi-FI" sz="2400" dirty="0" smtClean="0"/>
              <a:t>                                      siirtymässä enemmän </a:t>
            </a:r>
            <a:r>
              <a:rPr lang="fi-FI" sz="2400" dirty="0" smtClean="0"/>
              <a:t>kannettaviin)</a:t>
            </a:r>
          </a:p>
          <a:p>
            <a:r>
              <a:rPr lang="fi-FI" sz="2400" dirty="0" smtClean="0"/>
              <a:t>8-9 </a:t>
            </a:r>
            <a:r>
              <a:rPr lang="fi-FI" sz="2400" dirty="0" smtClean="0"/>
              <a:t>kannettavaa</a:t>
            </a:r>
          </a:p>
          <a:p>
            <a:r>
              <a:rPr lang="fi-FI" sz="2400" dirty="0" smtClean="0"/>
              <a:t>15 </a:t>
            </a:r>
            <a:r>
              <a:rPr lang="fi-FI" sz="2400" dirty="0" err="1" smtClean="0"/>
              <a:t>iPadia</a:t>
            </a:r>
            <a:endParaRPr lang="fi-FI" sz="2400" dirty="0" smtClean="0"/>
          </a:p>
          <a:p>
            <a:r>
              <a:rPr lang="fi-FI" sz="2400" dirty="0" smtClean="0"/>
              <a:t>vanha </a:t>
            </a:r>
            <a:r>
              <a:rPr lang="fi-FI" sz="2400" dirty="0" smtClean="0"/>
              <a:t>digivideokamera (ei juurikaan enää käytetä)</a:t>
            </a:r>
          </a:p>
          <a:p>
            <a:r>
              <a:rPr lang="fi-FI" sz="2400" dirty="0" smtClean="0"/>
              <a:t>dataprojektori ja dokumenttikamera jokaisessa luokassa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026" y="885503"/>
            <a:ext cx="3260394" cy="243523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40906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9848" y="118872"/>
            <a:ext cx="10058400" cy="1609344"/>
          </a:xfrm>
        </p:spPr>
        <p:txBody>
          <a:bodyPr/>
          <a:lstStyle/>
          <a:p>
            <a:r>
              <a:rPr lang="fi-FI" dirty="0" smtClean="0"/>
              <a:t>TVT ja </a:t>
            </a:r>
            <a:r>
              <a:rPr lang="fi-FI" dirty="0" err="1" smtClean="0"/>
              <a:t>ops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3392" y="1367137"/>
            <a:ext cx="6931152" cy="4942223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1993392" y="6642556"/>
            <a:ext cx="62636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 smtClean="0"/>
              <a:t>Lähde http</a:t>
            </a:r>
            <a:r>
              <a:rPr lang="fi-FI" sz="800" dirty="0"/>
              <a:t>://www.slideshare.net/fullscreen/tiinsari/ops-2016-tvt-jatulevaisuuden-koulu/2</a:t>
            </a:r>
          </a:p>
        </p:txBody>
      </p:sp>
    </p:spTree>
    <p:extLst>
      <p:ext uri="{BB962C8B-B14F-4D97-AF65-F5344CB8AC3E}">
        <p14:creationId xmlns:p14="http://schemas.microsoft.com/office/powerpoint/2010/main" val="3189320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TVT on laaja-alaisen osaamisen alue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69848" y="2688336"/>
            <a:ext cx="10424160" cy="3483864"/>
          </a:xfrm>
        </p:spPr>
        <p:txBody>
          <a:bodyPr/>
          <a:lstStyle/>
          <a:p>
            <a:pPr marL="0" indent="0" algn="ctr">
              <a:buNone/>
            </a:pPr>
            <a:r>
              <a:rPr lang="fi-FI" sz="2400" dirty="0" smtClean="0"/>
              <a:t>Perusopetuksessa huolehditaan siitä, että </a:t>
            </a:r>
            <a:r>
              <a:rPr lang="fi-FI" sz="2400" dirty="0" smtClean="0">
                <a:solidFill>
                  <a:srgbClr val="FF0000"/>
                </a:solidFill>
              </a:rPr>
              <a:t>kaikilla oppilailla </a:t>
            </a:r>
            <a:r>
              <a:rPr lang="fi-FI" sz="2400" dirty="0" smtClean="0"/>
              <a:t>on mahdollisuudet tieto- ja viestintäteknologisen osaamisen kehittämiseen. </a:t>
            </a:r>
          </a:p>
          <a:p>
            <a:pPr marL="0" indent="0" algn="ctr">
              <a:buNone/>
            </a:pPr>
            <a:r>
              <a:rPr lang="fi-FI" sz="2400" dirty="0" smtClean="0"/>
              <a:t>Tieto- ja viestintätekniikkaa hyödynnetään suunnitelmallisesti perusopetuksen </a:t>
            </a:r>
            <a:r>
              <a:rPr lang="fi-FI" sz="2400" dirty="0" smtClean="0">
                <a:solidFill>
                  <a:srgbClr val="FF0000"/>
                </a:solidFill>
              </a:rPr>
              <a:t>kaikilla vuosiluokilla, eri oppiaineissa ja monialaisissa oppimiskokonaisuuksissa sekä muussa koulutyössä</a:t>
            </a:r>
            <a:r>
              <a:rPr lang="fi-FI" sz="2400" dirty="0" smtClean="0"/>
              <a:t>. (s. 21</a:t>
            </a:r>
            <a:r>
              <a:rPr lang="fi-FI" dirty="0" smtClean="0"/>
              <a:t>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5160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2157" y="626204"/>
            <a:ext cx="7382468" cy="5536852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2109004" y="6642556"/>
            <a:ext cx="47914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 smtClean="0"/>
              <a:t>Lähde: http</a:t>
            </a:r>
            <a:r>
              <a:rPr lang="fi-FI" sz="800" dirty="0"/>
              <a:t>://www.slideshare.net/fullscreen/tiinsari/ops-2016-tvt-jatulevaisuuden-koulu/4</a:t>
            </a:r>
          </a:p>
        </p:txBody>
      </p:sp>
    </p:spTree>
    <p:extLst>
      <p:ext uri="{BB962C8B-B14F-4D97-AF65-F5344CB8AC3E}">
        <p14:creationId xmlns:p14="http://schemas.microsoft.com/office/powerpoint/2010/main" val="1675560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1280" y="638746"/>
            <a:ext cx="7114472" cy="5341430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2184976" y="6642556"/>
            <a:ext cx="7407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 smtClean="0"/>
              <a:t>Lähde: http</a:t>
            </a:r>
            <a:r>
              <a:rPr lang="fi-FI" sz="800" dirty="0"/>
              <a:t>://www.slideshare.net/fullscreen/tiinsari/ops-2016-tvt-jatulevaisuuden-koulu/7</a:t>
            </a:r>
          </a:p>
        </p:txBody>
      </p:sp>
    </p:spTree>
    <p:extLst>
      <p:ext uri="{BB962C8B-B14F-4D97-AF65-F5344CB8AC3E}">
        <p14:creationId xmlns:p14="http://schemas.microsoft.com/office/powerpoint/2010/main" val="39354356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1697</TotalTime>
  <Words>522</Words>
  <Application>Microsoft Office PowerPoint</Application>
  <PresentationFormat>Laajakuva</PresentationFormat>
  <Paragraphs>156</Paragraphs>
  <Slides>25</Slides>
  <Notes>0</Notes>
  <HiddenSlides>0</HiddenSlides>
  <MMClips>2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25</vt:i4>
      </vt:variant>
    </vt:vector>
  </HeadingPairs>
  <TitlesOfParts>
    <vt:vector size="29" baseType="lpstr">
      <vt:lpstr>Arial</vt:lpstr>
      <vt:lpstr>Century Gothic</vt:lpstr>
      <vt:lpstr>Garamond</vt:lpstr>
      <vt:lpstr>Savon</vt:lpstr>
      <vt:lpstr>Tietotekniikkaa alakouluilla</vt:lpstr>
      <vt:lpstr>Tämä esitys löytyy osoitteesta</vt:lpstr>
      <vt:lpstr>Ohkolan koulu</vt:lpstr>
      <vt:lpstr>Asenne</vt:lpstr>
      <vt:lpstr>Laitteet</vt:lpstr>
      <vt:lpstr>TVT ja ops?</vt:lpstr>
      <vt:lpstr>TVT on laaja-alaisen osaamisen alue</vt:lpstr>
      <vt:lpstr>PowerPoint-esitys</vt:lpstr>
      <vt:lpstr>PowerPoint-esitys</vt:lpstr>
      <vt:lpstr>PowerPoint-esitys</vt:lpstr>
      <vt:lpstr>Sosiaalinen media?</vt:lpstr>
      <vt:lpstr>Minun blogini</vt:lpstr>
      <vt:lpstr>Mitä meillä tehdään?</vt:lpstr>
      <vt:lpstr>Toimisto-ohjelmat</vt:lpstr>
      <vt:lpstr>Oppimispelejä</vt:lpstr>
      <vt:lpstr>Muita sivuja tai sovelluksia</vt:lpstr>
      <vt:lpstr>Itse tehtyjä pelejä</vt:lpstr>
      <vt:lpstr>Elokuvia!</vt:lpstr>
      <vt:lpstr>Koodaamista</vt:lpstr>
      <vt:lpstr>Edison</vt:lpstr>
      <vt:lpstr>Peda.net</vt:lpstr>
      <vt:lpstr>eTwinning</vt:lpstr>
      <vt:lpstr>Ipadit</vt:lpstr>
      <vt:lpstr>PowerPoint-esitys</vt:lpstr>
      <vt:lpstr>Kiitos!</vt:lpstr>
    </vt:vector>
  </TitlesOfParts>
  <Company>Tipake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Tietotekniikkaa Ohkolan koululla</dc:title>
  <dc:creator>Auramo Sari</dc:creator>
  <cp:lastModifiedBy>Auramo Sari</cp:lastModifiedBy>
  <cp:revision>14</cp:revision>
  <dcterms:created xsi:type="dcterms:W3CDTF">2015-10-26T17:06:56Z</dcterms:created>
  <dcterms:modified xsi:type="dcterms:W3CDTF">2016-08-10T19:10:58Z</dcterms:modified>
</cp:coreProperties>
</file>