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fi-FI" noProof="0" smtClean="0"/>
              <a:t>Muokkaa perustyyl. napsautt.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fi-FI" noProof="0" smtClean="0"/>
              <a:t>Muokkaa alaotsikon perustyyliä napsautt.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947BEE8-C546-4E32-B7FE-A24AB124A563}" type="slidenum">
              <a:rPr lang="fi-FI"/>
              <a:pPr/>
              <a:t>‹#›</a:t>
            </a:fld>
            <a:endParaRPr lang="fi-FI"/>
          </a:p>
        </p:txBody>
      </p:sp>
      <p:sp>
        <p:nvSpPr>
          <p:cNvPr id="18439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  <a:gd name="T0" fmla="*/ 0 w 1000"/>
              <a:gd name="T1" fmla="*/ 0 h 1000"/>
              <a:gd name="T2" fmla="*/ 618 w 1000"/>
              <a:gd name="T3" fmla="*/ 0 h 1000"/>
              <a:gd name="T4" fmla="*/ 618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fi-FI" sz="2400">
              <a:latin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4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435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843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843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B09BA2-D32C-4F55-BFA6-537BD3FEBE07}" type="slidenum">
              <a:rPr lang="fi-FI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2287217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AA7D90-139F-4F5D-8B10-01420533264A}" type="slidenum">
              <a:rPr lang="fi-FI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5594996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2B9C6D-04FB-47CC-9FC5-C199642BC77A}" type="slidenum">
              <a:rPr lang="fi-FI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182330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839C9E-E56A-4A55-8BDD-94B02C06F4B6}" type="slidenum">
              <a:rPr lang="fi-FI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6625398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3C8413-B9C7-4B6D-AA46-634FEB96216F}" type="slidenum">
              <a:rPr lang="fi-FI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3540177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39C1EE-7C38-4491-9F4A-2DF684B4ACFE}" type="slidenum">
              <a:rPr lang="fi-FI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0513039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54DE04-1C1D-4CC8-B4FC-B2352B3636AF}" type="slidenum">
              <a:rPr lang="fi-FI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5141205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C8B94F-C012-42B7-88C3-A38244DABF38}" type="slidenum">
              <a:rPr lang="fi-FI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5098927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7972C0-6477-4593-99D9-1421353BFC6D}" type="slidenum">
              <a:rPr lang="fi-FI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1690610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612501-9EA6-4F3F-9870-DBFD5265A3EC}" type="slidenum">
              <a:rPr lang="fi-FI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8953445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  <a:gd name="T0" fmla="*/ 0 w 1000"/>
              <a:gd name="T1" fmla="*/ 0 h 1000"/>
              <a:gd name="T2" fmla="*/ 585 w 1000"/>
              <a:gd name="T3" fmla="*/ 0 h 1000"/>
              <a:gd name="T4" fmla="*/ 585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fi-FI" sz="2400">
              <a:latin typeface="Times New Roman" pitchFamily="18" charset="0"/>
            </a:endParaRPr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i-FI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fi-FI"/>
          </a:p>
        </p:txBody>
      </p:sp>
      <p:sp>
        <p:nvSpPr>
          <p:cNvPr id="1741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86D1836-DAA1-49E0-91AF-1AE21ECC1B89}" type="slidenum">
              <a:rPr lang="fi-FI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4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41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74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74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4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41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74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74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4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41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74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74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4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41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74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74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4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41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74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74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fi-FI">
                <a:latin typeface="Tahoma" charset="0"/>
              </a:rPr>
              <a:t>PERSOONAPRONOMINIT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/>
              <a:t>OBJEKTIMUODOT</a:t>
            </a:r>
          </a:p>
          <a:p>
            <a:r>
              <a:rPr lang="fi-FI"/>
              <a:t>			OMISTUSMUODOT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/>
              <a:t>SUBJEKTIMUOTO			OBJEKTIMUOTO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i-FI" sz="2400"/>
              <a:t>I</a:t>
            </a:r>
          </a:p>
          <a:p>
            <a:pPr>
              <a:buFont typeface="Wingdings" pitchFamily="2" charset="2"/>
              <a:buNone/>
            </a:pPr>
            <a:r>
              <a:rPr lang="fi-FI" sz="2400"/>
              <a:t>you</a:t>
            </a:r>
          </a:p>
          <a:p>
            <a:pPr>
              <a:buFont typeface="Wingdings" pitchFamily="2" charset="2"/>
              <a:buNone/>
            </a:pPr>
            <a:r>
              <a:rPr lang="fi-FI" sz="2400"/>
              <a:t>he / she</a:t>
            </a:r>
          </a:p>
          <a:p>
            <a:pPr>
              <a:buFont typeface="Wingdings" pitchFamily="2" charset="2"/>
              <a:buNone/>
            </a:pPr>
            <a:r>
              <a:rPr lang="fi-FI" sz="2400"/>
              <a:t>it</a:t>
            </a:r>
          </a:p>
          <a:p>
            <a:pPr>
              <a:buFont typeface="Wingdings" pitchFamily="2" charset="2"/>
              <a:buNone/>
            </a:pPr>
            <a:r>
              <a:rPr lang="fi-FI" sz="2400"/>
              <a:t>we</a:t>
            </a:r>
          </a:p>
          <a:p>
            <a:pPr>
              <a:buFont typeface="Wingdings" pitchFamily="2" charset="2"/>
              <a:buNone/>
            </a:pPr>
            <a:r>
              <a:rPr lang="fi-FI" sz="2400"/>
              <a:t>you</a:t>
            </a:r>
          </a:p>
          <a:p>
            <a:pPr>
              <a:buFont typeface="Wingdings" pitchFamily="2" charset="2"/>
              <a:buNone/>
            </a:pPr>
            <a:r>
              <a:rPr lang="fi-FI" sz="2400"/>
              <a:t>they 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i-FI" sz="2400"/>
              <a:t>me		</a:t>
            </a:r>
            <a:r>
              <a:rPr lang="fi-FI" sz="2000"/>
              <a:t>minua, minut</a:t>
            </a:r>
          </a:p>
          <a:p>
            <a:pPr>
              <a:buFont typeface="Wingdings" pitchFamily="2" charset="2"/>
              <a:buNone/>
            </a:pPr>
            <a:r>
              <a:rPr lang="fi-FI" sz="2400"/>
              <a:t>you   		</a:t>
            </a:r>
            <a:r>
              <a:rPr lang="fi-FI" sz="2000"/>
              <a:t>sinua, sinut</a:t>
            </a:r>
          </a:p>
          <a:p>
            <a:pPr>
              <a:buFont typeface="Wingdings" pitchFamily="2" charset="2"/>
              <a:buNone/>
            </a:pPr>
            <a:r>
              <a:rPr lang="fi-FI" sz="2400"/>
              <a:t>him / her 	</a:t>
            </a:r>
            <a:r>
              <a:rPr lang="fi-FI" sz="2000"/>
              <a:t>häntä, hänet</a:t>
            </a:r>
          </a:p>
          <a:p>
            <a:pPr>
              <a:buFont typeface="Wingdings" pitchFamily="2" charset="2"/>
              <a:buNone/>
            </a:pPr>
            <a:r>
              <a:rPr lang="fi-FI" sz="2400"/>
              <a:t>it		</a:t>
            </a:r>
            <a:r>
              <a:rPr lang="fi-FI" sz="2000"/>
              <a:t>	sitä, sen</a:t>
            </a:r>
            <a:endParaRPr lang="fi-FI" sz="2400"/>
          </a:p>
          <a:p>
            <a:pPr>
              <a:buFont typeface="Wingdings" pitchFamily="2" charset="2"/>
              <a:buNone/>
            </a:pPr>
            <a:r>
              <a:rPr lang="fi-FI" sz="2400"/>
              <a:t>us			</a:t>
            </a:r>
            <a:r>
              <a:rPr lang="fi-FI" sz="2000"/>
              <a:t>meitä, meidät</a:t>
            </a:r>
          </a:p>
          <a:p>
            <a:pPr>
              <a:buFont typeface="Wingdings" pitchFamily="2" charset="2"/>
              <a:buNone/>
            </a:pPr>
            <a:r>
              <a:rPr lang="fi-FI" sz="2400"/>
              <a:t>you           </a:t>
            </a:r>
            <a:r>
              <a:rPr lang="fi-FI" sz="2000"/>
              <a:t> sinua, sinut</a:t>
            </a:r>
          </a:p>
          <a:p>
            <a:pPr>
              <a:buFont typeface="Wingdings" pitchFamily="2" charset="2"/>
              <a:buNone/>
            </a:pPr>
            <a:r>
              <a:rPr lang="fi-FI" sz="2400"/>
              <a:t>them          </a:t>
            </a:r>
            <a:r>
              <a:rPr lang="fi-FI" sz="2000"/>
              <a:t>heitä, heidät</a:t>
            </a:r>
            <a:endParaRPr lang="fi-FI" sz="240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käyttö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i-FI"/>
              <a:t>Subjektimuotoa käytetään lauseen </a:t>
            </a:r>
            <a:r>
              <a:rPr lang="fi-FI" i="1"/>
              <a:t>subjektina</a:t>
            </a:r>
            <a:r>
              <a:rPr lang="fi-FI"/>
              <a:t> (= tekijä).</a:t>
            </a:r>
          </a:p>
          <a:p>
            <a:pPr>
              <a:buFont typeface="Wingdings" pitchFamily="2" charset="2"/>
              <a:buNone/>
            </a:pPr>
            <a:endParaRPr lang="fi-FI"/>
          </a:p>
          <a:p>
            <a:pPr>
              <a:buFont typeface="Wingdings" pitchFamily="2" charset="2"/>
              <a:buNone/>
            </a:pPr>
            <a:r>
              <a:rPr lang="fi-FI">
                <a:solidFill>
                  <a:schemeClr val="accent2"/>
                </a:solidFill>
              </a:rPr>
              <a:t>I</a:t>
            </a:r>
            <a:r>
              <a:rPr lang="fi-FI"/>
              <a:t> like ice-cream.</a:t>
            </a:r>
          </a:p>
          <a:p>
            <a:pPr>
              <a:buFont typeface="Wingdings" pitchFamily="2" charset="2"/>
              <a:buNone/>
            </a:pPr>
            <a:r>
              <a:rPr lang="fi-FI"/>
              <a:t>What do </a:t>
            </a:r>
            <a:r>
              <a:rPr lang="fi-FI">
                <a:solidFill>
                  <a:schemeClr val="accent2"/>
                </a:solidFill>
              </a:rPr>
              <a:t>you</a:t>
            </a:r>
            <a:r>
              <a:rPr lang="fi-FI"/>
              <a:t> do?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z="3400"/>
              <a:t/>
            </a:r>
            <a:br>
              <a:rPr lang="fi-FI" sz="3400"/>
            </a:br>
            <a:endParaRPr lang="fi-FI" sz="3400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i-FI"/>
              <a:t>Objektimuotoa käytetään lauseen </a:t>
            </a:r>
            <a:r>
              <a:rPr lang="fi-FI" i="1"/>
              <a:t>objektina</a:t>
            </a:r>
            <a:r>
              <a:rPr lang="fi-FI"/>
              <a:t> (= tekemisen kohde) ja </a:t>
            </a:r>
            <a:r>
              <a:rPr lang="fi-FI" i="1"/>
              <a:t>aina preposition jälkeen</a:t>
            </a:r>
            <a:r>
              <a:rPr lang="fi-FI"/>
              <a:t>. </a:t>
            </a:r>
          </a:p>
          <a:p>
            <a:pPr>
              <a:buFont typeface="Wingdings" pitchFamily="2" charset="2"/>
              <a:buNone/>
            </a:pPr>
            <a:endParaRPr lang="fi-FI"/>
          </a:p>
          <a:p>
            <a:pPr>
              <a:buFont typeface="Wingdings" pitchFamily="2" charset="2"/>
              <a:buNone/>
            </a:pPr>
            <a:r>
              <a:rPr lang="fi-FI"/>
              <a:t>He loves </a:t>
            </a:r>
            <a:r>
              <a:rPr lang="fi-FI">
                <a:solidFill>
                  <a:schemeClr val="accent2"/>
                </a:solidFill>
              </a:rPr>
              <a:t>her</a:t>
            </a:r>
            <a:r>
              <a:rPr lang="fi-FI"/>
              <a:t>.</a:t>
            </a:r>
          </a:p>
          <a:p>
            <a:pPr>
              <a:buFont typeface="Wingdings" pitchFamily="2" charset="2"/>
              <a:buNone/>
            </a:pPr>
            <a:r>
              <a:rPr lang="fi-FI"/>
              <a:t>Give it </a:t>
            </a:r>
            <a:r>
              <a:rPr lang="fi-FI" u="sng"/>
              <a:t>to</a:t>
            </a:r>
            <a:r>
              <a:rPr lang="fi-FI"/>
              <a:t> </a:t>
            </a:r>
            <a:r>
              <a:rPr lang="fi-FI">
                <a:solidFill>
                  <a:schemeClr val="accent2"/>
                </a:solidFill>
              </a:rPr>
              <a:t>me.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OMISTUSMUODOT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i-FI" sz="2600" u="sng"/>
              <a:t>Adjektiiviset</a:t>
            </a:r>
          </a:p>
          <a:p>
            <a:pPr>
              <a:buFont typeface="Wingdings" pitchFamily="2" charset="2"/>
              <a:buNone/>
            </a:pPr>
            <a:r>
              <a:rPr lang="fi-FI" sz="2600"/>
              <a:t>my	</a:t>
            </a:r>
            <a:r>
              <a:rPr lang="fi-FI" sz="2000"/>
              <a:t>	minun</a:t>
            </a:r>
            <a:endParaRPr lang="fi-FI" sz="2600"/>
          </a:p>
          <a:p>
            <a:pPr>
              <a:buFont typeface="Wingdings" pitchFamily="2" charset="2"/>
              <a:buNone/>
            </a:pPr>
            <a:r>
              <a:rPr lang="fi-FI" sz="2600"/>
              <a:t>your		</a:t>
            </a:r>
            <a:r>
              <a:rPr lang="fi-FI" sz="2000"/>
              <a:t>sinun</a:t>
            </a:r>
            <a:endParaRPr lang="fi-FI" sz="2600"/>
          </a:p>
          <a:p>
            <a:pPr>
              <a:buFont typeface="Wingdings" pitchFamily="2" charset="2"/>
              <a:buNone/>
            </a:pPr>
            <a:r>
              <a:rPr lang="fi-FI" sz="2600"/>
              <a:t>his / her   </a:t>
            </a:r>
            <a:r>
              <a:rPr lang="fi-FI" sz="2000"/>
              <a:t> hänen</a:t>
            </a:r>
            <a:endParaRPr lang="fi-FI" sz="2600"/>
          </a:p>
          <a:p>
            <a:pPr>
              <a:buFont typeface="Wingdings" pitchFamily="2" charset="2"/>
              <a:buNone/>
            </a:pPr>
            <a:r>
              <a:rPr lang="fi-FI" sz="2600"/>
              <a:t>its			</a:t>
            </a:r>
            <a:r>
              <a:rPr lang="fi-FI" sz="2000"/>
              <a:t>sen</a:t>
            </a:r>
            <a:endParaRPr lang="fi-FI" sz="2600"/>
          </a:p>
          <a:p>
            <a:pPr>
              <a:buFont typeface="Wingdings" pitchFamily="2" charset="2"/>
              <a:buNone/>
            </a:pPr>
            <a:r>
              <a:rPr lang="fi-FI" sz="2600"/>
              <a:t>our		</a:t>
            </a:r>
            <a:r>
              <a:rPr lang="fi-FI" sz="2000"/>
              <a:t>meidän</a:t>
            </a:r>
            <a:endParaRPr lang="fi-FI" sz="2600"/>
          </a:p>
          <a:p>
            <a:pPr>
              <a:buFont typeface="Wingdings" pitchFamily="2" charset="2"/>
              <a:buNone/>
            </a:pPr>
            <a:r>
              <a:rPr lang="fi-FI" sz="2600"/>
              <a:t>your 		</a:t>
            </a:r>
            <a:r>
              <a:rPr lang="fi-FI" sz="2000"/>
              <a:t>teidän</a:t>
            </a:r>
            <a:endParaRPr lang="fi-FI" sz="2600"/>
          </a:p>
          <a:p>
            <a:pPr>
              <a:buFont typeface="Wingdings" pitchFamily="2" charset="2"/>
              <a:buNone/>
            </a:pPr>
            <a:r>
              <a:rPr lang="fi-FI" sz="2600"/>
              <a:t>their		</a:t>
            </a:r>
            <a:r>
              <a:rPr lang="fi-FI" sz="2000"/>
              <a:t>heidän</a:t>
            </a:r>
            <a:r>
              <a:rPr lang="fi-FI" sz="2600"/>
              <a:t>	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i-FI" sz="2600" u="sng"/>
              <a:t>Itsenäiset</a:t>
            </a:r>
          </a:p>
          <a:p>
            <a:pPr>
              <a:buFont typeface="Wingdings" pitchFamily="2" charset="2"/>
              <a:buNone/>
            </a:pPr>
            <a:r>
              <a:rPr lang="fi-FI" sz="2600"/>
              <a:t>mine		minun</a:t>
            </a:r>
          </a:p>
          <a:p>
            <a:pPr>
              <a:buFont typeface="Wingdings" pitchFamily="2" charset="2"/>
              <a:buNone/>
            </a:pPr>
            <a:r>
              <a:rPr lang="fi-FI" sz="2600"/>
              <a:t>yours</a:t>
            </a:r>
          </a:p>
          <a:p>
            <a:pPr>
              <a:buFont typeface="Wingdings" pitchFamily="2" charset="2"/>
              <a:buNone/>
            </a:pPr>
            <a:r>
              <a:rPr lang="fi-FI" sz="2600"/>
              <a:t>his / hers</a:t>
            </a:r>
          </a:p>
          <a:p>
            <a:pPr>
              <a:buFont typeface="Wingdings" pitchFamily="2" charset="2"/>
              <a:buNone/>
            </a:pPr>
            <a:r>
              <a:rPr lang="fi-FI" sz="2600"/>
              <a:t>its</a:t>
            </a:r>
          </a:p>
          <a:p>
            <a:pPr>
              <a:buFont typeface="Wingdings" pitchFamily="2" charset="2"/>
              <a:buNone/>
            </a:pPr>
            <a:r>
              <a:rPr lang="fi-FI" sz="2600"/>
              <a:t>ours</a:t>
            </a:r>
          </a:p>
          <a:p>
            <a:pPr>
              <a:buFont typeface="Wingdings" pitchFamily="2" charset="2"/>
              <a:buNone/>
            </a:pPr>
            <a:r>
              <a:rPr lang="fi-FI" sz="2600"/>
              <a:t>yours</a:t>
            </a:r>
          </a:p>
          <a:p>
            <a:pPr>
              <a:buFont typeface="Wingdings" pitchFamily="2" charset="2"/>
              <a:buNone/>
            </a:pPr>
            <a:r>
              <a:rPr lang="fi-FI" sz="2600"/>
              <a:t>theirs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400"/>
              <a:t>käyttö</a:t>
            </a:r>
            <a:br>
              <a:rPr lang="fi-FI" sz="3400"/>
            </a:br>
            <a:r>
              <a:rPr lang="fi-FI" sz="3400"/>
              <a:t>adjektiiviset			itsenäiset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fi-FI" sz="2400"/>
              <a:t>tämän jäljessä on aina SUBSTANTIIVI</a:t>
            </a:r>
          </a:p>
          <a:p>
            <a:pPr>
              <a:buFontTx/>
              <a:buNone/>
            </a:pPr>
            <a:r>
              <a:rPr lang="fi-FI" sz="2400"/>
              <a:t>adjektiivinen omistus-</a:t>
            </a:r>
          </a:p>
          <a:p>
            <a:pPr>
              <a:buFontTx/>
              <a:buNone/>
            </a:pPr>
            <a:r>
              <a:rPr lang="fi-FI" sz="2400"/>
              <a:t>pronomini + subst.</a:t>
            </a:r>
          </a:p>
          <a:p>
            <a:pPr>
              <a:buFontTx/>
              <a:buNone/>
            </a:pPr>
            <a:endParaRPr lang="fi-FI" sz="2400"/>
          </a:p>
          <a:p>
            <a:pPr>
              <a:buFontTx/>
              <a:buNone/>
            </a:pPr>
            <a:r>
              <a:rPr lang="fi-FI" sz="2400"/>
              <a:t>This is </a:t>
            </a:r>
            <a:r>
              <a:rPr lang="fi-FI" sz="2400" i="1" u="sng"/>
              <a:t>my car</a:t>
            </a:r>
            <a:r>
              <a:rPr lang="fi-FI" sz="2400"/>
              <a:t>.</a:t>
            </a:r>
          </a:p>
          <a:p>
            <a:pPr>
              <a:buFontTx/>
              <a:buNone/>
            </a:pPr>
            <a:r>
              <a:rPr lang="fi-FI" sz="2400"/>
              <a:t>Are these </a:t>
            </a:r>
            <a:r>
              <a:rPr lang="fi-FI" sz="2400" i="1" u="sng"/>
              <a:t>your dogs</a:t>
            </a:r>
            <a:r>
              <a:rPr lang="fi-FI" sz="2400"/>
              <a:t>?</a:t>
            </a:r>
          </a:p>
          <a:p>
            <a:pPr>
              <a:buFontTx/>
              <a:buNone/>
            </a:pPr>
            <a:r>
              <a:rPr lang="fi-FI" sz="2400"/>
              <a:t>		</a:t>
            </a:r>
          </a:p>
          <a:p>
            <a:pPr>
              <a:buFontTx/>
              <a:buNone/>
            </a:pPr>
            <a:endParaRPr lang="fi-FI" sz="2400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fi-FI" sz="2600"/>
              <a:t>itsenäinen omistus-</a:t>
            </a:r>
          </a:p>
          <a:p>
            <a:pPr>
              <a:buFont typeface="Wingdings" pitchFamily="2" charset="2"/>
              <a:buNone/>
            </a:pPr>
            <a:r>
              <a:rPr lang="fi-FI" sz="2600"/>
              <a:t>pronomini esiintyy </a:t>
            </a:r>
          </a:p>
          <a:p>
            <a:pPr>
              <a:buFont typeface="Wingdings" pitchFamily="2" charset="2"/>
              <a:buNone/>
            </a:pPr>
            <a:r>
              <a:rPr lang="fi-FI" sz="2600"/>
              <a:t>aina YKSIN </a:t>
            </a:r>
          </a:p>
          <a:p>
            <a:pPr>
              <a:buFontTx/>
              <a:buChar char="•"/>
            </a:pPr>
            <a:r>
              <a:rPr lang="fi-FI" sz="2000"/>
              <a:t>sen perään ei saa laittaa </a:t>
            </a:r>
          </a:p>
          <a:p>
            <a:pPr>
              <a:buFontTx/>
              <a:buNone/>
            </a:pPr>
            <a:r>
              <a:rPr lang="fi-FI" sz="2000"/>
              <a:t>substantiivia</a:t>
            </a:r>
          </a:p>
          <a:p>
            <a:pPr>
              <a:buFont typeface="Wingdings" pitchFamily="2" charset="2"/>
              <a:buNone/>
            </a:pPr>
            <a:r>
              <a:rPr lang="fi-FI" sz="2400"/>
              <a:t>This car is </a:t>
            </a:r>
            <a:r>
              <a:rPr lang="fi-FI" sz="2400" i="1" u="sng"/>
              <a:t>mine</a:t>
            </a:r>
            <a:r>
              <a:rPr lang="fi-FI" sz="2400"/>
              <a:t>.</a:t>
            </a:r>
          </a:p>
          <a:p>
            <a:pPr>
              <a:buFont typeface="Wingdings" pitchFamily="2" charset="2"/>
              <a:buNone/>
            </a:pPr>
            <a:r>
              <a:rPr lang="fi-FI" sz="2400"/>
              <a:t>Are these dogs </a:t>
            </a:r>
            <a:r>
              <a:rPr lang="fi-FI" sz="2400" i="1" u="sng"/>
              <a:t>yours</a:t>
            </a:r>
            <a:r>
              <a:rPr lang="fi-FI" sz="2400"/>
              <a:t>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akaviiva">
  <a:themeElements>
    <a:clrScheme name="Vaakaviiva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Vaakaviiv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akaviiva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akaviiva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akaviiva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akaviiva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akaviiva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akaviiva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akaviiva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akaviiva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akaviiva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24</TotalTime>
  <Words>101</Words>
  <Application>Microsoft Office PowerPoint</Application>
  <PresentationFormat>Näytössä katseltava diaesitys (4:3)</PresentationFormat>
  <Paragraphs>60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2" baseType="lpstr">
      <vt:lpstr>Arial</vt:lpstr>
      <vt:lpstr>Verdana</vt:lpstr>
      <vt:lpstr>Times New Roman</vt:lpstr>
      <vt:lpstr>Wingdings</vt:lpstr>
      <vt:lpstr>Tahoma</vt:lpstr>
      <vt:lpstr>Vaakaviiva</vt:lpstr>
      <vt:lpstr>PERSOONAPRONOMINIT</vt:lpstr>
      <vt:lpstr>SUBJEKTIMUOTO   OBJEKTIMUOTO</vt:lpstr>
      <vt:lpstr>käyttö</vt:lpstr>
      <vt:lpstr> </vt:lpstr>
      <vt:lpstr>OMISTUSMUODOT</vt:lpstr>
      <vt:lpstr>käyttö adjektiiviset   itsenäiset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PERSOONAPRONOMINIT</dc:title>
  <dc:creator>Sinikka Lyyra</dc:creator>
  <cp:lastModifiedBy>Your User Name</cp:lastModifiedBy>
  <cp:revision>2</cp:revision>
  <dcterms:created xsi:type="dcterms:W3CDTF">2008-11-24T17:21:15Z</dcterms:created>
  <dcterms:modified xsi:type="dcterms:W3CDTF">2011-02-16T08:05:59Z</dcterms:modified>
</cp:coreProperties>
</file>