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5681" y="-1128672"/>
            <a:ext cx="10782300" cy="3352800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Eläinkuljetukset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15681" y="2483584"/>
            <a:ext cx="9228201" cy="1645920"/>
          </a:xfrm>
        </p:spPr>
        <p:txBody>
          <a:bodyPr>
            <a:normAutofit fontScale="25000" lnSpcReduction="20000"/>
          </a:bodyPr>
          <a:lstStyle/>
          <a:p>
            <a:r>
              <a:rPr lang="fi-FI" sz="12800" b="1" dirty="0">
                <a:solidFill>
                  <a:schemeClr val="tx1"/>
                </a:solidFill>
              </a:rPr>
              <a:t>Eläinkuljetuksia säätelee</a:t>
            </a:r>
          </a:p>
          <a:p>
            <a:endParaRPr lang="fi-FI" sz="11200" b="1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11200" b="1" dirty="0">
                <a:solidFill>
                  <a:schemeClr val="tx1"/>
                </a:solidFill>
              </a:rPr>
              <a:t>Eläinkuljetusasetus (1/2005)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11200" b="1" dirty="0">
                <a:solidFill>
                  <a:schemeClr val="tx1"/>
                </a:solidFill>
              </a:rPr>
              <a:t>Laki eläinten kuljetuksesta (L 1429/2006)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11200" b="1" dirty="0">
                <a:solidFill>
                  <a:schemeClr val="tx1"/>
                </a:solidFill>
              </a:rPr>
              <a:t>Eläinsuojelulaki (L 247/1996)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11200" b="1" dirty="0">
                <a:solidFill>
                  <a:schemeClr val="tx1"/>
                </a:solidFill>
              </a:rPr>
              <a:t>Eläinsuojeluasetus (396/1996)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11200" b="1" dirty="0">
                <a:solidFill>
                  <a:schemeClr val="tx1"/>
                </a:solidFill>
              </a:rPr>
              <a:t>Työaikalaki (L 9.8.1996 /605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i-FI" sz="4000" b="1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i-FI" sz="4000" b="1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i-FI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50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95874" y="-1676400"/>
            <a:ext cx="10782300" cy="3352800"/>
          </a:xfrm>
        </p:spPr>
        <p:txBody>
          <a:bodyPr/>
          <a:lstStyle/>
          <a:p>
            <a:r>
              <a:rPr lang="fi-FI" sz="6600" dirty="0">
                <a:solidFill>
                  <a:schemeClr val="tx1"/>
                </a:solidFill>
              </a:rPr>
              <a:t>Miksi eläimiä kuljetetaan?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10173" y="2070345"/>
            <a:ext cx="9228201" cy="1645920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Teuraskuljetukset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Välityskuljetukset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Kilpailut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Näyttelyt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Myynti/osto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Sairaseläinkuljetukset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Opetus, harjoitus, valmennus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Lomamatkat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2800" dirty="0">
                <a:solidFill>
                  <a:schemeClr val="tx1"/>
                </a:solidFill>
              </a:rPr>
              <a:t>Sirkus- ja koe-eläinkuljetukset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4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58719" y="-290147"/>
            <a:ext cx="10782300" cy="1339687"/>
          </a:xfrm>
        </p:spPr>
        <p:txBody>
          <a:bodyPr/>
          <a:lstStyle/>
          <a:p>
            <a:br>
              <a:rPr lang="fi-FI" sz="5400" dirty="0">
                <a:solidFill>
                  <a:schemeClr val="tx1"/>
                </a:solidFill>
              </a:rPr>
            </a:br>
            <a:br>
              <a:rPr lang="fi-FI" sz="5400" dirty="0">
                <a:solidFill>
                  <a:schemeClr val="tx1"/>
                </a:solidFill>
              </a:rPr>
            </a:br>
            <a:r>
              <a:rPr lang="fi-FI" sz="5400" dirty="0">
                <a:solidFill>
                  <a:schemeClr val="tx1"/>
                </a:solidFill>
              </a:rPr>
              <a:t>Kuljetukset jaetaan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58719" y="1322998"/>
            <a:ext cx="9228201" cy="5253647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AutoNum type="arabicPeriod"/>
            </a:pPr>
            <a:r>
              <a:rPr lang="fi-FI" sz="11200" b="1" dirty="0">
                <a:solidFill>
                  <a:schemeClr val="tx1"/>
                </a:solidFill>
              </a:rPr>
              <a:t>Kaupallisiin kuljetuksiin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7400" dirty="0">
                <a:solidFill>
                  <a:schemeClr val="tx1"/>
                </a:solidFill>
              </a:rPr>
              <a:t>Kuljetuksen tavoitteena on välillinen tai välitön voitto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dirty="0">
                <a:solidFill>
                  <a:schemeClr val="tx1"/>
                </a:solidFill>
              </a:rPr>
              <a:t>henkilö tai yritys kuljettaa eläimiä </a:t>
            </a:r>
            <a:r>
              <a:rPr lang="fi-FI" sz="8000" b="1" dirty="0">
                <a:solidFill>
                  <a:schemeClr val="tx1"/>
                </a:solidFill>
              </a:rPr>
              <a:t>korvausta vastaan työkseen tai ammatin- tai elinkeinonharjoittamisen tarkoituksessa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dirty="0">
                <a:solidFill>
                  <a:schemeClr val="tx1"/>
                </a:solidFill>
              </a:rPr>
              <a:t>henkilö saa eläinten kuljetuksesta </a:t>
            </a:r>
            <a:r>
              <a:rPr lang="fi-FI" sz="8000" b="1" dirty="0">
                <a:solidFill>
                  <a:schemeClr val="tx1"/>
                </a:solidFill>
              </a:rPr>
              <a:t>korvauksen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b="1" dirty="0">
                <a:solidFill>
                  <a:schemeClr val="tx1"/>
                </a:solidFill>
              </a:rPr>
              <a:t>tuotantoeläinten</a:t>
            </a:r>
            <a:r>
              <a:rPr lang="fi-FI" sz="8000" dirty="0">
                <a:solidFill>
                  <a:schemeClr val="tx1"/>
                </a:solidFill>
              </a:rPr>
              <a:t> kuten sikojen, nautojen, lampaiden, vuohien, siipikarjan tai kalojen </a:t>
            </a:r>
            <a:r>
              <a:rPr lang="fi-FI" sz="8000" b="1" dirty="0">
                <a:solidFill>
                  <a:schemeClr val="tx1"/>
                </a:solidFill>
              </a:rPr>
              <a:t>tuotantoon liittyvät</a:t>
            </a:r>
            <a:r>
              <a:rPr lang="fi-FI" sz="8000" dirty="0">
                <a:solidFill>
                  <a:schemeClr val="tx1"/>
                </a:solidFill>
              </a:rPr>
              <a:t> usein tai säännöllisesti toistuvat kuljetukset </a:t>
            </a:r>
            <a:endParaRPr lang="fi-FI" sz="7400" dirty="0">
              <a:solidFill>
                <a:schemeClr val="tx1"/>
              </a:solidFill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b="1" dirty="0">
                <a:solidFill>
                  <a:schemeClr val="tx1"/>
                </a:solidFill>
              </a:rPr>
              <a:t>hevosyrittämiseen</a:t>
            </a:r>
            <a:r>
              <a:rPr lang="fi-FI" sz="8000" dirty="0">
                <a:solidFill>
                  <a:schemeClr val="tx1"/>
                </a:solidFill>
              </a:rPr>
              <a:t> (mm. ravi-, ratsastus- ja hoitotalliyritykset) liittyvät kuljetukset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b="1" dirty="0">
                <a:solidFill>
                  <a:schemeClr val="tx1"/>
                </a:solidFill>
              </a:rPr>
              <a:t>koirien, kissojen ja muiden pienikokoisten seura- ja harrastuseläinten</a:t>
            </a:r>
            <a:r>
              <a:rPr lang="fi-FI" sz="8000" dirty="0">
                <a:solidFill>
                  <a:schemeClr val="tx1"/>
                </a:solidFill>
              </a:rPr>
              <a:t> kaupalliseen pitoon ja toimintaan sisältyvät usein tai säännöllisesti toistuvat kuljetukset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8000" b="1" dirty="0">
                <a:solidFill>
                  <a:schemeClr val="tx1"/>
                </a:solidFill>
              </a:rPr>
              <a:t>koe-eläintoimintaan</a:t>
            </a:r>
            <a:r>
              <a:rPr lang="fi-FI" sz="8000" dirty="0">
                <a:solidFill>
                  <a:schemeClr val="tx1"/>
                </a:solidFill>
              </a:rPr>
              <a:t> liittyvät kuljetukset</a:t>
            </a:r>
            <a:endParaRPr lang="fi-FI" sz="740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endParaRPr lang="fi-FI" sz="7400" dirty="0">
              <a:solidFill>
                <a:schemeClr val="tx1"/>
              </a:solidFill>
            </a:endParaRPr>
          </a:p>
          <a:p>
            <a:endParaRPr lang="fi-FI" sz="11200" b="1" dirty="0">
              <a:solidFill>
                <a:schemeClr val="tx1"/>
              </a:solidFill>
            </a:endParaRPr>
          </a:p>
          <a:p>
            <a:pPr marL="1371600" indent="-1371600">
              <a:buFont typeface="Arial" panose="020B0604020202020204" pitchFamily="34" charset="0"/>
              <a:buChar char="•"/>
            </a:pPr>
            <a:endParaRPr lang="fi-FI" sz="11200" b="1" dirty="0">
              <a:solidFill>
                <a:schemeClr val="tx1"/>
              </a:solidFill>
            </a:endParaRPr>
          </a:p>
          <a:p>
            <a:endParaRPr lang="fi-FI" sz="11200" b="1" dirty="0">
              <a:solidFill>
                <a:schemeClr val="tx1"/>
              </a:solidFill>
            </a:endParaRPr>
          </a:p>
          <a:p>
            <a:pPr marL="1371600" indent="-1371600">
              <a:buAutoNum type="arabicPeriod" startAt="2"/>
            </a:pPr>
            <a:endParaRPr lang="fi-FI" sz="11200" b="1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5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40074" y="-2342010"/>
            <a:ext cx="10782300" cy="3352800"/>
          </a:xfrm>
        </p:spPr>
        <p:txBody>
          <a:bodyPr/>
          <a:lstStyle/>
          <a:p>
            <a:r>
              <a:rPr lang="fi-FI" sz="4800" dirty="0">
                <a:solidFill>
                  <a:schemeClr val="tx1"/>
                </a:solidFill>
              </a:rPr>
              <a:t>2. Ei-kaupalliset kuljetukset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40074" y="1182320"/>
            <a:ext cx="9228201" cy="53327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harrastaja</a:t>
            </a:r>
            <a:r>
              <a:rPr lang="fi-FI" dirty="0">
                <a:solidFill>
                  <a:schemeClr val="tx1"/>
                </a:solidFill>
              </a:rPr>
              <a:t> (ei hevosiin liittyvää yritystoimintaa) </a:t>
            </a:r>
            <a:r>
              <a:rPr lang="fi-FI" b="1" dirty="0">
                <a:solidFill>
                  <a:schemeClr val="tx1"/>
                </a:solidFill>
              </a:rPr>
              <a:t>kuljettaa omia harrastehevosiaan</a:t>
            </a:r>
            <a:r>
              <a:rPr lang="fi-FI" dirty="0">
                <a:solidFill>
                  <a:schemeClr val="tx1"/>
                </a:solidFill>
              </a:rPr>
              <a:t> tai jonkun </a:t>
            </a:r>
            <a:r>
              <a:rPr lang="fi-FI" b="1" dirty="0">
                <a:solidFill>
                  <a:schemeClr val="tx1"/>
                </a:solidFill>
              </a:rPr>
              <a:t>toisen harrastehevosia korvauksetta tai korkeintaan polttoainekuluja</a:t>
            </a:r>
            <a:r>
              <a:rPr lang="fi-FI" dirty="0">
                <a:solidFill>
                  <a:schemeClr val="tx1"/>
                </a:solidFill>
              </a:rPr>
              <a:t> vastaan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yritys/henkilö kuljettaa omistamansa hevosen kengitykseen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ratsastuskouluyrittäjä kuljettaa oman hevosensa kilpailuun, johon itse osallistuu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eläintarhat</a:t>
            </a:r>
            <a:r>
              <a:rPr lang="fi-FI" dirty="0">
                <a:solidFill>
                  <a:schemeClr val="tx1"/>
                </a:solidFill>
              </a:rPr>
              <a:t> kuljettavat itse suojeluohjelmaan kuuluvia eläimiä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Eläinkuljetusasetus ei koske näitä kuljetuksia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0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96935" y="413238"/>
            <a:ext cx="10782300" cy="1415236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Eläinkuljettajalupa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67512" y="1828474"/>
            <a:ext cx="9228201" cy="49679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Lainsäädäntö edellyttää eläinkuljettajalupaa kaupallisen toiminnan yhteydessä tapahtuvissa eli kaupallisissa eläinten kuljetuksissa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Haetaan aluehallintovirastolta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Voimassa 5 vuotta</a:t>
            </a:r>
          </a:p>
          <a:p>
            <a:endParaRPr lang="fi-FI" sz="240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fi-FI" sz="2400" dirty="0">
                <a:solidFill>
                  <a:schemeClr val="tx1"/>
                </a:solidFill>
              </a:rPr>
              <a:t>Lyhyiden kuljetusten eläinkuljetuslupa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Alle 8 tuntia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tx1"/>
              </a:solidFill>
            </a:endParaRPr>
          </a:p>
          <a:p>
            <a:r>
              <a:rPr lang="fi-FI" sz="2400" dirty="0">
                <a:solidFill>
                  <a:schemeClr val="tx1"/>
                </a:solidFill>
              </a:rPr>
              <a:t>2. Pitkien kuljetusten eläinkuljetuslupa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Yli 8 tuntia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endParaRPr lang="fi-FI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919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67512" y="509952"/>
            <a:ext cx="10782300" cy="1635370"/>
          </a:xfrm>
        </p:spPr>
        <p:txBody>
          <a:bodyPr/>
          <a:lstStyle/>
          <a:p>
            <a:r>
              <a:rPr lang="fi-FI" sz="4800" dirty="0">
                <a:solidFill>
                  <a:schemeClr val="tx1"/>
                </a:solidFill>
              </a:rPr>
              <a:t>Pätevyystodistus</a:t>
            </a:r>
            <a:br>
              <a:rPr lang="fi-FI" sz="4800" dirty="0"/>
            </a:br>
            <a:endParaRPr lang="fi-FI" sz="4800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V="1">
            <a:off x="1522578" y="254978"/>
            <a:ext cx="9228201" cy="87922"/>
          </a:xfrm>
        </p:spPr>
        <p:txBody>
          <a:bodyPr>
            <a:normAutofit fontScale="25000" lnSpcReduction="20000"/>
          </a:bodyPr>
          <a:lstStyle/>
          <a:p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430120" y="1855176"/>
            <a:ext cx="109383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3200" dirty="0"/>
              <a:t>Kaupallisia eläinkuljetuksia saa suorittaa ainoastaan henkilö, jolla on hyväksyttävästi suoritettu </a:t>
            </a:r>
            <a:r>
              <a:rPr lang="fi-FI" sz="3200" b="1" dirty="0"/>
              <a:t>pätevyystodistus</a:t>
            </a:r>
            <a:endParaRPr lang="fi-FI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3200" dirty="0"/>
              <a:t>Pätevyystodistuksen saamisen ehtoina ovat eläinkuljetusasetuksen liitteen IV mukainen koulutus sekä hyväksytysti suoritettu pätevyyskoe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i-FI" sz="3200" dirty="0"/>
              <a:t>Koulutuksen tulee sisältää:</a:t>
            </a:r>
          </a:p>
          <a:p>
            <a:r>
              <a:rPr lang="fi-FI" sz="2000" dirty="0"/>
              <a:t>eläinten fysiologia ja etenkin juoma- ja ravintotarpeet, eläinten käyttäytyminen ja stressin käsite;</a:t>
            </a:r>
          </a:p>
          <a:p>
            <a:r>
              <a:rPr lang="fi-FI" sz="2000" dirty="0"/>
              <a:t>eläinten käsittelyn käytännön näkökohtia;</a:t>
            </a:r>
          </a:p>
          <a:p>
            <a:r>
              <a:rPr lang="fi-FI" sz="2000" dirty="0"/>
              <a:t>ajokäyttäytymisen vaikutukset kuljetettavien eläinten hyvinvointiin ja lihan laatuun;</a:t>
            </a:r>
          </a:p>
          <a:p>
            <a:r>
              <a:rPr lang="fi-FI" sz="2000" dirty="0"/>
              <a:t>eläimille annettava ensiapu;  eläimiä käsittelevän henkilökunnan turvallisuusnäkökohdat.</a:t>
            </a:r>
          </a:p>
          <a:p>
            <a:r>
              <a:rPr lang="fi-FI" sz="2000" dirty="0"/>
              <a:t>artiklat 3 (eläinkuljetuksia koskevat yleiset edellytykset) ja 4 (kuljetusasiakirjat) sekä liitteet I ja II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649087170"/>
      </p:ext>
    </p:extLst>
  </p:cSld>
  <p:clrMapOvr>
    <a:masterClrMapping/>
  </p:clrMapOvr>
</p:sld>
</file>

<file path=ppt/theme/theme1.xml><?xml version="1.0" encoding="utf-8"?>
<a:theme xmlns:a="http://schemas.openxmlformats.org/drawingml/2006/main" name="Suurkaupunki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TM03457491[[fn=Metropoli]]</Template>
  <TotalTime>120</TotalTime>
  <Words>305</Words>
  <Application>Microsoft Office PowerPoint</Application>
  <PresentationFormat>Laajakuva</PresentationFormat>
  <Paragraphs>59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 Light</vt:lpstr>
      <vt:lpstr>Wingdings</vt:lpstr>
      <vt:lpstr>Suurkaupunki</vt:lpstr>
      <vt:lpstr>Eläinkuljetukset</vt:lpstr>
      <vt:lpstr>Miksi eläimiä kuljetetaan?</vt:lpstr>
      <vt:lpstr>  Kuljetukset jaetaan</vt:lpstr>
      <vt:lpstr>2. Ei-kaupalliset kuljetukset</vt:lpstr>
      <vt:lpstr>Eläinkuljettajalupa</vt:lpstr>
      <vt:lpstr>Pätevyystodistus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Eläinkuljetukset</dc:title>
  <dc:creator>Kaihlajärvi Päivi</dc:creator>
  <cp:lastModifiedBy>Päivi Kaihlajärvi</cp:lastModifiedBy>
  <cp:revision>15</cp:revision>
  <dcterms:created xsi:type="dcterms:W3CDTF">2016-11-11T19:51:34Z</dcterms:created>
  <dcterms:modified xsi:type="dcterms:W3CDTF">2020-11-20T06:59:26Z</dcterms:modified>
</cp:coreProperties>
</file>