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93" r:id="rId6"/>
    <p:sldId id="261" r:id="rId7"/>
    <p:sldId id="263" r:id="rId8"/>
    <p:sldId id="265" r:id="rId9"/>
    <p:sldId id="266" r:id="rId10"/>
    <p:sldId id="267" r:id="rId11"/>
    <p:sldId id="268" r:id="rId12"/>
    <p:sldId id="274" r:id="rId13"/>
    <p:sldId id="279" r:id="rId14"/>
    <p:sldId id="283" r:id="rId15"/>
    <p:sldId id="280" r:id="rId16"/>
    <p:sldId id="290" r:id="rId17"/>
    <p:sldId id="258" r:id="rId18"/>
    <p:sldId id="264" r:id="rId19"/>
    <p:sldId id="269" r:id="rId20"/>
    <p:sldId id="303" r:id="rId21"/>
    <p:sldId id="270" r:id="rId22"/>
    <p:sldId id="271" r:id="rId23"/>
    <p:sldId id="277" r:id="rId24"/>
    <p:sldId id="278" r:id="rId25"/>
    <p:sldId id="281" r:id="rId26"/>
    <p:sldId id="282" r:id="rId27"/>
    <p:sldId id="291" r:id="rId28"/>
    <p:sldId id="286" r:id="rId29"/>
    <p:sldId id="284" r:id="rId30"/>
    <p:sldId id="292" r:id="rId31"/>
    <p:sldId id="294" r:id="rId32"/>
    <p:sldId id="296" r:id="rId33"/>
    <p:sldId id="299" r:id="rId34"/>
    <p:sldId id="300" r:id="rId35"/>
    <p:sldId id="297" r:id="rId36"/>
    <p:sldId id="262" r:id="rId37"/>
    <p:sldId id="275" r:id="rId38"/>
    <p:sldId id="276" r:id="rId39"/>
    <p:sldId id="287" r:id="rId40"/>
    <p:sldId id="288" r:id="rId41"/>
    <p:sldId id="285" r:id="rId42"/>
    <p:sldId id="289" r:id="rId43"/>
    <p:sldId id="295" r:id="rId44"/>
    <p:sldId id="301" r:id="rId45"/>
    <p:sldId id="302" r:id="rId46"/>
    <p:sldId id="298" r:id="rId47"/>
    <p:sldId id="27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p/saripiisi/tampere-8-11-2018/ctc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" TargetMode="External"/><Relationship Id="rId2" Type="http://schemas.openxmlformats.org/officeDocument/2006/relationships/hyperlink" Target="https://www.stat.fi/til/aiheet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ata.worldbank.org/" TargetMode="External"/><Relationship Id="rId4" Type="http://schemas.openxmlformats.org/officeDocument/2006/relationships/hyperlink" Target="http://data.yle.fi/dokumentit/Uutiset/YLE_puoluekannatus_syyskuu2018-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D238E1-1796-4CFC-A5A7-A071BF21F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Maol </a:t>
            </a:r>
            <a:r>
              <a:rPr lang="fi-FI" dirty="0" err="1"/>
              <a:t>pirkanmaa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09E3A74-9287-4E7D-8AFE-BAC8407B1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8.11.2018</a:t>
            </a:r>
          </a:p>
        </p:txBody>
      </p:sp>
    </p:spTree>
    <p:extLst>
      <p:ext uri="{BB962C8B-B14F-4D97-AF65-F5344CB8AC3E}">
        <p14:creationId xmlns:p14="http://schemas.microsoft.com/office/powerpoint/2010/main" val="22563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A50AD-07BB-4CE8-B40A-D143DDC8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Keskiarvo frekvenssijakaumalle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2B06C33-7286-4DF7-BC5A-8ABD30512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599458"/>
            <a:ext cx="5678488" cy="3630508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6A6BCB-0E11-436C-A4C1-607D2519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 err="1"/>
              <a:t>tulojen.summa</a:t>
            </a:r>
            <a:r>
              <a:rPr lang="fi-FI" dirty="0"/>
              <a:t>-funktio on matriisifunktio, joten suosittelen käyttämään ohjattua kaavanluontia. </a:t>
            </a:r>
          </a:p>
        </p:txBody>
      </p:sp>
    </p:spTree>
    <p:extLst>
      <p:ext uri="{BB962C8B-B14F-4D97-AF65-F5344CB8AC3E}">
        <p14:creationId xmlns:p14="http://schemas.microsoft.com/office/powerpoint/2010/main" val="421311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45285-8838-4570-BF9C-B38D56D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Taajuus-funktio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194268D-1EA4-4599-A302-C2501061B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735963"/>
            <a:ext cx="5678488" cy="335749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1EA65E-6915-4DCF-899C-4800078F0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Aineiston voi luokitella taajuusfunktiolla.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Histogrammin saa säätämällä välin 0%.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Tätä en välttämättä edes opeta opiskelijoille, mutta helpottaa omaa työtäni aineistojen käsittelyssä.</a:t>
            </a:r>
          </a:p>
        </p:txBody>
      </p:sp>
    </p:spTree>
    <p:extLst>
      <p:ext uri="{BB962C8B-B14F-4D97-AF65-F5344CB8AC3E}">
        <p14:creationId xmlns:p14="http://schemas.microsoft.com/office/powerpoint/2010/main" val="140836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29518-14C8-44E3-ACB3-28104689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Regression sovitus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6000F8-31BC-403F-A272-9972E5B89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Calcissa</a:t>
            </a:r>
            <a:r>
              <a:rPr lang="fi-FI" dirty="0"/>
              <a:t> regression sovitus tehdään käyttäen trendiviivaa.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Huomaa, että Calc käyttää korrelaatiokertoimen nimitystä selitysasteesta.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BD75FDDF-1F5A-43D3-BC2D-BC1DCAE09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208907"/>
            <a:ext cx="5678488" cy="441161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B04883C-C14F-45EE-B5A5-AB678962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93" y="3493823"/>
            <a:ext cx="2272174" cy="33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B25437C-BCF2-4AAB-9E03-EFAB2A17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" y="1710690"/>
            <a:ext cx="11022330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1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22E8D-B5C6-4626-BAB9-6560BD61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Toissijainen y-akseli ja sen käyttö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303D20-9D89-4073-A96C-1C0E7978B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Säädetty y-akselit vastaamaan toisiaan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F5F5645-C2E9-4AE2-863F-479A62851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Lisäsäätöjä ei tehty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F2FC1871-A2F2-4FBD-AC02-5548F9F81B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1225" y="3299592"/>
            <a:ext cx="4754563" cy="2943887"/>
          </a:xfrm>
          <a:prstGeom prst="rect">
            <a:avLst/>
          </a:prstGeom>
        </p:spPr>
      </p:pic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9F8261C8-3646-4041-B456-00C291DDC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3938" y="3032283"/>
            <a:ext cx="4754562" cy="32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26EF188-3E36-49C6-B616-F719A4E06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77" y="1055078"/>
            <a:ext cx="9320846" cy="50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1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19A3-575F-4777-A74C-30F583B4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binomijakauma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F6BB8C-A470-4C4E-BA4D-D4D48674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93" y="2610953"/>
            <a:ext cx="5760381" cy="323981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01BBFA3-D80A-46A5-ACB8-D848BAEC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5" y="1756564"/>
            <a:ext cx="5071872" cy="46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4BA02-3310-4BE1-910B-8C4DCC04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geogebra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668E7-30EB-4474-A6C7-F0C7676A2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81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9CA30CF-E135-4FA5-9125-6DABFE75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Muutama yleiskommentti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37A107C-B735-4A5D-B59B-FF4D7DFB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Pääsääntöisestä käytän vielä GeoGebra Classic 5:sta. Siirryttävä GG6:een lähiaikoina – ohjetta molemmista.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Yhden muuttajan analysointi helppoa.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Todennäköisyyslaskuri erittäin helppo käyttöinen ja havainnollinen kuvaajan vuoksi.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GG6 en löytänyt binomijakaumalle viivadiagrammia, joka löytyy GG5:sta.</a:t>
            </a:r>
          </a:p>
        </p:txBody>
      </p:sp>
    </p:spTree>
    <p:extLst>
      <p:ext uri="{BB962C8B-B14F-4D97-AF65-F5344CB8AC3E}">
        <p14:creationId xmlns:p14="http://schemas.microsoft.com/office/powerpoint/2010/main" val="84551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6050640-26A7-46EF-BE6D-F2BA03BB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Tunnusluvut raakadatalle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AD7388B-0F35-4CFB-B386-E34E86AB3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Kun raakadata on tuotu GeoGebraan (taulukkolaskentaan), niin yhden muuttujan analyysilla saadaan tarvittavat tunnusluvut.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B29724C-A328-4754-B2F4-27B16529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44" y="3429000"/>
            <a:ext cx="4400444" cy="31925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57D164-06DF-425B-BBCD-C8E172A2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30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11080-346B-46D2-B7F1-96EDDB52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34A5DA-49A9-4BCE-BF8F-E1500001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400" dirty="0"/>
              <a:t>Aihealueita:</a:t>
            </a:r>
          </a:p>
          <a:p>
            <a:pPr lvl="1"/>
            <a:r>
              <a:rPr lang="fi-FI" dirty="0"/>
              <a:t>taulukkolaskenta ja diagrammit</a:t>
            </a:r>
          </a:p>
          <a:p>
            <a:pPr lvl="1"/>
            <a:r>
              <a:rPr lang="fi-FI" dirty="0"/>
              <a:t>diskreetti ja jatkuva muuttuja</a:t>
            </a:r>
          </a:p>
          <a:p>
            <a:pPr lvl="1"/>
            <a:r>
              <a:rPr lang="fi-FI" dirty="0"/>
              <a:t>binomijakauma ja normaalijakauma</a:t>
            </a:r>
          </a:p>
          <a:p>
            <a:pPr lvl="1"/>
            <a:r>
              <a:rPr lang="fi-FI" dirty="0"/>
              <a:t>luottamusvälit</a:t>
            </a:r>
          </a:p>
          <a:p>
            <a:pPr lvl="1"/>
            <a:r>
              <a:rPr lang="fi-FI" dirty="0"/>
              <a:t>testaaminen</a:t>
            </a:r>
          </a:p>
          <a:p>
            <a:pPr lvl="1"/>
            <a:r>
              <a:rPr lang="fi-FI" dirty="0"/>
              <a:t>tilastoaineiston hankkiminen ja projektityöt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991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17676B3-0059-47F9-8D1E-8D721640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Aineiston luokittelusta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DC42FAF-E496-4C0F-B264-50B24158E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Aineiston luokitteluun on hyvä lähteä kokeilemalla erilaisia luokkien määriä histogrammista, liukulukua käyttäen.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Kun on valittu tietty lukumäärä voidaan siirtyä tarkempaan määrittämiseen eli määrittää luokat käsin. Pieni kuvake ”Siirrä </a:t>
            </a:r>
            <a:r>
              <a:rPr lang="fi-FI" dirty="0" err="1"/>
              <a:t>piirtoaluelle</a:t>
            </a:r>
            <a:r>
              <a:rPr lang="fi-FI" dirty="0"/>
              <a:t>” –painikkeen vasemmalla puolella.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6">
            <a:extLst>
              <a:ext uri="{FF2B5EF4-FFF2-40B4-BE49-F238E27FC236}">
                <a16:creationId xmlns:a16="http://schemas.microsoft.com/office/drawing/2014/main" id="{617A0027-0F65-4A4C-863B-268EB4C0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52" y="612574"/>
            <a:ext cx="5678488" cy="31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5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EA622F0-D5F5-4BCC-B92F-74D433F4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55"/>
            <a:ext cx="12192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8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B1A392D-2015-4249-AB0D-56919E66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55"/>
            <a:ext cx="12192000" cy="65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936837-A497-437A-9DE8-E87DEF5D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murtoviiva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535C5EA-AC06-441E-A197-A54181B5E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591" y="2095838"/>
            <a:ext cx="8776897" cy="40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3BB42BE-E769-43C4-AA0A-ED83E0AA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146"/>
            <a:ext cx="12192000" cy="62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93E29-6C77-4664-9E9A-D8A1B06A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Datan avaaminen GG6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104957-126D-4E18-BBF3-F3521B38B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Datatiedoston CSV muodossa tallennetun saa avattua GG6 seuraavasti: oikea yläkulma </a:t>
            </a:r>
            <a:r>
              <a:rPr lang="fi-FI" dirty="0">
                <a:sym typeface="Wingdings" panose="05000000000000000000" pitchFamily="2" charset="2"/>
              </a:rPr>
              <a:t> avaa valitse CSV-tiedosto.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ym typeface="Wingdings" panose="05000000000000000000" pitchFamily="2" charset="2"/>
              </a:rPr>
              <a:t>Koneella olevan tiedoston pääset valitsemaan oikealle ilmestyvästä kansiokuvakkeesta.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ym typeface="Wingdings" panose="05000000000000000000" pitchFamily="2" charset="2"/>
              </a:rPr>
              <a:t>Kannattaa käyttää CSV-tiedostossa valmiiksi pistettä, näin varmistat datan oikean siirtymisen. Desimaalipilkkua käytettäessä on virheen mahdollisuus. (Ainakin silloin, jos on useita desimaaleja.)</a:t>
            </a:r>
          </a:p>
          <a:p>
            <a:endParaRPr lang="fi-FI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A0E0312-D647-44B0-A2D5-BF880936DD7D}"/>
              </a:ext>
            </a:extLst>
          </p:cNvPr>
          <p:cNvGrpSpPr/>
          <p:nvPr/>
        </p:nvGrpSpPr>
        <p:grpSpPr>
          <a:xfrm>
            <a:off x="4290646" y="822961"/>
            <a:ext cx="7279018" cy="5212080"/>
            <a:chOff x="4290646" y="822961"/>
            <a:chExt cx="7279018" cy="5212080"/>
          </a:xfrm>
        </p:grpSpPr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B46CEE06-2616-4986-A42B-8F61F084AC85}"/>
                </a:ext>
              </a:extLst>
            </p:cNvPr>
            <p:cNvGrpSpPr/>
            <p:nvPr/>
          </p:nvGrpSpPr>
          <p:grpSpPr>
            <a:xfrm>
              <a:off x="5715000" y="822961"/>
              <a:ext cx="5678424" cy="5212080"/>
              <a:chOff x="3114675" y="623887"/>
              <a:chExt cx="5962650" cy="5610225"/>
            </a:xfrm>
          </p:grpSpPr>
          <p:pic>
            <p:nvPicPr>
              <p:cNvPr id="12" name="Kuva 11">
                <a:extLst>
                  <a:ext uri="{FF2B5EF4-FFF2-40B4-BE49-F238E27FC236}">
                    <a16:creationId xmlns:a16="http://schemas.microsoft.com/office/drawing/2014/main" id="{C31BD7B9-306E-4D3C-B0B3-5EB14206C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4675" y="623887"/>
                <a:ext cx="5962650" cy="5610225"/>
              </a:xfrm>
              <a:prstGeom prst="rect">
                <a:avLst/>
              </a:prstGeom>
            </p:spPr>
          </p:pic>
          <p:sp>
            <p:nvSpPr>
              <p:cNvPr id="13" name="Suorakulmio 12">
                <a:extLst>
                  <a:ext uri="{FF2B5EF4-FFF2-40B4-BE49-F238E27FC236}">
                    <a16:creationId xmlns:a16="http://schemas.microsoft.com/office/drawing/2014/main" id="{559E5D9F-A54C-467E-BC4D-09A27C3384F5}"/>
                  </a:ext>
                </a:extLst>
              </p:cNvPr>
              <p:cNvSpPr/>
              <p:nvPr/>
            </p:nvSpPr>
            <p:spPr>
              <a:xfrm>
                <a:off x="6485206" y="1983545"/>
                <a:ext cx="1041009" cy="42203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7DCCD111-C9A8-4B26-B46D-6D71C16C8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0889" y="2947328"/>
              <a:ext cx="1628775" cy="2876550"/>
            </a:xfrm>
            <a:prstGeom prst="rect">
              <a:avLst/>
            </a:prstGeom>
          </p:spPr>
        </p:pic>
        <p:cxnSp>
          <p:nvCxnSpPr>
            <p:cNvPr id="20" name="Suora nuoliyhdysviiva 19">
              <a:extLst>
                <a:ext uri="{FF2B5EF4-FFF2-40B4-BE49-F238E27FC236}">
                  <a16:creationId xmlns:a16="http://schemas.microsoft.com/office/drawing/2014/main" id="{E18880DC-B432-45CF-BFDB-8D299ACDA185}"/>
                </a:ext>
              </a:extLst>
            </p:cNvPr>
            <p:cNvCxnSpPr/>
            <p:nvPr/>
          </p:nvCxnSpPr>
          <p:spPr>
            <a:xfrm>
              <a:off x="4290646" y="3429000"/>
              <a:ext cx="6766560" cy="13399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84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E0A4CA0-E2F2-4128-90D3-2E3A43B3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4624"/>
            <a:ext cx="4229100" cy="58674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16B4730F-503F-4280-9816-48BADD17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Regressio gg6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EB1B329-DF9A-42DF-8C1F-EE2D42792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Saatua kuvaajaa voit rajata käyttäen piirtoaluetta ja algebraikkunaa.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F31C8F1-A89E-44F6-96C6-E46A4F8D4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6443" y="2924191"/>
            <a:ext cx="5678488" cy="292238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B5920FF-5DE0-40EE-80C2-18A889A0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9" y="3097416"/>
            <a:ext cx="5131215" cy="29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2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8AF5CB-F1CD-441F-8F5C-95FB14D5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todennäköisyyslaskuri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CD4675-0C7C-4E02-AE27-E72873620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39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28859-253C-4A8D-8ED7-C3BD8E8B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binomijakaumaa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482CB65-81DE-411F-B38B-3CE157855EF4}"/>
              </a:ext>
            </a:extLst>
          </p:cNvPr>
          <p:cNvSpPr txBox="1"/>
          <p:nvPr/>
        </p:nvSpPr>
        <p:spPr>
          <a:xfrm>
            <a:off x="6904383" y="2084832"/>
            <a:ext cx="402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GG5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436425B-5ECF-424B-9A84-074C0B84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7" y="1899137"/>
            <a:ext cx="5771973" cy="323557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88F3948-3DD5-4DE5-BEE4-0C24EBC5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84" y="3060245"/>
            <a:ext cx="6880119" cy="323557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BAE0B56-3573-4773-BFE1-E9BE0CDAEEC5}"/>
              </a:ext>
            </a:extLst>
          </p:cNvPr>
          <p:cNvSpPr txBox="1"/>
          <p:nvPr/>
        </p:nvSpPr>
        <p:spPr>
          <a:xfrm>
            <a:off x="722097" y="5134708"/>
            <a:ext cx="390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Huomaa pieni kuvake, josta saadaan kumulatiivinen esille sekä taulukkoon että kuvaajaan.</a:t>
            </a:r>
          </a:p>
        </p:txBody>
      </p:sp>
    </p:spTree>
    <p:extLst>
      <p:ext uri="{BB962C8B-B14F-4D97-AF65-F5344CB8AC3E}">
        <p14:creationId xmlns:p14="http://schemas.microsoft.com/office/powerpoint/2010/main" val="3270179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28859-253C-4A8D-8ED7-C3BD8E8B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todennäköisyyslaskuri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80AAD7-46F0-4843-ADE0-18C303F0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4" y="2084832"/>
            <a:ext cx="6062217" cy="29901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D0ECF81-3040-4167-BFD2-BCCC31EE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83" y="3231452"/>
            <a:ext cx="6893535" cy="334318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482CB65-81DE-411F-B38B-3CE157855EF4}"/>
              </a:ext>
            </a:extLst>
          </p:cNvPr>
          <p:cNvSpPr txBox="1"/>
          <p:nvPr/>
        </p:nvSpPr>
        <p:spPr>
          <a:xfrm>
            <a:off x="6904383" y="2084832"/>
            <a:ext cx="402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GG6</a:t>
            </a:r>
          </a:p>
        </p:txBody>
      </p:sp>
    </p:spTree>
    <p:extLst>
      <p:ext uri="{BB962C8B-B14F-4D97-AF65-F5344CB8AC3E}">
        <p14:creationId xmlns:p14="http://schemas.microsoft.com/office/powerpoint/2010/main" val="394225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74CA1-0F71-4FBC-B306-FEAE2481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828176-7C50-478F-AE79-4473BC42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400" dirty="0"/>
              <a:t>Koulutuksen materiaalit löytyvät osoitteesta: http://bit.ly/tre_11_2018. Tiina voisi jakaa tämän osoitteen ja sen salasanan, TRE08112018, MAOL-Pirkanmaan jäsenille.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58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5EE88-6402-4F94-A81C-2D8C00FD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normaalijakaumaa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6A4C0E-1B36-4CCA-8DEF-63ACD708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953361"/>
            <a:ext cx="8356209" cy="431942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59FD06C-A56E-4DC6-99C6-B07B483EC266}"/>
              </a:ext>
            </a:extLst>
          </p:cNvPr>
          <p:cNvSpPr txBox="1"/>
          <p:nvPr/>
        </p:nvSpPr>
        <p:spPr>
          <a:xfrm>
            <a:off x="6400800" y="3193366"/>
            <a:ext cx="5134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Huomaa, että kaikki ”laatikot” ovat muutettavissa ja toiset </a:t>
            </a:r>
            <a:r>
              <a:rPr lang="fi-FI" dirty="0" err="1"/>
              <a:t>tnlaskuri</a:t>
            </a:r>
            <a:r>
              <a:rPr lang="fi-FI" dirty="0"/>
              <a:t> laskee automaattisesti. Soveltuu siis myös käänteisiin tapauksiin.</a:t>
            </a:r>
          </a:p>
          <a:p>
            <a:r>
              <a:rPr lang="fi-FI" dirty="0"/>
              <a:t>Huomaa pienempi kuin, välillä ja suurempi kuin kuvakkeet.</a:t>
            </a:r>
          </a:p>
        </p:txBody>
      </p:sp>
    </p:spTree>
    <p:extLst>
      <p:ext uri="{BB962C8B-B14F-4D97-AF65-F5344CB8AC3E}">
        <p14:creationId xmlns:p14="http://schemas.microsoft.com/office/powerpoint/2010/main" val="2468582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BAD7E6-2A10-4802-932C-D43082DD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Tilastollinen päättely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E5FD36C-F0EE-4850-9A20-BEED16271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0798" y="576771"/>
            <a:ext cx="2926752" cy="5704457"/>
          </a:xfrm>
          <a:prstGeom prst="rect">
            <a:avLst/>
          </a:pr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90631F7-FA54-43C6-9E90-99CB52AA5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Todennäköisyyslaskuri </a:t>
            </a:r>
            <a:r>
              <a:rPr lang="fi-FI" dirty="0">
                <a:sym typeface="Wingdings" panose="05000000000000000000" pitchFamily="2" charset="2"/>
              </a:rPr>
              <a:t> Tilastot-välilehti.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07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F198B9C-7146-48F9-B7BB-CF58760C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Keskiarvon luottamusväli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in paikkamerkki 5">
                <a:extLst>
                  <a:ext uri="{FF2B5EF4-FFF2-40B4-BE49-F238E27FC236}">
                    <a16:creationId xmlns:a16="http://schemas.microsoft.com/office/drawing/2014/main" id="{42DF08F4-ECFC-4997-B546-CDCF61948AB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dirty="0"/>
                  <a:t>Perusjoukon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i-FI" dirty="0"/>
                  <a:t> </a:t>
                </a:r>
              </a:p>
              <a:p>
                <a:r>
                  <a:rPr lang="fi-FI" dirty="0"/>
                  <a:t>tunnetaan</a:t>
                </a:r>
              </a:p>
            </p:txBody>
          </p:sp>
        </mc:Choice>
        <mc:Fallback>
          <p:sp>
            <p:nvSpPr>
              <p:cNvPr id="6" name="Tekstin paikkamerkki 5">
                <a:extLst>
                  <a:ext uri="{FF2B5EF4-FFF2-40B4-BE49-F238E27FC236}">
                    <a16:creationId xmlns:a16="http://schemas.microsoft.com/office/drawing/2014/main" id="{42DF08F4-ECFC-4997-B546-CDCF61948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97" t="-4444" b="-96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5B042DC-0CD9-438B-AF9D-6F67FD796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3388" y="1486514"/>
            <a:ext cx="2557619" cy="5014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in paikkamerkki 7">
                <a:extLst>
                  <a:ext uri="{FF2B5EF4-FFF2-40B4-BE49-F238E27FC236}">
                    <a16:creationId xmlns:a16="http://schemas.microsoft.com/office/drawing/2014/main" id="{72D162AE-1732-4BDA-80CF-E53491BBE23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990888" y="2179635"/>
                <a:ext cx="2517008" cy="1499615"/>
              </a:xfrm>
            </p:spPr>
            <p:txBody>
              <a:bodyPr>
                <a:normAutofit/>
              </a:bodyPr>
              <a:lstStyle/>
              <a:p>
                <a:r>
                  <a:rPr lang="fi-FI" dirty="0"/>
                  <a:t>Perusjoukon </a:t>
                </a:r>
                <a14:m>
                  <m:oMath xmlns:m="http://schemas.openxmlformats.org/officeDocument/2006/math">
                    <m:r>
                      <a:rPr lang="fi-FI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fi-FI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fi-FI" b="0" i="0" smtClean="0">
                        <a:latin typeface="Cambria Math" panose="02040503050406030204" pitchFamily="18" charset="0"/>
                      </a:rPr>
                      <m:t>aa</m:t>
                    </m:r>
                  </m:oMath>
                </a14:m>
                <a:endParaRPr lang="fi-FI" b="0" dirty="0"/>
              </a:p>
              <a:p>
                <a:r>
                  <a:rPr lang="fi-FI" dirty="0"/>
                  <a:t>ei tunneta, käytetään otoksen keskihajontaa</a:t>
                </a:r>
              </a:p>
            </p:txBody>
          </p:sp>
        </mc:Choice>
        <mc:Fallback>
          <p:sp>
            <p:nvSpPr>
              <p:cNvPr id="8" name="Tekstin paikkamerkki 7">
                <a:extLst>
                  <a:ext uri="{FF2B5EF4-FFF2-40B4-BE49-F238E27FC236}">
                    <a16:creationId xmlns:a16="http://schemas.microsoft.com/office/drawing/2014/main" id="{72D162AE-1732-4BDA-80CF-E53491BBE2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990888" y="2179635"/>
                <a:ext cx="2517008" cy="1499615"/>
              </a:xfrm>
              <a:blipFill>
                <a:blip r:embed="rId4"/>
                <a:stretch>
                  <a:fillRect l="-1695" t="-813" r="-726" b="-406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Kuva 11">
            <a:extLst>
              <a:ext uri="{FF2B5EF4-FFF2-40B4-BE49-F238E27FC236}">
                <a16:creationId xmlns:a16="http://schemas.microsoft.com/office/drawing/2014/main" id="{4D9B5D55-98ED-4532-8835-1536CE608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156" y="1335024"/>
            <a:ext cx="29337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7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0CD60A0-7A3D-4C6E-A05A-BF3541B2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9" y="2000250"/>
            <a:ext cx="9153525" cy="28575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1A2F5CA-C98A-4222-A30F-44BD0429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73" y="4043934"/>
            <a:ext cx="8267700" cy="222885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3CA8B54A-3150-49E8-A017-8D457D73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datasta suoraan lasketaan keskiarvon virhettä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E76BA7-5F1E-4296-832F-272CB5E9BDEC}"/>
              </a:ext>
            </a:extLst>
          </p:cNvPr>
          <p:cNvSpPr txBox="1"/>
          <p:nvPr/>
        </p:nvSpPr>
        <p:spPr>
          <a:xfrm>
            <a:off x="7498080" y="2869809"/>
            <a:ext cx="324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Data taulukkolaskentaan. Yhden muuttujan analyysi.</a:t>
            </a:r>
          </a:p>
          <a:p>
            <a:r>
              <a:rPr lang="fi-FI" dirty="0"/>
              <a:t>Klikataan alasvetovalikosta keskiarvon Z- tai T-estimaatti.</a:t>
            </a:r>
          </a:p>
        </p:txBody>
      </p:sp>
    </p:spTree>
    <p:extLst>
      <p:ext uri="{BB962C8B-B14F-4D97-AF65-F5344CB8AC3E}">
        <p14:creationId xmlns:p14="http://schemas.microsoft.com/office/powerpoint/2010/main" val="374858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B5DFE00-1A37-48C7-8207-E3F812BC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22020"/>
            <a:ext cx="6810375" cy="28194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492DE3D-0DAF-4D9F-99F4-6D1EFB7A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811172"/>
            <a:ext cx="6362700" cy="280987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E5EDC72-6355-482F-9345-F0FDC5AC2496}"/>
              </a:ext>
            </a:extLst>
          </p:cNvPr>
          <p:cNvSpPr txBox="1"/>
          <p:nvPr/>
        </p:nvSpPr>
        <p:spPr>
          <a:xfrm>
            <a:off x="7146388" y="922020"/>
            <a:ext cx="439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T-Estimaatissa ohjelma laskee annetun datan perusteella ja käyttää sitä otoksena.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69F4895-D54F-4D32-B4EF-7543D9ED827E}"/>
              </a:ext>
            </a:extLst>
          </p:cNvPr>
          <p:cNvSpPr txBox="1"/>
          <p:nvPr/>
        </p:nvSpPr>
        <p:spPr>
          <a:xfrm>
            <a:off x="7146388" y="3741420"/>
            <a:ext cx="43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Z-Estimaatti kysyy perusjoukon keskihajontaa.</a:t>
            </a:r>
          </a:p>
        </p:txBody>
      </p:sp>
    </p:spTree>
    <p:extLst>
      <p:ext uri="{BB962C8B-B14F-4D97-AF65-F5344CB8AC3E}">
        <p14:creationId xmlns:p14="http://schemas.microsoft.com/office/powerpoint/2010/main" val="3945438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8D660-4E80-4441-8733-817101C6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Prosenttiosuuden luottamusväli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32C856-C5F8-4FC9-855F-6A3A464A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88" y="1965006"/>
            <a:ext cx="2762250" cy="43910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04CAE1-1578-45AF-8EA1-984B9D56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62" y="1945957"/>
            <a:ext cx="24288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99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32C0FD-7CBE-4A07-B21D-D6A03174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 </a:t>
            </a:r>
            <a:r>
              <a:rPr lang="fi-FI" dirty="0" err="1"/>
              <a:t>nspire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2AF746-A649-4895-953C-801C8326E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159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EB381-1A9A-472A-B6C0-00C04F27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Muutamia yleisiä kommentteja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C6C24AD-A45E-4C0F-9CB6-1209ECF0B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025" y="1875521"/>
            <a:ext cx="5648766" cy="34040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C33C5D5-1A66-4E4E-B328-8BC7B3C54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10" y="3162080"/>
            <a:ext cx="7855214" cy="30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0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21B595-751A-4E8C-9D9F-76756C74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Pylväs- ja sektoridiagrammi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BEC9ED-CC2A-4A08-8C40-F3E12A230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523199"/>
            <a:ext cx="5678488" cy="378302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150FC18-8C94-49C1-B1A4-900DFD8F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6" y="2236774"/>
            <a:ext cx="4663812" cy="37528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F3D112C-ACA4-4820-8F49-88C724557C47}"/>
              </a:ext>
            </a:extLst>
          </p:cNvPr>
          <p:cNvSpPr txBox="1"/>
          <p:nvPr/>
        </p:nvSpPr>
        <p:spPr>
          <a:xfrm>
            <a:off x="5715000" y="5613009"/>
            <a:ext cx="605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Yhteenvetolistan avulla onnistuu.</a:t>
            </a:r>
          </a:p>
        </p:txBody>
      </p:sp>
    </p:spTree>
    <p:extLst>
      <p:ext uri="{BB962C8B-B14F-4D97-AF65-F5344CB8AC3E}">
        <p14:creationId xmlns:p14="http://schemas.microsoft.com/office/powerpoint/2010/main" val="526609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734B2-1827-4796-9338-714B6F7E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binomijakauma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5B527AF-726C-4AF0-803B-A50A81FA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73" y="682737"/>
            <a:ext cx="6619875" cy="2133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7F6C48F-6EF1-45DE-8C41-382F3023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17800"/>
            <a:ext cx="2571750" cy="4381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1A765F7-3675-4DB3-9086-005672948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3665836"/>
            <a:ext cx="4886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19EFE-F803-4E4A-B6F1-D15248C8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Tilastoista MAB5, MAB8 ja maa10 kursseilla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76C86-5FCC-4FB9-81F0-D72079C5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Opiskelijat tarvitsevat tilastoita jo ennen MAB5 kurssia – LibreOffice pitäisi siis olla tuttu työkalu.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Kaikki perusdiagrammit LibreOfficeCalcilla.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Perustaulukkolaskennan opetan myös </a:t>
            </a:r>
            <a:r>
              <a:rPr lang="fi-FI" dirty="0" err="1"/>
              <a:t>Calcilla</a:t>
            </a:r>
            <a:r>
              <a:rPr lang="fi-FI" dirty="0"/>
              <a:t>, sillä toimintaperiaate on taulukkolaskennassa aina sama.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Taulukkolaskennasta pitää osata kaavan kirjoittaminen, suhteellinen ja absoluuttinen viittaus. </a:t>
            </a:r>
            <a:r>
              <a:rPr lang="fi-FI" dirty="0">
                <a:sym typeface="Wingdings" panose="05000000000000000000" pitchFamily="2" charset="2"/>
              </a:rPr>
              <a:t> frekvenssijakaumat tehdään </a:t>
            </a:r>
            <a:r>
              <a:rPr lang="fi-FI" dirty="0" err="1">
                <a:sym typeface="Wingdings" panose="05000000000000000000" pitchFamily="2" charset="2"/>
              </a:rPr>
              <a:t>Calcilla</a:t>
            </a:r>
            <a:r>
              <a:rPr lang="fi-FI" dirty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>
                <a:sym typeface="Wingdings" panose="05000000000000000000" pitchFamily="2" charset="2"/>
              </a:rPr>
              <a:t> Datataulukot </a:t>
            </a:r>
            <a:r>
              <a:rPr lang="fi-FI" dirty="0" err="1">
                <a:sym typeface="Wingdings" panose="05000000000000000000" pitchFamily="2" charset="2"/>
              </a:rPr>
              <a:t>Abittikokeeseen</a:t>
            </a:r>
            <a:r>
              <a:rPr lang="fi-FI" dirty="0">
                <a:sym typeface="Wingdings" panose="05000000000000000000" pitchFamily="2" charset="2"/>
              </a:rPr>
              <a:t> teen </a:t>
            </a:r>
            <a:r>
              <a:rPr lang="fi-FI" dirty="0" err="1">
                <a:sym typeface="Wingdings" panose="05000000000000000000" pitchFamily="2" charset="2"/>
              </a:rPr>
              <a:t>Calcilla</a:t>
            </a:r>
            <a:r>
              <a:rPr lang="fi-FI" dirty="0">
                <a:sym typeface="Wingdings" panose="05000000000000000000" pitchFamily="2" charset="2"/>
              </a:rPr>
              <a:t>, josta siirrän GeoGebraan ja </a:t>
            </a:r>
            <a:r>
              <a:rPr lang="fi-FI" dirty="0" err="1">
                <a:sym typeface="Wingdings" panose="05000000000000000000" pitchFamily="2" charset="2"/>
              </a:rPr>
              <a:t>Nspireen</a:t>
            </a:r>
            <a:r>
              <a:rPr lang="fi-FI" dirty="0">
                <a:sym typeface="Wingdings" panose="05000000000000000000" pitchFamily="2" charset="2"/>
              </a:rPr>
              <a:t>, jos lukiomme käyttäisi Casiota, niin sitten myös siihen.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506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11DE9F4-2871-4E6A-B2C1-C6CA44F3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339" y="654147"/>
            <a:ext cx="5593740" cy="383409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1A8965-6885-42C8-A886-519D25FB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368" y="685067"/>
            <a:ext cx="3267075" cy="181927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136C6B0-4488-48A9-A86E-DEC7E1307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3" y="685067"/>
            <a:ext cx="4333875" cy="25336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FE7A92-5B1A-4F58-AC4B-903A0BC70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41" y="4020473"/>
            <a:ext cx="3965865" cy="264575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9CC911F-F5B7-4E06-B2E4-182F87F3EFD0}"/>
              </a:ext>
            </a:extLst>
          </p:cNvPr>
          <p:cNvSpPr txBox="1"/>
          <p:nvPr/>
        </p:nvSpPr>
        <p:spPr>
          <a:xfrm>
            <a:off x="5380383" y="5061639"/>
            <a:ext cx="365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 käyttäen </a:t>
            </a:r>
            <a:r>
              <a:rPr lang="fi-FI" dirty="0" err="1"/>
              <a:t>Data&amp;Tilastot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610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D72684F-6550-4818-9B18-42B1A9BE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Binomijakauma ja kertymän kuvaaja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0A14608-A8DD-4C45-BA0A-C8F20779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09666"/>
            <a:ext cx="4648200" cy="347662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AF6795E-C4B7-41DD-ABBB-191B5906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810" y="3030862"/>
            <a:ext cx="5561062" cy="34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84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34BCCB2-FB8A-40CF-86A4-E7F4301E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" y="820615"/>
            <a:ext cx="4829175" cy="3810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AB79AB3-7FEA-48F7-9C4A-94920C3A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70" y="2233393"/>
            <a:ext cx="68484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0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B36E2-2D37-4F66-A0B8-8AF8AECE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Tilastollinen päättely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6546E5-2AD5-4513-9C32-61B486013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677" y="329979"/>
            <a:ext cx="5678488" cy="385505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22DAA47-4DBB-4758-947C-F608E99D5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35" y="2127471"/>
            <a:ext cx="63531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53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6C689F-3A05-4FFC-9CAF-1B87371B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Keskiarvon virhelaskenta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3D454D-3CB2-4836-BC38-2DCB617D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62295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Datasta laskettava </a:t>
            </a:r>
            <a:r>
              <a:rPr lang="fi-FI" dirty="0">
                <a:sym typeface="Wingdings" panose="05000000000000000000" pitchFamily="2" charset="2"/>
              </a:rPr>
              <a:t>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>
                <a:sym typeface="Wingdings" panose="05000000000000000000" pitchFamily="2" charset="2"/>
              </a:rPr>
              <a:t> t-väli  Tiedot  Anna oikean sarakkeen tiedot.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A51C1A1-DF9C-48C0-ABCD-03312C50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79" y="2084832"/>
            <a:ext cx="5934075" cy="40100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A356B23-0547-4097-A752-74D2083B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865" y="3522111"/>
            <a:ext cx="41814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29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7816B-DD3A-4CB1-9F6D-A432E404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Keskiarvon virhe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48D03AE0-B4FB-45B6-9585-A9079D19A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6715142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fi-FI" dirty="0"/>
                  <a:t> Kun keskiarvo ja otoskeskihajonta annettu </a:t>
                </a:r>
                <a:r>
                  <a:rPr lang="fi-FI" dirty="0">
                    <a:sym typeface="Wingdings" panose="05000000000000000000" pitchFamily="2" charset="2"/>
                  </a:rPr>
                  <a:t> t-väli  Tilastot. Annetaan tiedot.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fi-FI" dirty="0">
                    <a:sym typeface="Wingdings" panose="05000000000000000000" pitchFamily="2" charset="2"/>
                  </a:rPr>
                  <a:t> Ehkä pitäisi laittaa palautetta Nspiren suomentajille… x-palkki on siis keskiarvo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i-FI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fi-FI" dirty="0"/>
                  <a:t>. </a:t>
                </a:r>
                <a:r>
                  <a:rPr lang="fi-FI" dirty="0">
                    <a:sym typeface="Wingdings" panose="05000000000000000000" pitchFamily="2" charset="2"/>
                  </a:rPr>
                  <a:t></a:t>
                </a:r>
                <a:endParaRPr lang="fi-FI" dirty="0"/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48D03AE0-B4FB-45B6-9585-A9079D19A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6715142" cy="4023360"/>
              </a:xfrm>
              <a:blipFill>
                <a:blip r:embed="rId2"/>
                <a:stretch>
                  <a:fillRect l="-1633" t="-1970" r="-63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uva 3">
            <a:extLst>
              <a:ext uri="{FF2B5EF4-FFF2-40B4-BE49-F238E27FC236}">
                <a16:creationId xmlns:a16="http://schemas.microsoft.com/office/drawing/2014/main" id="{D42D0550-7FD6-47FB-A7FD-E0087617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72" y="2286000"/>
            <a:ext cx="2324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26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6E52A-3430-4386-8F44-258F1CF0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Prosenttiosuuden luottamusväli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6127E6F-FD5D-408B-9082-177193145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6724650" cy="38862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455E3DF-0196-4ABA-A2AD-898FD3F74AD2}"/>
              </a:ext>
            </a:extLst>
          </p:cNvPr>
          <p:cNvSpPr txBox="1"/>
          <p:nvPr/>
        </p:nvSpPr>
        <p:spPr>
          <a:xfrm>
            <a:off x="8046720" y="2084832"/>
            <a:ext cx="348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Muistiinpanot-sovelluksessa voi laskea yhdessä tehtävässä vain yhden luottamusvälin.</a:t>
            </a:r>
          </a:p>
        </p:txBody>
      </p:sp>
    </p:spTree>
    <p:extLst>
      <p:ext uri="{BB962C8B-B14F-4D97-AF65-F5344CB8AC3E}">
        <p14:creationId xmlns:p14="http://schemas.microsoft.com/office/powerpoint/2010/main" val="2634457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148D1-3C5B-4D1C-888D-6D4AB4AE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Dataa </a:t>
            </a:r>
            <a:r>
              <a:rPr lang="fi-FI" dirty="0" err="1"/>
              <a:t>csv:nä</a:t>
            </a:r>
            <a:r>
              <a:rPr lang="fi-FI" dirty="0"/>
              <a:t> </a:t>
            </a:r>
            <a:r>
              <a:rPr lang="fi-FI" dirty="0" err="1"/>
              <a:t>abittikokeeseen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8D592B0-4B2D-4AAD-8AC3-CB761A861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15" y="331305"/>
            <a:ext cx="8772525" cy="5029200"/>
          </a:xfrm>
          <a:prstGeom prst="rect">
            <a:avLst/>
          </a:prstGeo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9F27DAF-F851-4214-A0E4-59209954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5155096"/>
            <a:ext cx="3200400" cy="1268082"/>
          </a:xfrm>
        </p:spPr>
        <p:txBody>
          <a:bodyPr/>
          <a:lstStyle/>
          <a:p>
            <a:r>
              <a:rPr lang="fi-FI" dirty="0"/>
              <a:t>Voit katsoa videon </a:t>
            </a:r>
            <a:r>
              <a:rPr lang="fi-FI" dirty="0" err="1"/>
              <a:t>Pedanet</a:t>
            </a:r>
            <a:r>
              <a:rPr lang="fi-FI" dirty="0"/>
              <a:t>-sivuilta. </a:t>
            </a:r>
            <a:r>
              <a:rPr lang="fi-FI" dirty="0">
                <a:hlinkClick r:id="rId3"/>
              </a:rPr>
              <a:t>https://peda.net/p/saripiisi/tampere-8-11-2018/ctc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580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53B04-4B24-47F0-AF3A-D7465843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aineistoja?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45C476-269A-4951-9BE6-F49CC8BF02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Tilastokeskus – on tuttu ja turvallinen datan lähde.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>
                <a:hlinkClick r:id="rId2"/>
              </a:rPr>
              <a:t>https://www.stat.fi/til/aiheet.html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Mielenkiintoinen on myös </a:t>
            </a:r>
            <a:r>
              <a:rPr lang="fi-FI" dirty="0">
                <a:hlinkClick r:id="rId3"/>
              </a:rPr>
              <a:t>https://earthquake.usgs.gov/</a:t>
            </a:r>
            <a:r>
              <a:rPr lang="fi-FI" dirty="0"/>
              <a:t>, josta saa tietoa maanjäristyksistä.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>
                <a:hlinkClick r:id="rId4"/>
              </a:rPr>
              <a:t>http://data.yle.fi/dokumentit/Uutiset/YLE_puoluekannatus_syyskuu2018-1.pdf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AEB098-C522-4B8B-8040-842B890E2F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World Bank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>
                <a:hlinkClick r:id="rId5"/>
              </a:rPr>
              <a:t>https://data.worldbank.org/</a:t>
            </a:r>
            <a:r>
              <a:rPr lang="fi-FI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Tämä soveltuisi parhaiten sellaisiin teemoihin, joissa jotakin globaalia aihetta tarkastellaan. Apuna olisi hyvä olla esimerkiksi maantieteen opettaja/yhteiskuntaopin opettaja.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Järkevän datan aineiston löytäminen edellyttää indikaattorien etsintää englanniksi.</a:t>
            </a:r>
          </a:p>
        </p:txBody>
      </p:sp>
    </p:spTree>
    <p:extLst>
      <p:ext uri="{BB962C8B-B14F-4D97-AF65-F5344CB8AC3E}">
        <p14:creationId xmlns:p14="http://schemas.microsoft.com/office/powerpoint/2010/main" val="163026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19EFE-F803-4E4A-B6F1-D15248C8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Tilastoista MAB5, MAB8 ja maa10 kursseilla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76C86-5FCC-4FB9-81F0-D72079C5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Vähän kertymien kuvaajien tekemistä, enemmän valmiiden kuvaajien tulkintaa.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Pitkä matematiikassa melkein vain Calc käytössä, jos tarvitaan binomijakauman kuvaajaa.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Vähän MAA12 kurssin hengessä voisi ottaa MAA10:ssa sellaisten tehtävien ratkaisuja taulukoimalla, jotka eivät </a:t>
            </a:r>
            <a:r>
              <a:rPr lang="fi-FI" dirty="0" err="1"/>
              <a:t>solvella</a:t>
            </a:r>
            <a:r>
              <a:rPr lang="fi-FI" dirty="0"/>
              <a:t> tai </a:t>
            </a:r>
            <a:r>
              <a:rPr lang="fi-FI" dirty="0" err="1"/>
              <a:t>nsolvella</a:t>
            </a:r>
            <a:r>
              <a:rPr lang="fi-FI" dirty="0"/>
              <a:t> ratkea.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Luottamusvälien laskemisessa olen käyttänyt vain ns. laskinohjelmistoja eli Nspireä ja GeoGebraa. Näitä funktioita löytyy myös </a:t>
            </a:r>
            <a:r>
              <a:rPr lang="fi-FI" dirty="0" err="1"/>
              <a:t>Calcista</a:t>
            </a:r>
            <a:r>
              <a:rPr lang="fi-FI" dirty="0"/>
              <a:t>, mutta toistaiseksi ole pysytellyt näissä laskuissa edellä mainituissa ohjelmissa.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183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3EF95-EC96-4598-9DAF-251EF468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Libreoffice</a:t>
            </a:r>
            <a:r>
              <a:rPr lang="fi-FI" dirty="0"/>
              <a:t> </a:t>
            </a:r>
            <a:r>
              <a:rPr lang="fi-FI" dirty="0" err="1"/>
              <a:t>calc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4B9D18-761D-491F-9FDF-5F721C6C2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35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3B4A5-7022-486A-A6DC-05923155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Muutama yleiskommentti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9C597-FE6C-45BF-9595-2DF4846E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Calc soveltuu erinomaisesti raakadatalle.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Ei niin hyvin frekvenssijakaumille, keskiarvo vielä helppo, mutta keskihajonta tehtävä joko taulukoimalla tai haasteellisten kaavojen avulla </a:t>
            </a:r>
            <a:r>
              <a:rPr lang="fi-FI" dirty="0">
                <a:sym typeface="Wingdings" panose="05000000000000000000" pitchFamily="2" charset="2"/>
              </a:rPr>
              <a:t> näissä siirtymä minulla laskinohjelmiin.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>
                <a:sym typeface="Wingdings" panose="05000000000000000000" pitchFamily="2" charset="2"/>
              </a:rPr>
              <a:t> M</a:t>
            </a:r>
            <a:r>
              <a:rPr lang="fi-FI" dirty="0"/>
              <a:t>atemaattisissa aineissa </a:t>
            </a:r>
            <a:r>
              <a:rPr lang="fi-FI" dirty="0" err="1"/>
              <a:t>xy</a:t>
            </a:r>
            <a:r>
              <a:rPr lang="fi-FI" dirty="0"/>
              <a:t>-hajontakuviota. Vaikka tarkoituksena tuottaa viivadiagrammi. Miksi? Jos valitset </a:t>
            </a:r>
            <a:r>
              <a:rPr lang="fi-FI" dirty="0" err="1"/>
              <a:t>Calcissa</a:t>
            </a:r>
            <a:r>
              <a:rPr lang="fi-FI" dirty="0"/>
              <a:t> viivadiagrammin, et saa muutettua akselien arvoja.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Käytän lähes aina ohjattua funktionluontia, sillä se opastaa vielä paremmin kaavan oikeaan muotoon. Eikä tarvitse opetella syntaksia ulkoa.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88AF9F0-2E2E-4658-B333-7BF6CF0E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Keskiarvo raakadatalle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4D636F-7583-4969-AA37-0277BC58A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753" y="822325"/>
            <a:ext cx="5400982" cy="5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1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FBC0322-93A6-4A29-B8AB-06405C13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Keskihajonta raakadatalle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41D71EB-48B6-4CAE-B80E-8904189B6E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597" y="2286000"/>
            <a:ext cx="4197243" cy="4022725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0137E40D-8647-4F96-9256-5D99F92127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2785" y="2286000"/>
            <a:ext cx="436826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47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8431</TotalTime>
  <Words>876</Words>
  <Application>Microsoft Office PowerPoint</Application>
  <PresentationFormat>Laajakuva</PresentationFormat>
  <Paragraphs>115</Paragraphs>
  <Slides>48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48</vt:i4>
      </vt:variant>
    </vt:vector>
  </HeadingPairs>
  <TitlesOfParts>
    <vt:vector size="54" baseType="lpstr">
      <vt:lpstr>Cambria Math</vt:lpstr>
      <vt:lpstr>Tw Cen MT</vt:lpstr>
      <vt:lpstr>Tw Cen MT Condensed</vt:lpstr>
      <vt:lpstr>Wingdings</vt:lpstr>
      <vt:lpstr>Wingdings 3</vt:lpstr>
      <vt:lpstr>Integraali</vt:lpstr>
      <vt:lpstr>Maol pirkanmaa</vt:lpstr>
      <vt:lpstr>PowerPoint-esitys</vt:lpstr>
      <vt:lpstr>aloitus</vt:lpstr>
      <vt:lpstr>Tilastoista MAB5, MAB8 ja maa10 kursseilla</vt:lpstr>
      <vt:lpstr>Tilastoista MAB5, MAB8 ja maa10 kursseilla</vt:lpstr>
      <vt:lpstr>Libreoffice calc</vt:lpstr>
      <vt:lpstr>Muutama yleiskommentti</vt:lpstr>
      <vt:lpstr>Keskiarvo raakadatalle</vt:lpstr>
      <vt:lpstr>Keskihajonta raakadatalle</vt:lpstr>
      <vt:lpstr>Keskiarvo frekvenssijakaumalle</vt:lpstr>
      <vt:lpstr>Taajuus-funktio</vt:lpstr>
      <vt:lpstr>Regression sovitus</vt:lpstr>
      <vt:lpstr>PowerPoint-esitys</vt:lpstr>
      <vt:lpstr>Toissijainen y-akseli ja sen käyttö</vt:lpstr>
      <vt:lpstr>PowerPoint-esitys</vt:lpstr>
      <vt:lpstr>binomijakauma</vt:lpstr>
      <vt:lpstr>geogebra</vt:lpstr>
      <vt:lpstr>Muutama yleiskommentti</vt:lpstr>
      <vt:lpstr>Tunnusluvut raakadatalle</vt:lpstr>
      <vt:lpstr>Aineiston luokittelusta</vt:lpstr>
      <vt:lpstr>PowerPoint-esitys</vt:lpstr>
      <vt:lpstr>PowerPoint-esitys</vt:lpstr>
      <vt:lpstr>murtoviiva</vt:lpstr>
      <vt:lpstr>PowerPoint-esitys</vt:lpstr>
      <vt:lpstr>Datan avaaminen GG6</vt:lpstr>
      <vt:lpstr>Regressio gg6</vt:lpstr>
      <vt:lpstr>todennäköisyyslaskuri</vt:lpstr>
      <vt:lpstr>binomijakaumaa</vt:lpstr>
      <vt:lpstr>todennäköisyyslaskuri</vt:lpstr>
      <vt:lpstr>normaalijakaumaa</vt:lpstr>
      <vt:lpstr>Tilastollinen päättely</vt:lpstr>
      <vt:lpstr>Keskiarvon luottamusväli</vt:lpstr>
      <vt:lpstr>Jos datasta suoraan lasketaan keskiarvon virhettä</vt:lpstr>
      <vt:lpstr>PowerPoint-esitys</vt:lpstr>
      <vt:lpstr>Prosenttiosuuden luottamusväli</vt:lpstr>
      <vt:lpstr>Ti nspire</vt:lpstr>
      <vt:lpstr>Muutamia yleisiä kommentteja</vt:lpstr>
      <vt:lpstr>Pylväs- ja sektoridiagrammi</vt:lpstr>
      <vt:lpstr>binomijakauma</vt:lpstr>
      <vt:lpstr>PowerPoint-esitys</vt:lpstr>
      <vt:lpstr>Binomijakauma ja kertymän kuvaaja</vt:lpstr>
      <vt:lpstr>PowerPoint-esitys</vt:lpstr>
      <vt:lpstr>Tilastollinen päättely</vt:lpstr>
      <vt:lpstr>Keskiarvon virhelaskenta</vt:lpstr>
      <vt:lpstr>Keskiarvon virhe</vt:lpstr>
      <vt:lpstr>Prosenttiosuuden luottamusväli</vt:lpstr>
      <vt:lpstr>Dataa csv:nä abittikokeeseen</vt:lpstr>
      <vt:lpstr>Mistä aineistoja?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Aaltonen</dc:creator>
  <cp:lastModifiedBy>Sari Aaltonen</cp:lastModifiedBy>
  <cp:revision>100</cp:revision>
  <dcterms:created xsi:type="dcterms:W3CDTF">2018-10-20T06:10:33Z</dcterms:created>
  <dcterms:modified xsi:type="dcterms:W3CDTF">2018-11-08T14:35:45Z</dcterms:modified>
</cp:coreProperties>
</file>