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17"/>
  </p:notes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DD"/>
    <a:srgbClr val="005082"/>
    <a:srgbClr val="0099CC"/>
    <a:srgbClr val="198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05" autoAdjust="0"/>
    <p:restoredTop sz="94621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10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ED5377F9-5B72-481B-AC88-B74C02D9F51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3673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4792A69-DA41-433C-B789-278DD35EE5C7}" type="slidenum">
              <a:rPr lang="fi-FI" altLang="fi-FI" sz="1200" i="0" smtClean="0"/>
              <a:pPr/>
              <a:t>1</a:t>
            </a:fld>
            <a:endParaRPr lang="fi-FI" altLang="fi-FI" sz="1200" i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7432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10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94199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11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3630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2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71484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3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1773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4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53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5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7206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6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2921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7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75434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8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3752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anose="020B0600070205080204" pitchFamily="34" charset="-128"/>
              </a:defRPr>
            </a:lvl9pPr>
          </a:lstStyle>
          <a:p>
            <a:fld id="{77793433-2497-4022-9A8E-113668BBCE50}" type="slidenum">
              <a:rPr lang="fi-FI" altLang="fi-FI" sz="1200" i="0" smtClean="0"/>
              <a:pPr/>
              <a:t>9</a:t>
            </a:fld>
            <a:endParaRPr lang="fi-FI" altLang="fi-FI" sz="1200" i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2561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832162E-5493-4DA9-AE69-36DE1DBA92BD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1390503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9A58E91-C772-4ABC-8168-02FE4102D1F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4057283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FE39B19-6D18-4829-8F60-375465AFE44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8571318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CC2E85E-8D78-4180-BE5D-4B50E3412FE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3843404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AF4EC8C-7181-4B1B-B0DF-0DD1CDF0080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228600" y="6453336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fi-FI" altLang="fi-FI" sz="1200" i="0" dirty="0">
                <a:solidFill>
                  <a:schemeClr val="bg1"/>
                </a:solidFill>
                <a:latin typeface="Verdana" pitchFamily="34" charset="0"/>
              </a:rPr>
              <a:t>Idea 4</a:t>
            </a:r>
          </a:p>
        </p:txBody>
      </p:sp>
    </p:spTree>
    <p:extLst>
      <p:ext uri="{BB962C8B-B14F-4D97-AF65-F5344CB8AC3E}">
        <p14:creationId xmlns:p14="http://schemas.microsoft.com/office/powerpoint/2010/main" val="105929079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6B3A5EF-C1D2-4581-80D5-D358B7777B3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89262509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E5748C-DF45-44D1-921F-DFE524277A9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229381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3BD5DAC-1AF5-485A-8659-EEF77A48D65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7423495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6A77C59-236F-4C67-9EE4-D9447447FB9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6472968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C62EC50-C03C-4CD7-BD6B-1DE0608F552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53264506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3B3B8AD-178B-4E3D-9095-3A6018803E0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5521862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dirty="0" err="1"/>
              <a:t>Click</a:t>
            </a:r>
            <a:r>
              <a:rPr lang="fi-FI" altLang="fi-FI" dirty="0"/>
              <a:t> to </a:t>
            </a:r>
            <a:r>
              <a:rPr lang="fi-FI" altLang="fi-FI" dirty="0" err="1"/>
              <a:t>edit</a:t>
            </a:r>
            <a:r>
              <a:rPr lang="fi-FI" altLang="fi-FI" dirty="0"/>
              <a:t> Master </a:t>
            </a:r>
            <a:r>
              <a:rPr lang="fi-FI" altLang="fi-FI" dirty="0" err="1"/>
              <a:t>title</a:t>
            </a:r>
            <a:r>
              <a:rPr lang="fi-FI" altLang="fi-FI" dirty="0"/>
              <a:t> </a:t>
            </a:r>
            <a:r>
              <a:rPr lang="fi-FI" altLang="fi-FI" dirty="0" err="1"/>
              <a:t>style</a:t>
            </a:r>
            <a:endParaRPr lang="fi-FI" altLang="fi-FI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Click to edit Master text styles</a:t>
            </a:r>
          </a:p>
          <a:p>
            <a:pPr lvl="1"/>
            <a:r>
              <a:rPr lang="fi-FI" altLang="fi-FI"/>
              <a:t>Second level</a:t>
            </a:r>
          </a:p>
          <a:p>
            <a:pPr lvl="2"/>
            <a:r>
              <a:rPr lang="fi-FI" altLang="fi-FI"/>
              <a:t>Third level</a:t>
            </a:r>
          </a:p>
          <a:p>
            <a:pPr lvl="3"/>
            <a:r>
              <a:rPr lang="fi-FI" altLang="fi-FI"/>
              <a:t>Fourth level</a:t>
            </a:r>
          </a:p>
          <a:p>
            <a:pPr lvl="4"/>
            <a:r>
              <a:rPr lang="fi-FI" altLang="fi-FI"/>
              <a:t>Fifth level</a:t>
            </a:r>
          </a:p>
        </p:txBody>
      </p:sp>
      <p:sp>
        <p:nvSpPr>
          <p:cNvPr id="1029" name="Text Box 19"/>
          <p:cNvSpPr txBox="1">
            <a:spLocks noChangeArrowheads="1"/>
          </p:cNvSpPr>
          <p:nvPr userDrawn="1"/>
        </p:nvSpPr>
        <p:spPr bwMode="auto">
          <a:xfrm>
            <a:off x="228600" y="6453336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fi-FI" altLang="fi-FI" sz="1200" i="0" dirty="0">
                <a:solidFill>
                  <a:schemeClr val="accent1"/>
                </a:solidFill>
                <a:latin typeface="Verdana" pitchFamily="34" charset="0"/>
              </a:rPr>
              <a:t>Idea 04 – Tieto,</a:t>
            </a:r>
            <a:r>
              <a:rPr lang="fi-FI" altLang="fi-FI" sz="1200" i="0" baseline="0" dirty="0">
                <a:solidFill>
                  <a:schemeClr val="accent1"/>
                </a:solidFill>
                <a:latin typeface="Verdana" pitchFamily="34" charset="0"/>
              </a:rPr>
              <a:t> tiede ja todellisuus</a:t>
            </a:r>
            <a:endParaRPr lang="fi-FI" altLang="fi-FI" sz="1200" i="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MS PGothic" pitchFamily="34" charset="-128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MS PGothic" pitchFamily="34" charset="-128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MS PGothic" pitchFamily="34" charset="-128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MS PGothic" pitchFamily="34" charset="-128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Genev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Genev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Genev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  <a:cs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4267201" y="1981200"/>
            <a:ext cx="41212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i="0" dirty="0">
                <a:solidFill>
                  <a:schemeClr val="accent1"/>
                </a:solidFill>
              </a:rPr>
              <a:t>Luku 3</a:t>
            </a:r>
          </a:p>
          <a:p>
            <a:pPr>
              <a:spcBef>
                <a:spcPct val="0"/>
              </a:spcBef>
              <a:buFontTx/>
              <a:buNone/>
            </a:pPr>
            <a:endParaRPr lang="fi-FI" altLang="fi-FI" sz="2400" i="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2400" b="1" i="0" dirty="0">
                <a:solidFill>
                  <a:schemeClr val="accent1"/>
                </a:solidFill>
              </a:rPr>
              <a:t>Olioita ja ominaisuuksia</a:t>
            </a:r>
            <a:endParaRPr lang="fi-FI" altLang="fi-FI" sz="2400" i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Nominalismi ja käsiterealismi</a:t>
            </a:r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Ovatko universaalit </a:t>
            </a:r>
            <a:r>
              <a:rPr lang="fi-FI" dirty="0" smtClean="0"/>
              <a:t>todellisia?</a:t>
            </a:r>
            <a:endParaRPr lang="fi-FI" dirty="0"/>
          </a:p>
          <a:p>
            <a:r>
              <a:rPr lang="fi-FI" dirty="0" smtClean="0"/>
              <a:t>Nominalisti vastaisi, että eivät. Vain </a:t>
            </a:r>
            <a:r>
              <a:rPr lang="fi-FI" dirty="0"/>
              <a:t>yksilöoliot ovat todellisia.</a:t>
            </a:r>
          </a:p>
          <a:p>
            <a:r>
              <a:rPr lang="fi-FI" dirty="0" smtClean="0"/>
              <a:t>Käsiterealisti vastaisi, että ovat. Muuten </a:t>
            </a:r>
            <a:r>
              <a:rPr lang="fi-FI" dirty="0"/>
              <a:t>ei voisi puhua </a:t>
            </a:r>
            <a:r>
              <a:rPr lang="fi-FI" dirty="0" smtClean="0"/>
              <a:t>ominaisuuksista, </a:t>
            </a:r>
            <a:r>
              <a:rPr lang="fi-FI" dirty="0"/>
              <a:t>ja abstraktiot sekä yleistykset olisivat mahdottomia.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276466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Tyyppi vai esiintymä?</a:t>
            </a:r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Tyyppi (</a:t>
            </a:r>
            <a:r>
              <a:rPr lang="fi-FI" i="1" dirty="0" err="1"/>
              <a:t>type</a:t>
            </a:r>
            <a:r>
              <a:rPr lang="fi-FI" dirty="0"/>
              <a:t>) </a:t>
            </a:r>
            <a:r>
              <a:rPr lang="fi-FI" dirty="0" smtClean="0"/>
              <a:t>tarkoittaa </a:t>
            </a:r>
            <a:r>
              <a:rPr lang="fi-FI" dirty="0"/>
              <a:t>abstraktia yksikköä, jota konkreettinen esiintymä (</a:t>
            </a:r>
            <a:r>
              <a:rPr lang="fi-FI" i="1" dirty="0" err="1"/>
              <a:t>token</a:t>
            </a:r>
            <a:r>
              <a:rPr lang="fi-FI" dirty="0"/>
              <a:t>) ilmentää.</a:t>
            </a:r>
          </a:p>
          <a:p>
            <a:r>
              <a:rPr lang="fi-FI" dirty="0" smtClean="0"/>
              <a:t>Esim. metsässä </a:t>
            </a:r>
            <a:r>
              <a:rPr lang="fi-FI" dirty="0"/>
              <a:t>on tuhat hiirtä (konkreettisia esiintymiä); metsässä on kahta hiirilajia (abstrakteja tyyppejä).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6257128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 smtClean="0"/>
              <a:t>Identiteetin eri merkityksiä</a:t>
            </a:r>
            <a:endParaRPr lang="fi-FI" altLang="fi-FI" dirty="0"/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Arkimerkitys: </a:t>
            </a:r>
            <a:r>
              <a:rPr lang="fi-FI" dirty="0"/>
              <a:t>I</a:t>
            </a:r>
            <a:r>
              <a:rPr lang="fi-FI" dirty="0" smtClean="0"/>
              <a:t>dentiteetti viittaa henkilöllisyyteen </a:t>
            </a:r>
            <a:r>
              <a:rPr lang="fi-FI" dirty="0"/>
              <a:t>tai henkilön omakuvaan.</a:t>
            </a:r>
          </a:p>
          <a:p>
            <a:r>
              <a:rPr lang="fi-FI" dirty="0"/>
              <a:t>Ontologinen </a:t>
            </a:r>
            <a:r>
              <a:rPr lang="fi-FI" dirty="0" smtClean="0"/>
              <a:t>identiteetti: Olio </a:t>
            </a:r>
            <a:r>
              <a:rPr lang="fi-FI" dirty="0"/>
              <a:t>pysyy samana ajanhetkestä toiseen.</a:t>
            </a:r>
          </a:p>
          <a:p>
            <a:r>
              <a:rPr lang="fi-FI" dirty="0"/>
              <a:t>Semanttinen </a:t>
            </a:r>
            <a:r>
              <a:rPr lang="fi-FI" dirty="0" smtClean="0"/>
              <a:t>identiteetti: Nimet ”Teräsmies</a:t>
            </a:r>
            <a:r>
              <a:rPr lang="fi-FI" dirty="0"/>
              <a:t>” ja </a:t>
            </a:r>
            <a:r>
              <a:rPr lang="fi-FI" dirty="0" smtClean="0"/>
              <a:t>”Clark </a:t>
            </a:r>
            <a:r>
              <a:rPr lang="fi-FI" dirty="0"/>
              <a:t>Kent” viittaavat samaan olioon.</a:t>
            </a:r>
          </a:p>
          <a:p>
            <a:r>
              <a:rPr lang="fi-FI" dirty="0"/>
              <a:t>Looginen tai numeerinen </a:t>
            </a:r>
            <a:r>
              <a:rPr lang="fi-FI" dirty="0" smtClean="0"/>
              <a:t>identiteetti</a:t>
            </a:r>
            <a:r>
              <a:rPr lang="fi-FI" dirty="0"/>
              <a:t>:</a:t>
            </a:r>
            <a:r>
              <a:rPr lang="fi-FI" dirty="0" smtClean="0"/>
              <a:t> Itseidenttisyys,    a = a. Jokainen </a:t>
            </a:r>
            <a:r>
              <a:rPr lang="fi-FI" dirty="0"/>
              <a:t>asia on sama kuin se itse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629056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 err="1"/>
              <a:t>Essentiaaliset</a:t>
            </a:r>
            <a:r>
              <a:rPr lang="fi-FI" dirty="0"/>
              <a:t> ja </a:t>
            </a:r>
            <a:r>
              <a:rPr lang="fi-FI" dirty="0" err="1"/>
              <a:t>aksidentaaliset</a:t>
            </a:r>
            <a:r>
              <a:rPr lang="fi-FI" dirty="0"/>
              <a:t> ominaisuudet</a:t>
            </a:r>
            <a:endParaRPr lang="fi-FI" altLang="fi-FI" dirty="0"/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Essentiaalinen</a:t>
            </a:r>
            <a:r>
              <a:rPr lang="fi-FI" dirty="0"/>
              <a:t> eli olemuksellinen ominaisuus kuuluu olion olemukseen (</a:t>
            </a:r>
            <a:r>
              <a:rPr lang="fi-FI" dirty="0" smtClean="0"/>
              <a:t>määritelmään). Sitä </a:t>
            </a:r>
            <a:r>
              <a:rPr lang="fi-FI" dirty="0"/>
              <a:t>ilman olio ei olisi </a:t>
            </a:r>
            <a:r>
              <a:rPr lang="fi-FI" dirty="0" smtClean="0"/>
              <a:t>se, </a:t>
            </a:r>
            <a:r>
              <a:rPr lang="fi-FI" dirty="0"/>
              <a:t>mikä se </a:t>
            </a:r>
            <a:r>
              <a:rPr lang="fi-FI" dirty="0" smtClean="0"/>
              <a:t>on.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</a:t>
            </a:r>
            <a:r>
              <a:rPr lang="fi-FI" dirty="0"/>
              <a:t>. pallon </a:t>
            </a:r>
            <a:r>
              <a:rPr lang="fi-FI" dirty="0" smtClean="0"/>
              <a:t>pyöreys</a:t>
            </a:r>
            <a:endParaRPr lang="fi-FI" dirty="0"/>
          </a:p>
          <a:p>
            <a:r>
              <a:rPr lang="fi-FI" dirty="0" err="1"/>
              <a:t>Aksidentaalinen</a:t>
            </a:r>
            <a:r>
              <a:rPr lang="fi-FI" dirty="0"/>
              <a:t> eli satunnainen ominaisuus ei </a:t>
            </a:r>
            <a:r>
              <a:rPr lang="fi-FI" dirty="0" smtClean="0"/>
              <a:t>kuulu </a:t>
            </a:r>
            <a:r>
              <a:rPr lang="fi-FI" dirty="0"/>
              <a:t>olion </a:t>
            </a:r>
            <a:r>
              <a:rPr lang="fi-FI" dirty="0" smtClean="0"/>
              <a:t>olemukseen. Se </a:t>
            </a:r>
            <a:r>
              <a:rPr lang="fi-FI" dirty="0"/>
              <a:t>ei ole </a:t>
            </a:r>
            <a:r>
              <a:rPr lang="fi-FI" dirty="0" smtClean="0"/>
              <a:t>oliolle välttämätön.</a:t>
            </a:r>
          </a:p>
          <a:p>
            <a:pPr lvl="1"/>
            <a:r>
              <a:rPr lang="fi-FI" dirty="0" smtClean="0"/>
              <a:t>esim</a:t>
            </a:r>
            <a:r>
              <a:rPr lang="fi-FI" dirty="0"/>
              <a:t>. pallon </a:t>
            </a:r>
            <a:r>
              <a:rPr lang="fi-FI" dirty="0" smtClean="0"/>
              <a:t>vihreys</a:t>
            </a:r>
            <a:endParaRPr lang="fi-FI" dirty="0"/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2052796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Primaari- ja sekundaariominaisuudet</a:t>
            </a:r>
            <a:endParaRPr lang="fi-FI" altLang="fi-FI" dirty="0"/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Brittiempiristi John </a:t>
            </a:r>
            <a:r>
              <a:rPr lang="fi-FI" dirty="0" err="1"/>
              <a:t>Locken</a:t>
            </a:r>
            <a:r>
              <a:rPr lang="fi-FI" dirty="0"/>
              <a:t> (1632–1704) tekemä erottelu.</a:t>
            </a:r>
          </a:p>
          <a:p>
            <a:r>
              <a:rPr lang="fi-FI" dirty="0" smtClean="0"/>
              <a:t>Primaariominaisuudet </a:t>
            </a:r>
            <a:r>
              <a:rPr lang="fi-FI" dirty="0"/>
              <a:t>eli ensisijaiset ominaisuudet kuuluvat kaikille kohteille havaitsijasta </a:t>
            </a:r>
            <a:r>
              <a:rPr lang="fi-FI" dirty="0" smtClean="0"/>
              <a:t>riippumatta.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</a:t>
            </a:r>
            <a:r>
              <a:rPr lang="fi-FI" dirty="0"/>
              <a:t>. tilavuus, muoto ja </a:t>
            </a:r>
            <a:r>
              <a:rPr lang="fi-FI" dirty="0" smtClean="0"/>
              <a:t>massa</a:t>
            </a:r>
            <a:endParaRPr lang="fi-FI" dirty="0"/>
          </a:p>
          <a:p>
            <a:r>
              <a:rPr lang="fi-FI" dirty="0"/>
              <a:t>Sekundaariominaisuudet eli toissijaiset ominaisuudet riippuvat </a:t>
            </a:r>
            <a:r>
              <a:rPr lang="fi-FI" dirty="0" smtClean="0"/>
              <a:t>havaitsijasta.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</a:t>
            </a:r>
            <a:r>
              <a:rPr lang="fi-FI" dirty="0"/>
              <a:t>. väri, </a:t>
            </a:r>
            <a:r>
              <a:rPr lang="fi-FI" dirty="0" smtClean="0"/>
              <a:t>maku ja tuntu</a:t>
            </a:r>
            <a:endParaRPr lang="fi-FI" dirty="0"/>
          </a:p>
          <a:p>
            <a:r>
              <a:rPr lang="fi-FI" dirty="0" err="1"/>
              <a:t>Locken</a:t>
            </a:r>
            <a:r>
              <a:rPr lang="fi-FI" dirty="0"/>
              <a:t> mukaan siis myös väri on katsojan silmässä, ei ainoastaan kauneus.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3763672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Onko olio ominaisuuksiensa summa?</a:t>
            </a:r>
            <a:endParaRPr lang="fi-FI" altLang="fi-FI" dirty="0"/>
          </a:p>
        </p:txBody>
      </p:sp>
      <p:sp>
        <p:nvSpPr>
          <p:cNvPr id="14339" name="Rectangl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000" dirty="0" err="1"/>
              <a:t>Leibnizin</a:t>
            </a:r>
            <a:r>
              <a:rPr lang="fi-FI" sz="2000" dirty="0"/>
              <a:t> laki:</a:t>
            </a:r>
          </a:p>
          <a:p>
            <a:pPr marL="400050" lvl="1" indent="0">
              <a:buNone/>
            </a:pPr>
            <a:r>
              <a:rPr lang="fi-FI" sz="1600" dirty="0" smtClean="0"/>
              <a:t>Jos </a:t>
            </a:r>
            <a:r>
              <a:rPr lang="fi-FI" sz="1600" dirty="0"/>
              <a:t>kahdella asialla on täsmälleen samat ominaisuudet, ne ovat sama asia. Periaatetta sanotaan myös ”erottamattomien samuudeksi”. </a:t>
            </a:r>
          </a:p>
          <a:p>
            <a:r>
              <a:rPr lang="fi-FI" sz="2000" dirty="0"/>
              <a:t>Vastaavasti jos A ja B ovat eri olioita, niillä on välttämättä jokin eri ominaisuus. </a:t>
            </a:r>
          </a:p>
          <a:p>
            <a:r>
              <a:rPr lang="fi-FI" sz="2000" dirty="0" smtClean="0"/>
              <a:t>Kimpputeoria: Olio </a:t>
            </a:r>
            <a:r>
              <a:rPr lang="fi-FI" sz="2000" dirty="0"/>
              <a:t>tyhjentyy </a:t>
            </a:r>
            <a:r>
              <a:rPr lang="fi-FI" sz="2000" dirty="0" smtClean="0"/>
              <a:t>ominaisuuksiinsa.</a:t>
            </a:r>
            <a:endParaRPr lang="fi-FI" sz="2000" dirty="0"/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60" y="1600200"/>
            <a:ext cx="3231280" cy="39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32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Substanssi, ominaisuuksien kantaja</a:t>
            </a:r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Substanssi on olevan </a:t>
            </a:r>
            <a:r>
              <a:rPr lang="fi-FI" dirty="0"/>
              <a:t>perusaines, Aristoteleella konkreettinen </a:t>
            </a:r>
            <a:r>
              <a:rPr lang="fi-FI" dirty="0" smtClean="0"/>
              <a:t>yksilöolio.</a:t>
            </a:r>
            <a:endParaRPr lang="fi-FI" dirty="0"/>
          </a:p>
          <a:p>
            <a:r>
              <a:rPr lang="fi-FI" dirty="0"/>
              <a:t>Substanssi on oleva, jolla on </a:t>
            </a:r>
            <a:r>
              <a:rPr lang="fi-FI" dirty="0" smtClean="0"/>
              <a:t>ominaisuuksia.</a:t>
            </a:r>
            <a:endParaRPr lang="fi-FI" dirty="0"/>
          </a:p>
          <a:p>
            <a:r>
              <a:rPr lang="fi-FI" dirty="0"/>
              <a:t>Substanssi on se, mikä säilyy oliossa samana muutosten </a:t>
            </a:r>
            <a:r>
              <a:rPr lang="fi-FI" dirty="0" smtClean="0"/>
              <a:t>halki.</a:t>
            </a:r>
            <a:endParaRPr lang="fi-FI" dirty="0"/>
          </a:p>
          <a:p>
            <a:r>
              <a:rPr lang="fi-FI" dirty="0" smtClean="0"/>
              <a:t>Kimpputeorian </a:t>
            </a:r>
            <a:r>
              <a:rPr lang="fi-FI" dirty="0"/>
              <a:t>mukaan ominaisuuksien takana ei lymyä mitään oliota tai substanssia, vaan pelkät aistittavat ominaisuudet ovat olemassa.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591265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Maanläheinen Aristoteles</a:t>
            </a:r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Aristoteleelle ideaaliset </a:t>
            </a:r>
            <a:r>
              <a:rPr lang="fi-FI" dirty="0"/>
              <a:t>olemukset eivät </a:t>
            </a:r>
            <a:r>
              <a:rPr lang="fi-FI" dirty="0" smtClean="0"/>
              <a:t>ole olemassa itsessään, </a:t>
            </a:r>
            <a:r>
              <a:rPr lang="fi-FI" dirty="0"/>
              <a:t>vaan ainoastaan konkreettisissa olioissa</a:t>
            </a:r>
            <a:r>
              <a:rPr lang="fi-FI" dirty="0" smtClean="0"/>
              <a:t>. Tässä hän erosi opettajansa Platonin ajattelusta.</a:t>
            </a:r>
            <a:endParaRPr lang="fi-FI" dirty="0"/>
          </a:p>
          <a:p>
            <a:r>
              <a:rPr lang="fi-FI" dirty="0"/>
              <a:t>Aristoteles painotti enemmän olioiden suoraan havaittavia piirteitä, kun taas Platonille olennaisempaa oli järjen avulla tavoitettava, ikuinen olemus. </a:t>
            </a:r>
          </a:p>
          <a:p>
            <a:r>
              <a:rPr lang="fi-FI" dirty="0" smtClean="0"/>
              <a:t>Aristotelesta </a:t>
            </a:r>
            <a:r>
              <a:rPr lang="fi-FI" dirty="0"/>
              <a:t>pidetään empiirisen luonnontieteen isähahmona.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1059173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Universaalit ja </a:t>
            </a:r>
            <a:r>
              <a:rPr lang="fi-FI" dirty="0" err="1"/>
              <a:t>partikulaarit</a:t>
            </a:r>
            <a:endParaRPr lang="fi-FI" dirty="0"/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Universaali on ominaisuus, joka on yhteinen usealle </a:t>
            </a:r>
            <a:r>
              <a:rPr lang="fi-FI" dirty="0" smtClean="0"/>
              <a:t>asialle.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</a:t>
            </a:r>
            <a:r>
              <a:rPr lang="fi-FI" dirty="0"/>
              <a:t>. keltainen, </a:t>
            </a:r>
            <a:r>
              <a:rPr lang="fi-FI" dirty="0" smtClean="0"/>
              <a:t>keltaisuus</a:t>
            </a:r>
            <a:endParaRPr lang="fi-FI" dirty="0"/>
          </a:p>
          <a:p>
            <a:r>
              <a:rPr lang="fi-FI" dirty="0" err="1"/>
              <a:t>Partikulaarit</a:t>
            </a:r>
            <a:r>
              <a:rPr lang="fi-FI" dirty="0"/>
              <a:t> ovat yksilöolioita, jotka ovat esimerkkejä </a:t>
            </a:r>
            <a:r>
              <a:rPr lang="fi-FI" dirty="0" smtClean="0"/>
              <a:t>universaaleista.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sim. sitruuna</a:t>
            </a:r>
            <a:endParaRPr lang="fi-FI" dirty="0"/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1027776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Kategoriat</a:t>
            </a:r>
          </a:p>
        </p:txBody>
      </p:sp>
      <p:sp>
        <p:nvSpPr>
          <p:cNvPr id="14339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Kategoriat ovat kaikkein yleisimpiä ominaisuuksia, jotka pätevät kaikkeen </a:t>
            </a:r>
            <a:r>
              <a:rPr lang="fi-FI" dirty="0" smtClean="0"/>
              <a:t>olevaan.</a:t>
            </a:r>
          </a:p>
          <a:p>
            <a:pPr lvl="1"/>
            <a:r>
              <a:rPr lang="fi-FI" dirty="0"/>
              <a:t>e</a:t>
            </a:r>
            <a:r>
              <a:rPr lang="fi-FI" dirty="0" smtClean="0"/>
              <a:t>sim</a:t>
            </a:r>
            <a:r>
              <a:rPr lang="fi-FI" dirty="0"/>
              <a:t>. kvantiteetti eli olion suuruus tai </a:t>
            </a:r>
            <a:r>
              <a:rPr lang="fi-FI" dirty="0" smtClean="0"/>
              <a:t>määrä, ”kuinka </a:t>
            </a:r>
            <a:r>
              <a:rPr lang="fi-FI" dirty="0"/>
              <a:t>paljon</a:t>
            </a:r>
            <a:r>
              <a:rPr lang="fi-FI" dirty="0" smtClean="0"/>
              <a:t>?” </a:t>
            </a:r>
            <a:endParaRPr lang="fi-FI" dirty="0"/>
          </a:p>
          <a:p>
            <a:r>
              <a:rPr lang="fi-FI" dirty="0"/>
              <a:t>Kuuluisia kategorialistoja: Aristoteles, </a:t>
            </a:r>
            <a:r>
              <a:rPr lang="fi-FI" dirty="0" smtClean="0"/>
              <a:t>Kant</a:t>
            </a:r>
            <a:endParaRPr lang="fi-FI" dirty="0"/>
          </a:p>
          <a:p>
            <a:r>
              <a:rPr lang="fi-FI" dirty="0" smtClean="0"/>
              <a:t>Kategoriavirhe on kahden yhteen sopimattoman </a:t>
            </a:r>
            <a:r>
              <a:rPr lang="fi-FI" dirty="0"/>
              <a:t>käsitteen yhdistämisyritys.</a:t>
            </a:r>
          </a:p>
        </p:txBody>
      </p:sp>
      <p:sp>
        <p:nvSpPr>
          <p:cNvPr id="17412" name="Rectangle 6"/>
          <p:cNvSpPr>
            <a:spLocks/>
          </p:cNvSpPr>
          <p:nvPr/>
        </p:nvSpPr>
        <p:spPr bwMode="auto">
          <a:xfrm>
            <a:off x="4572000" y="1600200"/>
            <a:ext cx="4191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endParaRPr lang="fi-FI" altLang="fi-FI" i="0"/>
          </a:p>
        </p:txBody>
      </p:sp>
    </p:spTree>
    <p:extLst>
      <p:ext uri="{BB962C8B-B14F-4D97-AF65-F5344CB8AC3E}">
        <p14:creationId xmlns:p14="http://schemas.microsoft.com/office/powerpoint/2010/main" val="3612379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Blank Presentation">
      <a:majorFont>
        <a:latin typeface="Verdana"/>
        <a:ea typeface="ＭＳ Ｐゴシック"/>
        <a:cs typeface="Geneva"/>
      </a:majorFont>
      <a:minorFont>
        <a:latin typeface="Verdana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Grande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Grande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kCompany xmlns="4FD2DD6E-41AC-4D3A-A8B5-1111DEEF208D">Kustannusosakeyhtiö Otava</OkCompany>
    <OkOwner xmlns="4FD2DD6E-41AC-4D3A-A8B5-1111DEEF208D">
      <UserInfo>
        <DisplayName/>
        <AccountId xsi:nil="true"/>
        <AccountType/>
      </UserInfo>
    </OkOwner>
    <OkValidityDate xmlns="4FD2DD6E-41AC-4D3A-A8B5-1111DEEF208D" xsi:nil="true"/>
    <OkDocType xmlns="4FD2DD6E-41AC-4D3A-A8B5-1111DEEF208D">Ohje</OkDocType>
    <OkConfidentiality xmlns="4FD2DD6E-41AC-4D3A-A8B5-1111DEEF208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K Document" ma:contentTypeID="0x010100FC3EBCEAA53E4A179721051A77971EF800AAC8923946DE4543ABAAAD8F04236D7C" ma:contentTypeVersion="1" ma:contentTypeDescription="OK-dokumentti" ma:contentTypeScope="" ma:versionID="9c8ab2158da96c2c1f3913b449ad68f9">
  <xsd:schema xmlns:xsd="http://www.w3.org/2001/XMLSchema" xmlns:p="http://schemas.microsoft.com/office/2006/metadata/properties" xmlns:ns2="4FD2DD6E-41AC-4D3A-A8B5-1111DEEF208D" targetNamespace="http://schemas.microsoft.com/office/2006/metadata/properties" ma:root="true" ma:fieldsID="e8ab5f083f152726e3993764ce023b45" ns2:_="">
    <xsd:import namespace="4FD2DD6E-41AC-4D3A-A8B5-1111DEEF208D"/>
    <xsd:element name="properties">
      <xsd:complexType>
        <xsd:sequence>
          <xsd:element name="documentManagement">
            <xsd:complexType>
              <xsd:all>
                <xsd:element ref="ns2:OkCompany" minOccurs="0"/>
                <xsd:element ref="ns2:OkDocType"/>
                <xsd:element ref="ns2:OkValidityDate" minOccurs="0"/>
                <xsd:element ref="ns2:OkConfidentiality" minOccurs="0"/>
                <xsd:element ref="ns2:OkOwne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FD2DD6E-41AC-4D3A-A8B5-1111DEEF208D" elementFormDefault="qualified">
    <xsd:import namespace="http://schemas.microsoft.com/office/2006/documentManagement/types"/>
    <xsd:element name="OkCompany" ma:index="8" nillable="true" ma:displayName="Yhtiö" ma:format="Dropdown" ma:internalName="OkCompany">
      <xsd:simpleType>
        <xsd:restriction base="dms:Choice">
          <xsd:enumeration value="Otavamedia Oy"/>
          <xsd:enumeration value="Otava Oy"/>
          <xsd:enumeration value="Otavan Kirjapaino Oy"/>
          <xsd:enumeration value="Kustannusosakeyhtiö Otava"/>
          <xsd:enumeration value="Suomalainen Kirjakauppa Oy"/>
          <xsd:enumeration value="Like Kustannus Oy"/>
          <xsd:enumeration value="Suomen Kuvapalvelu Oy"/>
          <xsd:enumeration value="Suomen Golfpiste Oy"/>
          <xsd:enumeration value="NettiX Oy"/>
          <xsd:enumeration value="Deco Media Oy"/>
          <xsd:enumeration value="Kustannusosakeyhtiö Moreeni"/>
        </xsd:restriction>
      </xsd:simpleType>
    </xsd:element>
    <xsd:element name="OkDocType" ma:index="9" ma:displayName="Tyyppi" ma:default="Agenda" ma:format="Dropdown" ma:internalName="OkDocType">
      <xsd:simpleType>
        <xsd:restriction base="dms:Choice">
          <xsd:enumeration value="Agenda"/>
          <xsd:enumeration value="Aikataulu"/>
          <xsd:enumeration value="Esitys"/>
          <xsd:enumeration value="Hinnasto"/>
          <xsd:enumeration value="Lomake"/>
          <xsd:enumeration value="Luettelo"/>
          <xsd:enumeration value="Muistio"/>
          <xsd:enumeration value="Ohje"/>
          <xsd:enumeration value="Pöytäkirja"/>
          <xsd:enumeration value="Raportti"/>
          <xsd:enumeration value="Suunnitelma"/>
          <xsd:enumeration value="Tiedote"/>
        </xsd:restriction>
      </xsd:simpleType>
    </xsd:element>
    <xsd:element name="OkValidityDate" ma:index="10" nillable="true" ma:displayName="Voimassaoloaika" ma:format="DateOnly" ma:internalName="OkValidityDate">
      <xsd:simpleType>
        <xsd:restriction base="dms:DateTime"/>
      </xsd:simpleType>
    </xsd:element>
    <xsd:element name="OkConfidentiality" ma:index="11" nillable="true" ma:displayName="Luottamuksellisuus" ma:format="Dropdown" ma:internalName="OkConfidentiality">
      <xsd:simpleType>
        <xsd:restriction base="dms:Choice">
          <xsd:enumeration value="Julkinen"/>
          <xsd:enumeration value="Sisäinen"/>
          <xsd:enumeration value="Luottamuksellinen"/>
          <xsd:enumeration value="Salainen"/>
        </xsd:restriction>
      </xsd:simpleType>
    </xsd:element>
    <xsd:element name="OkOwner" ma:index="12" nillable="true" ma:displayName="Omistaja" ma:list="UserInfo" ma:internalName="Ok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 ma:readOnly="true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C69D417-8C22-437C-8803-F9A9448B1813}">
  <ds:schemaRefs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4FD2DD6E-41AC-4D3A-A8B5-1111DEEF208D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FA3B0D6-F5B6-44C6-B76A-53597D10F9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9CAE25-59D9-4309-AAB3-DCD06BA0B5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2DD6E-41AC-4D3A-A8B5-1111DEEF208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C5499A15-F71D-4334-99D5-E0327F9A4F9A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</TotalTime>
  <Words>468</Words>
  <Application>Microsoft Office PowerPoint</Application>
  <PresentationFormat>Näytössä katseltava diaesitys (4:3)</PresentationFormat>
  <Paragraphs>62</Paragraphs>
  <Slides>11</Slides>
  <Notes>11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Blank Presentation</vt:lpstr>
      <vt:lpstr>PowerPoint-esitys</vt:lpstr>
      <vt:lpstr>Identiteetin eri merkityksiä</vt:lpstr>
      <vt:lpstr>Essentiaaliset ja aksidentaaliset ominaisuudet</vt:lpstr>
      <vt:lpstr>Primaari- ja sekundaariominaisuudet</vt:lpstr>
      <vt:lpstr>Onko olio ominaisuuksiensa summa?</vt:lpstr>
      <vt:lpstr>Substanssi, ominaisuuksien kantaja</vt:lpstr>
      <vt:lpstr>Maanläheinen Aristoteles</vt:lpstr>
      <vt:lpstr>Universaalit ja partikulaarit</vt:lpstr>
      <vt:lpstr>Kategoriat</vt:lpstr>
      <vt:lpstr>Nominalismi ja käsiterealismi</vt:lpstr>
      <vt:lpstr>Tyyppi vai esiintymä?</vt:lpstr>
    </vt:vector>
  </TitlesOfParts>
  <Company>Venla Koski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Venla Koski</dc:creator>
  <cp:lastModifiedBy>oppilas</cp:lastModifiedBy>
  <cp:revision>70</cp:revision>
  <dcterms:created xsi:type="dcterms:W3CDTF">2010-04-19T08:09:13Z</dcterms:created>
  <dcterms:modified xsi:type="dcterms:W3CDTF">2019-08-13T07:40:54Z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OK Document</vt:lpwstr>
  </property>
</Properties>
</file>