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4" r:id="rId5"/>
    <p:sldId id="269" r:id="rId6"/>
    <p:sldId id="265" r:id="rId7"/>
    <p:sldId id="267" r:id="rId8"/>
    <p:sldId id="260" r:id="rId9"/>
    <p:sldId id="268" r:id="rId10"/>
    <p:sldId id="262" r:id="rId11"/>
    <p:sldId id="259" r:id="rId12"/>
    <p:sldId id="270" r:id="rId13"/>
    <p:sldId id="271" r:id="rId14"/>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4467C6A3-FB40-4F58-974B-00D44DEDB321}" type="datetimeFigureOut">
              <a:rPr lang="fi-FI" smtClean="0"/>
              <a:t>9.11.2020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F5D8A09-20C6-41F1-94F0-65FC7EFF7F57}" type="slidenum">
              <a:rPr lang="fi-FI" smtClean="0"/>
              <a:t>‹#›</a:t>
            </a:fld>
            <a:endParaRPr lang="fi-FI"/>
          </a:p>
        </p:txBody>
      </p:sp>
    </p:spTree>
    <p:extLst>
      <p:ext uri="{BB962C8B-B14F-4D97-AF65-F5344CB8AC3E}">
        <p14:creationId xmlns:p14="http://schemas.microsoft.com/office/powerpoint/2010/main" val="17150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467C6A3-FB40-4F58-974B-00D44DEDB321}" type="datetimeFigureOut">
              <a:rPr lang="fi-FI" smtClean="0"/>
              <a:t>9.11.2020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F5D8A09-20C6-41F1-94F0-65FC7EFF7F57}" type="slidenum">
              <a:rPr lang="fi-FI" smtClean="0"/>
              <a:t>‹#›</a:t>
            </a:fld>
            <a:endParaRPr lang="fi-FI"/>
          </a:p>
        </p:txBody>
      </p:sp>
    </p:spTree>
    <p:extLst>
      <p:ext uri="{BB962C8B-B14F-4D97-AF65-F5344CB8AC3E}">
        <p14:creationId xmlns:p14="http://schemas.microsoft.com/office/powerpoint/2010/main" val="3327795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467C6A3-FB40-4F58-974B-00D44DEDB321}" type="datetimeFigureOut">
              <a:rPr lang="fi-FI" smtClean="0"/>
              <a:t>9.11.2020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F5D8A09-20C6-41F1-94F0-65FC7EFF7F57}" type="slidenum">
              <a:rPr lang="fi-FI" smtClean="0"/>
              <a:t>‹#›</a:t>
            </a:fld>
            <a:endParaRPr lang="fi-FI"/>
          </a:p>
        </p:txBody>
      </p:sp>
    </p:spTree>
    <p:extLst>
      <p:ext uri="{BB962C8B-B14F-4D97-AF65-F5344CB8AC3E}">
        <p14:creationId xmlns:p14="http://schemas.microsoft.com/office/powerpoint/2010/main" val="3545617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4467C6A3-FB40-4F58-974B-00D44DEDB321}" type="datetimeFigureOut">
              <a:rPr lang="fi-FI" smtClean="0"/>
              <a:t>9.11.2020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F5D8A09-20C6-41F1-94F0-65FC7EFF7F57}" type="slidenum">
              <a:rPr lang="fi-FI" smtClean="0"/>
              <a:t>‹#›</a:t>
            </a:fld>
            <a:endParaRPr lang="fi-FI"/>
          </a:p>
        </p:txBody>
      </p:sp>
    </p:spTree>
    <p:extLst>
      <p:ext uri="{BB962C8B-B14F-4D97-AF65-F5344CB8AC3E}">
        <p14:creationId xmlns:p14="http://schemas.microsoft.com/office/powerpoint/2010/main" val="3083450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4467C6A3-FB40-4F58-974B-00D44DEDB321}" type="datetimeFigureOut">
              <a:rPr lang="fi-FI" smtClean="0"/>
              <a:t>9.11.2020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F5D8A09-20C6-41F1-94F0-65FC7EFF7F57}" type="slidenum">
              <a:rPr lang="fi-FI" smtClean="0"/>
              <a:t>‹#›</a:t>
            </a:fld>
            <a:endParaRPr lang="fi-FI"/>
          </a:p>
        </p:txBody>
      </p:sp>
    </p:spTree>
    <p:extLst>
      <p:ext uri="{BB962C8B-B14F-4D97-AF65-F5344CB8AC3E}">
        <p14:creationId xmlns:p14="http://schemas.microsoft.com/office/powerpoint/2010/main" val="3599838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4467C6A3-FB40-4F58-974B-00D44DEDB321}" type="datetimeFigureOut">
              <a:rPr lang="fi-FI" smtClean="0"/>
              <a:t>9.11.2020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F5D8A09-20C6-41F1-94F0-65FC7EFF7F57}" type="slidenum">
              <a:rPr lang="fi-FI" smtClean="0"/>
              <a:t>‹#›</a:t>
            </a:fld>
            <a:endParaRPr lang="fi-FI"/>
          </a:p>
        </p:txBody>
      </p:sp>
    </p:spTree>
    <p:extLst>
      <p:ext uri="{BB962C8B-B14F-4D97-AF65-F5344CB8AC3E}">
        <p14:creationId xmlns:p14="http://schemas.microsoft.com/office/powerpoint/2010/main" val="1857434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4467C6A3-FB40-4F58-974B-00D44DEDB321}" type="datetimeFigureOut">
              <a:rPr lang="fi-FI" smtClean="0"/>
              <a:t>9.11.2020</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7F5D8A09-20C6-41F1-94F0-65FC7EFF7F57}" type="slidenum">
              <a:rPr lang="fi-FI" smtClean="0"/>
              <a:t>‹#›</a:t>
            </a:fld>
            <a:endParaRPr lang="fi-FI"/>
          </a:p>
        </p:txBody>
      </p:sp>
    </p:spTree>
    <p:extLst>
      <p:ext uri="{BB962C8B-B14F-4D97-AF65-F5344CB8AC3E}">
        <p14:creationId xmlns:p14="http://schemas.microsoft.com/office/powerpoint/2010/main" val="96600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4467C6A3-FB40-4F58-974B-00D44DEDB321}" type="datetimeFigureOut">
              <a:rPr lang="fi-FI" smtClean="0"/>
              <a:t>9.11.2020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7F5D8A09-20C6-41F1-94F0-65FC7EFF7F57}" type="slidenum">
              <a:rPr lang="fi-FI" smtClean="0"/>
              <a:t>‹#›</a:t>
            </a:fld>
            <a:endParaRPr lang="fi-FI"/>
          </a:p>
        </p:txBody>
      </p:sp>
    </p:spTree>
    <p:extLst>
      <p:ext uri="{BB962C8B-B14F-4D97-AF65-F5344CB8AC3E}">
        <p14:creationId xmlns:p14="http://schemas.microsoft.com/office/powerpoint/2010/main" val="1457212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467C6A3-FB40-4F58-974B-00D44DEDB321}" type="datetimeFigureOut">
              <a:rPr lang="fi-FI" smtClean="0"/>
              <a:t>9.11.2020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7F5D8A09-20C6-41F1-94F0-65FC7EFF7F57}" type="slidenum">
              <a:rPr lang="fi-FI" smtClean="0"/>
              <a:t>‹#›</a:t>
            </a:fld>
            <a:endParaRPr lang="fi-FI"/>
          </a:p>
        </p:txBody>
      </p:sp>
    </p:spTree>
    <p:extLst>
      <p:ext uri="{BB962C8B-B14F-4D97-AF65-F5344CB8AC3E}">
        <p14:creationId xmlns:p14="http://schemas.microsoft.com/office/powerpoint/2010/main" val="535911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467C6A3-FB40-4F58-974B-00D44DEDB321}" type="datetimeFigureOut">
              <a:rPr lang="fi-FI" smtClean="0"/>
              <a:t>9.11.2020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F5D8A09-20C6-41F1-94F0-65FC7EFF7F57}" type="slidenum">
              <a:rPr lang="fi-FI" smtClean="0"/>
              <a:t>‹#›</a:t>
            </a:fld>
            <a:endParaRPr lang="fi-FI"/>
          </a:p>
        </p:txBody>
      </p:sp>
    </p:spTree>
    <p:extLst>
      <p:ext uri="{BB962C8B-B14F-4D97-AF65-F5344CB8AC3E}">
        <p14:creationId xmlns:p14="http://schemas.microsoft.com/office/powerpoint/2010/main" val="1224847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467C6A3-FB40-4F58-974B-00D44DEDB321}" type="datetimeFigureOut">
              <a:rPr lang="fi-FI" smtClean="0"/>
              <a:t>9.11.2020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F5D8A09-20C6-41F1-94F0-65FC7EFF7F57}" type="slidenum">
              <a:rPr lang="fi-FI" smtClean="0"/>
              <a:t>‹#›</a:t>
            </a:fld>
            <a:endParaRPr lang="fi-FI"/>
          </a:p>
        </p:txBody>
      </p:sp>
    </p:spTree>
    <p:extLst>
      <p:ext uri="{BB962C8B-B14F-4D97-AF65-F5344CB8AC3E}">
        <p14:creationId xmlns:p14="http://schemas.microsoft.com/office/powerpoint/2010/main" val="1620739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67C6A3-FB40-4F58-974B-00D44DEDB321}" type="datetimeFigureOut">
              <a:rPr lang="fi-FI" smtClean="0"/>
              <a:t>9.11.2020</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5D8A09-20C6-41F1-94F0-65FC7EFF7F57}" type="slidenum">
              <a:rPr lang="fi-FI" smtClean="0"/>
              <a:t>‹#›</a:t>
            </a:fld>
            <a:endParaRPr lang="fi-FI"/>
          </a:p>
        </p:txBody>
      </p:sp>
    </p:spTree>
    <p:extLst>
      <p:ext uri="{BB962C8B-B14F-4D97-AF65-F5344CB8AC3E}">
        <p14:creationId xmlns:p14="http://schemas.microsoft.com/office/powerpoint/2010/main" val="3889674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mediataidekasvattaa.fi/wp-content/uploads/2014/01/mita_kuuluu_opetuspaketti_1.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1dgLEDdFdd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mediataidekasvattaa.fi/oppimateriaalit/mita-kuuluu/santtu-koivu-iri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mediataidekasvattaa.fi/oppimateriaalit/mita-kuuluu/aurora-reinhard-kasilaukku/"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latin typeface="Stencil" panose="040409050D0802020404" pitchFamily="82" charset="0"/>
              </a:rPr>
              <a:t>Esitys kameralle</a:t>
            </a:r>
            <a:endParaRPr lang="fi-FI" dirty="0">
              <a:latin typeface="Stencil" panose="040409050D0802020404" pitchFamily="82" charset="0"/>
            </a:endParaRPr>
          </a:p>
        </p:txBody>
      </p:sp>
      <p:sp>
        <p:nvSpPr>
          <p:cNvPr id="3" name="Alaotsikko 2"/>
          <p:cNvSpPr>
            <a:spLocks noGrp="1"/>
          </p:cNvSpPr>
          <p:nvPr>
            <p:ph type="subTitle" idx="1"/>
          </p:nvPr>
        </p:nvSpPr>
        <p:spPr/>
        <p:txBody>
          <a:bodyPr/>
          <a:lstStyle/>
          <a:p>
            <a:r>
              <a:rPr lang="fi-FI" dirty="0" smtClean="0">
                <a:latin typeface="Stencil" panose="040409050D0802020404" pitchFamily="82" charset="0"/>
              </a:rPr>
              <a:t>Elokuvakerrontaa sen alkutaipalella ja nykytaiteessa</a:t>
            </a:r>
            <a:endParaRPr lang="fi-FI" dirty="0">
              <a:latin typeface="Stencil" panose="040409050D0802020404" pitchFamily="82" charset="0"/>
            </a:endParaRPr>
          </a:p>
        </p:txBody>
      </p:sp>
    </p:spTree>
    <p:extLst>
      <p:ext uri="{BB962C8B-B14F-4D97-AF65-F5344CB8AC3E}">
        <p14:creationId xmlns:p14="http://schemas.microsoft.com/office/powerpoint/2010/main" val="3395524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39552" y="404664"/>
            <a:ext cx="8229600" cy="1143000"/>
          </a:xfrm>
        </p:spPr>
        <p:txBody>
          <a:bodyPr>
            <a:normAutofit fontScale="90000"/>
          </a:bodyPr>
          <a:lstStyle/>
          <a:p>
            <a:r>
              <a:rPr lang="fi-FI" dirty="0" smtClean="0">
                <a:latin typeface="Stencil" panose="040409050D0802020404" pitchFamily="82" charset="0"/>
              </a:rPr>
              <a:t>Aurora </a:t>
            </a:r>
            <a:r>
              <a:rPr lang="fi-FI" dirty="0" err="1" smtClean="0">
                <a:latin typeface="Stencil" panose="040409050D0802020404" pitchFamily="82" charset="0"/>
              </a:rPr>
              <a:t>Reinhard</a:t>
            </a:r>
            <a:r>
              <a:rPr lang="fi-FI" dirty="0" smtClean="0">
                <a:latin typeface="Stencil" panose="040409050D0802020404" pitchFamily="82" charset="0"/>
              </a:rPr>
              <a:t>: Käsilaukku</a:t>
            </a:r>
            <a:endParaRPr lang="fi-FI" dirty="0">
              <a:latin typeface="Stencil" panose="040409050D0802020404" pitchFamily="82" charset="0"/>
            </a:endParaRPr>
          </a:p>
        </p:txBody>
      </p:sp>
      <p:sp>
        <p:nvSpPr>
          <p:cNvPr id="3" name="Sisällön paikkamerkki 2"/>
          <p:cNvSpPr>
            <a:spLocks noGrp="1"/>
          </p:cNvSpPr>
          <p:nvPr>
            <p:ph idx="1"/>
          </p:nvPr>
        </p:nvSpPr>
        <p:spPr>
          <a:xfrm>
            <a:off x="467544" y="1772816"/>
            <a:ext cx="8229600" cy="4525963"/>
          </a:xfrm>
        </p:spPr>
        <p:txBody>
          <a:bodyPr>
            <a:normAutofit fontScale="40000" lnSpcReduction="20000"/>
          </a:bodyPr>
          <a:lstStyle/>
          <a:p>
            <a:r>
              <a:rPr lang="fi-FI" sz="6500" b="1" dirty="0"/>
              <a:t>2011 | kesto 00:57</a:t>
            </a:r>
          </a:p>
          <a:p>
            <a:r>
              <a:rPr lang="fi-FI" sz="6500" dirty="0"/>
              <a:t>Taiteilijan kuvaus teoksesta:</a:t>
            </a:r>
          </a:p>
          <a:p>
            <a:r>
              <a:rPr lang="fi-FI" sz="6500" dirty="0"/>
              <a:t>Kuvamaisessa videossa nainen on jäänyt käsilaukkunsa vangiksi.</a:t>
            </a:r>
          </a:p>
          <a:p>
            <a:r>
              <a:rPr lang="fi-FI" sz="6500" dirty="0"/>
              <a:t>Käsilaukku on kuvattu yhdellä otoksella siten, että laukun pohjassa ja sen alla olevassa pöydässä on reikä. Pöydän alla on ihminen, joka heiluttaa kättään laukun sisällä. Teokseen on jälkikäteen yhdistetty ääni apua huutavasta naisesta. Äänen lisääminen kuvaan saa aikaan mielikuvan laukun sisällä tempoilevasta kokonaisesta ihmisestä. Miksi nainen on juuttunut käsilaukkuun eikä pääse sieltä pois? Mikä on teoksen viesti?</a:t>
            </a:r>
          </a:p>
          <a:p>
            <a:pPr marL="0" indent="0">
              <a:buNone/>
            </a:pPr>
            <a:r>
              <a:rPr lang="fi-FI" dirty="0"/>
              <a:t/>
            </a:r>
            <a:br>
              <a:rPr lang="fi-FI" dirty="0"/>
            </a:br>
            <a:endParaRPr lang="fi-FI" dirty="0"/>
          </a:p>
        </p:txBody>
      </p:sp>
    </p:spTree>
    <p:extLst>
      <p:ext uri="{BB962C8B-B14F-4D97-AF65-F5344CB8AC3E}">
        <p14:creationId xmlns:p14="http://schemas.microsoft.com/office/powerpoint/2010/main" val="2674502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88640"/>
            <a:ext cx="8229600" cy="1143000"/>
          </a:xfrm>
        </p:spPr>
        <p:txBody>
          <a:bodyPr>
            <a:normAutofit/>
          </a:bodyPr>
          <a:lstStyle/>
          <a:p>
            <a:r>
              <a:rPr lang="fi-FI" dirty="0" smtClean="0">
                <a:latin typeface="Stencil" panose="040409050D0802020404" pitchFamily="82" charset="0"/>
              </a:rPr>
              <a:t>Tehtävä: Esitys kameralle</a:t>
            </a:r>
            <a:endParaRPr lang="fi-FI" dirty="0">
              <a:latin typeface="Stencil" panose="040409050D0802020404" pitchFamily="82" charset="0"/>
            </a:endParaRPr>
          </a:p>
        </p:txBody>
      </p:sp>
      <p:sp>
        <p:nvSpPr>
          <p:cNvPr id="3" name="Sisällön paikkamerkki 2"/>
          <p:cNvSpPr>
            <a:spLocks noGrp="1"/>
          </p:cNvSpPr>
          <p:nvPr>
            <p:ph idx="1"/>
          </p:nvPr>
        </p:nvSpPr>
        <p:spPr>
          <a:xfrm>
            <a:off x="457200" y="1484784"/>
            <a:ext cx="8229600" cy="4896544"/>
          </a:xfrm>
        </p:spPr>
        <p:txBody>
          <a:bodyPr>
            <a:normAutofit fontScale="70000" lnSpcReduction="20000"/>
          </a:bodyPr>
          <a:lstStyle/>
          <a:p>
            <a:r>
              <a:rPr lang="fi-FI" b="1" dirty="0"/>
              <a:t>Tee lyhytelokuva, jossa kamera pysyy paikallaan. </a:t>
            </a:r>
            <a:r>
              <a:rPr lang="fi-FI" dirty="0"/>
              <a:t>Teoksessa voi olla yksi kuvaotos, jolloin kuvaa ei tarvitse leikata ollenkaan. Tällöin arvosanasi on jotain numerojen 5-8 väliltä. Ota useampia otoksia, jos haluat arvosanan numeroilla 9-10 ja tällöin sinun tulee leikata pätkiä. Aihe on vapaa! Käytä mielikuvitusta! Esiinnytkö kameralle itse, joku muu ihminen tai eläin tai ehkä jokin eloton esine.... Jos haluat arvosanan 9-10 liittää elokuvaan ääntä. Miten tunnelma ja idea muuttuvat, jos liität ääniä? Voit tehdä äänet kuvaustilanteessa tai liittää myöhemmin, jos sinulla on mahdollisuus editoida elokuvaa. Yleensä puhelimissa on joku yksinkertainen editointiohjelma valmiiksi asennettuna esim. Windowsissa Movie Maker ja </a:t>
            </a:r>
            <a:r>
              <a:rPr lang="fi-FI" dirty="0" err="1"/>
              <a:t>Macissä</a:t>
            </a:r>
            <a:r>
              <a:rPr lang="fi-FI" dirty="0"/>
              <a:t> </a:t>
            </a:r>
            <a:r>
              <a:rPr lang="fi-FI" dirty="0" err="1"/>
              <a:t>iMovie</a:t>
            </a:r>
            <a:r>
              <a:rPr lang="fi-FI" dirty="0"/>
              <a:t>. Elokuvan pituus tulee olla </a:t>
            </a:r>
            <a:r>
              <a:rPr lang="fi-FI" dirty="0" err="1"/>
              <a:t>max</a:t>
            </a:r>
            <a:r>
              <a:rPr lang="fi-FI" dirty="0"/>
              <a:t>. 1min. Mukavia elokuvantekohetkiä.  </a:t>
            </a:r>
          </a:p>
          <a:p>
            <a:pPr marL="0" indent="0">
              <a:buNone/>
            </a:pPr>
            <a:endParaRPr lang="fi-FI" dirty="0"/>
          </a:p>
          <a:p>
            <a:r>
              <a:rPr lang="fi-FI" dirty="0"/>
              <a:t>Oma puhelin </a:t>
            </a:r>
            <a:endParaRPr lang="fi-FI" dirty="0" smtClean="0"/>
          </a:p>
        </p:txBody>
      </p:sp>
    </p:spTree>
    <p:extLst>
      <p:ext uri="{BB962C8B-B14F-4D97-AF65-F5344CB8AC3E}">
        <p14:creationId xmlns:p14="http://schemas.microsoft.com/office/powerpoint/2010/main" val="3898759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latin typeface="Stencil" panose="040409050D0802020404" pitchFamily="82" charset="0"/>
              </a:rPr>
              <a:t>Vinkkejä äänien etsimiseen</a:t>
            </a:r>
            <a:endParaRPr lang="fi-FI" dirty="0">
              <a:latin typeface="Stencil" panose="040409050D0802020404" pitchFamily="82" charset="0"/>
            </a:endParaRPr>
          </a:p>
        </p:txBody>
      </p:sp>
      <p:sp>
        <p:nvSpPr>
          <p:cNvPr id="3" name="Sisällön paikkamerkki 2"/>
          <p:cNvSpPr>
            <a:spLocks noGrp="1"/>
          </p:cNvSpPr>
          <p:nvPr>
            <p:ph idx="1"/>
          </p:nvPr>
        </p:nvSpPr>
        <p:spPr/>
        <p:txBody>
          <a:bodyPr>
            <a:normAutofit fontScale="92500" lnSpcReduction="10000"/>
          </a:bodyPr>
          <a:lstStyle/>
          <a:p>
            <a:r>
              <a:rPr lang="fi-FI" dirty="0" smtClean="0"/>
              <a:t>Ääniä löytyy usein tietokoneen äänikirjastosta.</a:t>
            </a:r>
          </a:p>
          <a:p>
            <a:r>
              <a:rPr lang="fi-FI" dirty="0" smtClean="0"/>
              <a:t>Voit hakea ilmaisia äänitehosteita myös esimerkiksi sivulta http://tehosto.yle.fi. </a:t>
            </a:r>
          </a:p>
          <a:p>
            <a:r>
              <a:rPr lang="fi-FI" dirty="0" smtClean="0"/>
              <a:t>Ääniä voi löytää myös verkosta käyttämällä vaikkapa hakusanoja “ääniefektit ilmainen”. Englanninkielisillä hakusanoilla ”sound </a:t>
            </a:r>
            <a:r>
              <a:rPr lang="fi-FI" dirty="0" err="1" smtClean="0"/>
              <a:t>effects</a:t>
            </a:r>
            <a:r>
              <a:rPr lang="fi-FI" dirty="0" smtClean="0"/>
              <a:t>” saat enemmän vaihtoehtoja kuin suomenkielisillä. Jos lisäät hakuun sanat “royalty </a:t>
            </a:r>
            <a:r>
              <a:rPr lang="fi-FI" dirty="0" err="1" smtClean="0"/>
              <a:t>free</a:t>
            </a:r>
            <a:r>
              <a:rPr lang="fi-FI" dirty="0" smtClean="0"/>
              <a:t>”, kone hakee sinulle tekijänoikeuksista vapaita ääniä.</a:t>
            </a:r>
          </a:p>
          <a:p>
            <a:endParaRPr lang="fi-FI" dirty="0"/>
          </a:p>
        </p:txBody>
      </p:sp>
    </p:spTree>
    <p:extLst>
      <p:ext uri="{BB962C8B-B14F-4D97-AF65-F5344CB8AC3E}">
        <p14:creationId xmlns:p14="http://schemas.microsoft.com/office/powerpoint/2010/main" val="3321550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Stencil" panose="040409050D0802020404" pitchFamily="82" charset="0"/>
              </a:rPr>
              <a:t>Lähteet</a:t>
            </a:r>
            <a:endParaRPr lang="fi-FI" dirty="0">
              <a:latin typeface="Stencil" panose="040409050D0802020404" pitchFamily="82" charset="0"/>
            </a:endParaRPr>
          </a:p>
        </p:txBody>
      </p:sp>
      <p:sp>
        <p:nvSpPr>
          <p:cNvPr id="3" name="Sisällön paikkamerkki 2"/>
          <p:cNvSpPr>
            <a:spLocks noGrp="1"/>
          </p:cNvSpPr>
          <p:nvPr>
            <p:ph idx="1"/>
          </p:nvPr>
        </p:nvSpPr>
        <p:spPr/>
        <p:txBody>
          <a:bodyPr/>
          <a:lstStyle/>
          <a:p>
            <a:r>
              <a:rPr lang="fi-FI" dirty="0" smtClean="0"/>
              <a:t>Teksti ja tehtävä on suoraan muokattu AV-arkin oppimateriaaleista</a:t>
            </a:r>
          </a:p>
          <a:p>
            <a:r>
              <a:rPr lang="fi-FI" dirty="0" smtClean="0">
                <a:hlinkClick r:id="rId2"/>
              </a:rPr>
              <a:t>https://mediataidekasvattaa.fi/wp-content/uploads/2014/01/mita_kuuluu_opetuspaketti_1.pdf</a:t>
            </a:r>
            <a:endParaRPr lang="fi-FI" dirty="0"/>
          </a:p>
        </p:txBody>
      </p:sp>
    </p:spTree>
    <p:extLst>
      <p:ext uri="{BB962C8B-B14F-4D97-AF65-F5344CB8AC3E}">
        <p14:creationId xmlns:p14="http://schemas.microsoft.com/office/powerpoint/2010/main" val="2477508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Stencil" panose="040409050D0802020404" pitchFamily="82" charset="0"/>
              </a:rPr>
              <a:t>Otos</a:t>
            </a:r>
            <a:endParaRPr lang="fi-FI" dirty="0">
              <a:latin typeface="Stencil" panose="040409050D0802020404" pitchFamily="82" charset="0"/>
            </a:endParaRPr>
          </a:p>
        </p:txBody>
      </p:sp>
      <p:sp>
        <p:nvSpPr>
          <p:cNvPr id="4" name="Suorakulmio 3"/>
          <p:cNvSpPr/>
          <p:nvPr/>
        </p:nvSpPr>
        <p:spPr>
          <a:xfrm>
            <a:off x="468288" y="1628800"/>
            <a:ext cx="8208912" cy="3785652"/>
          </a:xfrm>
          <a:prstGeom prst="rect">
            <a:avLst/>
          </a:prstGeom>
        </p:spPr>
        <p:txBody>
          <a:bodyPr wrap="square">
            <a:spAutoFit/>
          </a:bodyPr>
          <a:lstStyle/>
          <a:p>
            <a:r>
              <a:rPr lang="fi-FI" sz="2400" dirty="0" smtClean="0"/>
              <a:t>Yksinkertaisimmillaan elokuvan kuvaaminen on sitä, että painetaan videokameran </a:t>
            </a:r>
            <a:r>
              <a:rPr lang="fi-FI" sz="2400" dirty="0" err="1" smtClean="0"/>
              <a:t>rec-nappulaa</a:t>
            </a:r>
            <a:r>
              <a:rPr lang="fi-FI" sz="2400" dirty="0" smtClean="0"/>
              <a:t> ja kamera tallentaa sen, mitä kameran edessä näkyy. Tallennus loppuu, kun nappulaa painetaan uudelleen. </a:t>
            </a:r>
          </a:p>
          <a:p>
            <a:endParaRPr lang="fi-FI" sz="2400" dirty="0"/>
          </a:p>
          <a:p>
            <a:r>
              <a:rPr lang="fi-FI" sz="2400" dirty="0" smtClean="0"/>
              <a:t>Tätä kameran käynnistyksen ja pysäytyksen aikana tallentunutta kuvamateriaalia sanotaan otokseksi. </a:t>
            </a:r>
          </a:p>
          <a:p>
            <a:endParaRPr lang="fi-FI" sz="2400" dirty="0" smtClean="0"/>
          </a:p>
          <a:p>
            <a:r>
              <a:rPr lang="fi-FI" sz="2400" dirty="0" smtClean="0"/>
              <a:t>Otos voi sisältää vain yhden kuvarajauksen tai useampia, jos kamera esimerkiksi seuraa liikkuvaa kohdetta. </a:t>
            </a:r>
            <a:endParaRPr lang="fi-FI" sz="2400" dirty="0"/>
          </a:p>
        </p:txBody>
      </p:sp>
    </p:spTree>
    <p:extLst>
      <p:ext uri="{BB962C8B-B14F-4D97-AF65-F5344CB8AC3E}">
        <p14:creationId xmlns:p14="http://schemas.microsoft.com/office/powerpoint/2010/main" val="1630329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Stencil" panose="040409050D0802020404" pitchFamily="82" charset="0"/>
              </a:rPr>
              <a:t>Juna saapuu asemalle</a:t>
            </a:r>
            <a:endParaRPr lang="fi-FI" dirty="0">
              <a:latin typeface="Stencil" panose="040409050D0802020404" pitchFamily="82" charset="0"/>
            </a:endParaRPr>
          </a:p>
        </p:txBody>
      </p:sp>
      <p:sp>
        <p:nvSpPr>
          <p:cNvPr id="4" name="Suorakulmio 3"/>
          <p:cNvSpPr/>
          <p:nvPr/>
        </p:nvSpPr>
        <p:spPr>
          <a:xfrm>
            <a:off x="467544" y="1484784"/>
            <a:ext cx="8208912" cy="4708981"/>
          </a:xfrm>
          <a:prstGeom prst="rect">
            <a:avLst/>
          </a:prstGeom>
        </p:spPr>
        <p:txBody>
          <a:bodyPr wrap="square">
            <a:spAutoFit/>
          </a:bodyPr>
          <a:lstStyle/>
          <a:p>
            <a:r>
              <a:rPr lang="fi-FI" sz="2000" dirty="0" smtClean="0"/>
              <a:t>Yhden otoksen taltiointeja ovat esimerkiksi elokuvan varhaishistorian ensimmäiset elokuvat. </a:t>
            </a:r>
          </a:p>
          <a:p>
            <a:endParaRPr lang="fi-FI" sz="2000" dirty="0"/>
          </a:p>
          <a:p>
            <a:r>
              <a:rPr lang="fi-FI" sz="2000" dirty="0" smtClean="0"/>
              <a:t>Niistä yksi tunnetuimmista on ranskalaisten </a:t>
            </a:r>
            <a:r>
              <a:rPr lang="fi-FI" sz="2000" dirty="0" err="1" smtClean="0"/>
              <a:t>Lumièren</a:t>
            </a:r>
            <a:r>
              <a:rPr lang="fi-FI" sz="2000" dirty="0" smtClean="0"/>
              <a:t> veljesten Juna saapuu asemalle. Se näytettiin yleisölle ensimmäisen kerran vuonna 1895 esityksessä, joka koostui kymmenestä erillisestä, noin minuutin mittaisesta leikkaamattomasta otoksesta. Jokainen otos oli silloisen filmikelan mittainen. Nämä elävät kuvat oli kuvattu siten, että kameraa oli käytetty lähinnä tallentavana välineenä. </a:t>
            </a:r>
          </a:p>
          <a:p>
            <a:endParaRPr lang="fi-FI" sz="2000" dirty="0" smtClean="0"/>
          </a:p>
          <a:p>
            <a:r>
              <a:rPr lang="fi-FI" sz="2000" dirty="0" smtClean="0"/>
              <a:t>Katso pätkä tästä: </a:t>
            </a:r>
            <a:r>
              <a:rPr lang="fi-FI" sz="2000" dirty="0">
                <a:hlinkClick r:id="rId2"/>
              </a:rPr>
              <a:t>https://</a:t>
            </a:r>
            <a:r>
              <a:rPr lang="fi-FI" sz="2000" dirty="0" smtClean="0">
                <a:hlinkClick r:id="rId2"/>
              </a:rPr>
              <a:t>www.youtube.com/watch?v=1dgLEDdFddk</a:t>
            </a:r>
            <a:endParaRPr lang="fi-FI" sz="2000" dirty="0" smtClean="0"/>
          </a:p>
          <a:p>
            <a:endParaRPr lang="fi-FI" sz="2000" dirty="0"/>
          </a:p>
          <a:p>
            <a:r>
              <a:rPr lang="fi-FI" sz="2000" dirty="0" smtClean="0"/>
              <a:t>Yleisölle ensimmäisten elävien kuvien näkeminen oli hämmentävää. Legendan mukaan </a:t>
            </a:r>
            <a:r>
              <a:rPr lang="fi-FI" sz="2000" dirty="0" err="1" smtClean="0"/>
              <a:t>Lumièren</a:t>
            </a:r>
            <a:r>
              <a:rPr lang="fi-FI" sz="2000" dirty="0" smtClean="0"/>
              <a:t> veljesten yleisö mm. pelkäsi kuvassa liikkuvan junan ajavan heidän päälleen.</a:t>
            </a:r>
            <a:endParaRPr lang="fi-FI" sz="2000" dirty="0"/>
          </a:p>
        </p:txBody>
      </p:sp>
    </p:spTree>
    <p:extLst>
      <p:ext uri="{BB962C8B-B14F-4D97-AF65-F5344CB8AC3E}">
        <p14:creationId xmlns:p14="http://schemas.microsoft.com/office/powerpoint/2010/main" val="4082748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Stencil" panose="040409050D0802020404" pitchFamily="82" charset="0"/>
              </a:rPr>
              <a:t>Mykkäelokuva</a:t>
            </a:r>
            <a:endParaRPr lang="fi-FI" dirty="0">
              <a:latin typeface="Stencil" panose="040409050D0802020404" pitchFamily="82" charset="0"/>
            </a:endParaRPr>
          </a:p>
        </p:txBody>
      </p:sp>
      <p:sp>
        <p:nvSpPr>
          <p:cNvPr id="4" name="Suorakulmio 3"/>
          <p:cNvSpPr/>
          <p:nvPr/>
        </p:nvSpPr>
        <p:spPr>
          <a:xfrm>
            <a:off x="559566" y="1484784"/>
            <a:ext cx="8136904" cy="4955203"/>
          </a:xfrm>
          <a:prstGeom prst="rect">
            <a:avLst/>
          </a:prstGeom>
        </p:spPr>
        <p:txBody>
          <a:bodyPr wrap="square">
            <a:spAutoFit/>
          </a:bodyPr>
          <a:lstStyle/>
          <a:p>
            <a:r>
              <a:rPr lang="fi-FI" sz="2000" dirty="0" smtClean="0"/>
              <a:t>Ensimmäiset filmit olivat äänettömiä.</a:t>
            </a:r>
          </a:p>
          <a:p>
            <a:endParaRPr lang="fi-FI" sz="2000" dirty="0"/>
          </a:p>
          <a:p>
            <a:r>
              <a:rPr lang="fi-FI" sz="2000" dirty="0"/>
              <a:t>E</a:t>
            </a:r>
            <a:r>
              <a:rPr lang="fi-FI" sz="2000" dirty="0" smtClean="0"/>
              <a:t>läviä kuvia säestettiin kuitenkin yleensä elävällä musiikilla. </a:t>
            </a:r>
          </a:p>
          <a:p>
            <a:endParaRPr lang="fi-FI" sz="2000" dirty="0"/>
          </a:p>
          <a:p>
            <a:r>
              <a:rPr lang="fi-FI" sz="2000" dirty="0" smtClean="0"/>
              <a:t>Usein lavalla oli myös kertoja, joka auttoi yleisöä hahmottamaan elokuvan tarinaa. </a:t>
            </a:r>
            <a:r>
              <a:rPr lang="fi-FI" dirty="0" smtClean="0">
                <a:solidFill>
                  <a:schemeClr val="bg1">
                    <a:lumMod val="50000"/>
                  </a:schemeClr>
                </a:solidFill>
              </a:rPr>
              <a:t>Kertoja toimi osittain samoin kuin nykyelokuvassa joskus käytettävä ajatusääni, englanniksi </a:t>
            </a:r>
            <a:r>
              <a:rPr lang="fi-FI" dirty="0" err="1" smtClean="0">
                <a:solidFill>
                  <a:schemeClr val="bg1">
                    <a:lumMod val="50000"/>
                  </a:schemeClr>
                </a:solidFill>
              </a:rPr>
              <a:t>voice</a:t>
            </a:r>
            <a:r>
              <a:rPr lang="fi-FI" dirty="0" smtClean="0">
                <a:solidFill>
                  <a:schemeClr val="bg1">
                    <a:lumMod val="50000"/>
                  </a:schemeClr>
                </a:solidFill>
              </a:rPr>
              <a:t> </a:t>
            </a:r>
            <a:r>
              <a:rPr lang="fi-FI" dirty="0" err="1" smtClean="0">
                <a:solidFill>
                  <a:schemeClr val="bg1">
                    <a:lumMod val="50000"/>
                  </a:schemeClr>
                </a:solidFill>
              </a:rPr>
              <a:t>over</a:t>
            </a:r>
            <a:r>
              <a:rPr lang="fi-FI" dirty="0" smtClean="0">
                <a:solidFill>
                  <a:schemeClr val="bg1">
                    <a:lumMod val="50000"/>
                  </a:schemeClr>
                </a:solidFill>
              </a:rPr>
              <a:t>. Ajatusäänellä voidaan välittää esimerkiksi päähenkilön mietteitä ja tuoda kerrontaan siten lisää syvyyttä.</a:t>
            </a:r>
          </a:p>
          <a:p>
            <a:endParaRPr lang="fi-FI" sz="2000" dirty="0"/>
          </a:p>
          <a:p>
            <a:r>
              <a:rPr lang="fi-FI" sz="2000" dirty="0" smtClean="0"/>
              <a:t>Varhaisiin elokuviin saatettiin esitystilanteessa tehdä myös efektejä vaikkapa paukuttelemalla ja kolistelemalla. </a:t>
            </a:r>
          </a:p>
          <a:p>
            <a:endParaRPr lang="fi-FI" sz="2000" dirty="0"/>
          </a:p>
          <a:p>
            <a:r>
              <a:rPr lang="fi-FI" sz="2000" dirty="0" smtClean="0"/>
              <a:t>Elokuvat eivät siis olleet varsinaisesti mykkiä alkujaankaan. </a:t>
            </a:r>
          </a:p>
          <a:p>
            <a:endParaRPr lang="fi-FI" sz="2000" dirty="0"/>
          </a:p>
          <a:p>
            <a:r>
              <a:rPr lang="fi-FI" sz="2000" dirty="0" smtClean="0"/>
              <a:t>Yksi otos voi kertoa enennän kuin tuhat sanaa. Mutta mitä tapahtuu, kun otokseen yhdistetään ääntä? </a:t>
            </a:r>
            <a:endParaRPr lang="fi-FI" sz="2000" dirty="0"/>
          </a:p>
        </p:txBody>
      </p:sp>
    </p:spTree>
    <p:extLst>
      <p:ext uri="{BB962C8B-B14F-4D97-AF65-F5344CB8AC3E}">
        <p14:creationId xmlns:p14="http://schemas.microsoft.com/office/powerpoint/2010/main" val="1148871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Stencil" panose="040409050D0802020404" pitchFamily="82" charset="0"/>
              </a:rPr>
              <a:t>Kuva ja ääni</a:t>
            </a:r>
            <a:endParaRPr lang="fi-FI" dirty="0">
              <a:latin typeface="Stencil" panose="040409050D0802020404" pitchFamily="82" charset="0"/>
            </a:endParaRPr>
          </a:p>
        </p:txBody>
      </p:sp>
      <p:sp>
        <p:nvSpPr>
          <p:cNvPr id="3" name="Sisällön paikkamerkki 2"/>
          <p:cNvSpPr>
            <a:spLocks noGrp="1"/>
          </p:cNvSpPr>
          <p:nvPr>
            <p:ph idx="1"/>
          </p:nvPr>
        </p:nvSpPr>
        <p:spPr/>
        <p:txBody>
          <a:bodyPr/>
          <a:lstStyle/>
          <a:p>
            <a:r>
              <a:rPr lang="fi-FI" dirty="0" smtClean="0"/>
              <a:t>Nykyään suuri osa äänistä tehdään liikkuvaan kuvaan jälkikäteen. </a:t>
            </a:r>
          </a:p>
          <a:p>
            <a:r>
              <a:rPr lang="fi-FI" dirty="0" smtClean="0"/>
              <a:t>Monesti vain ihmisten vuorosanat äänitetään kuvaustilanteessa ja muut äänet yhdistetään kuvaan myöhemmin.</a:t>
            </a:r>
            <a:endParaRPr lang="fi-FI" dirty="0"/>
          </a:p>
        </p:txBody>
      </p:sp>
    </p:spTree>
    <p:extLst>
      <p:ext uri="{BB962C8B-B14F-4D97-AF65-F5344CB8AC3E}">
        <p14:creationId xmlns:p14="http://schemas.microsoft.com/office/powerpoint/2010/main" val="2557135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772816"/>
            <a:ext cx="8229600" cy="1143000"/>
          </a:xfrm>
        </p:spPr>
        <p:txBody>
          <a:bodyPr/>
          <a:lstStyle/>
          <a:p>
            <a:r>
              <a:rPr lang="fi-FI" dirty="0" smtClean="0">
                <a:latin typeface="Stencil" panose="040409050D0802020404" pitchFamily="82" charset="0"/>
              </a:rPr>
              <a:t>Sama nykytaiteessa</a:t>
            </a:r>
            <a:endParaRPr lang="fi-FI" dirty="0">
              <a:latin typeface="Stencil" panose="040409050D0802020404" pitchFamily="82" charset="0"/>
            </a:endParaRPr>
          </a:p>
        </p:txBody>
      </p:sp>
      <p:sp>
        <p:nvSpPr>
          <p:cNvPr id="3" name="Sisällön paikkamerkki 2"/>
          <p:cNvSpPr>
            <a:spLocks noGrp="1"/>
          </p:cNvSpPr>
          <p:nvPr>
            <p:ph idx="1"/>
          </p:nvPr>
        </p:nvSpPr>
        <p:spPr>
          <a:xfrm>
            <a:off x="467544" y="2924944"/>
            <a:ext cx="8229600" cy="4525963"/>
          </a:xfrm>
        </p:spPr>
        <p:txBody>
          <a:bodyPr/>
          <a:lstStyle/>
          <a:p>
            <a:pPr marL="0" indent="0" algn="ctr">
              <a:buNone/>
            </a:pPr>
            <a:r>
              <a:rPr lang="fi-FI" dirty="0" smtClean="0"/>
              <a:t>Tutustu seuraavaksi kahteen suomalaiseen lyhytelokuvaan, jotka ovat tehty yhdellä tai muutamalla otoksella.</a:t>
            </a:r>
            <a:endParaRPr lang="fi-FI" dirty="0"/>
          </a:p>
        </p:txBody>
      </p:sp>
    </p:spTree>
    <p:extLst>
      <p:ext uri="{BB962C8B-B14F-4D97-AF65-F5344CB8AC3E}">
        <p14:creationId xmlns:p14="http://schemas.microsoft.com/office/powerpoint/2010/main" val="2991214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4941168"/>
            <a:ext cx="8229600" cy="1184995"/>
          </a:xfrm>
        </p:spPr>
        <p:txBody>
          <a:bodyPr/>
          <a:lstStyle/>
          <a:p>
            <a:pPr marL="0" indent="0" algn="ctr">
              <a:buNone/>
            </a:pPr>
            <a:r>
              <a:rPr lang="fi-FI" dirty="0" smtClean="0"/>
              <a:t>Katso lyhytelokuva </a:t>
            </a:r>
            <a:r>
              <a:rPr lang="fi-FI" i="1" dirty="0" smtClean="0"/>
              <a:t>Iiris</a:t>
            </a:r>
            <a:r>
              <a:rPr lang="fi-FI" dirty="0" smtClean="0"/>
              <a:t> tästä:</a:t>
            </a:r>
            <a:endParaRPr lang="fi-FI" dirty="0"/>
          </a:p>
        </p:txBody>
      </p:sp>
      <p:sp>
        <p:nvSpPr>
          <p:cNvPr id="4" name="Suorakulmio 3"/>
          <p:cNvSpPr/>
          <p:nvPr/>
        </p:nvSpPr>
        <p:spPr>
          <a:xfrm>
            <a:off x="2339752" y="5589240"/>
            <a:ext cx="4572000" cy="646331"/>
          </a:xfrm>
          <a:prstGeom prst="rect">
            <a:avLst/>
          </a:prstGeom>
        </p:spPr>
        <p:txBody>
          <a:bodyPr>
            <a:spAutoFit/>
          </a:bodyPr>
          <a:lstStyle/>
          <a:p>
            <a:r>
              <a:rPr lang="fi-FI" dirty="0" smtClean="0">
                <a:hlinkClick r:id="rId2"/>
              </a:rPr>
              <a:t>https://mediataidekasvattaa.fi/oppimateriaalit/mita-kuuluu/santtu-koivu-iris/</a:t>
            </a:r>
            <a:endParaRPr lang="fi-FI" dirty="0"/>
          </a:p>
        </p:txBody>
      </p:sp>
      <p:pic>
        <p:nvPicPr>
          <p:cNvPr id="5" name="Picture 2" descr="https://mediataidekasvattaa.fi/wp-content/uploads/2015/08/irisS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5452" y="476672"/>
            <a:ext cx="5400600" cy="4320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6659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latin typeface="Stencil" panose="040409050D0802020404" pitchFamily="82" charset="0"/>
              </a:rPr>
              <a:t>Santtu Koivu: Iiris</a:t>
            </a:r>
            <a:endParaRPr lang="fi-FI" dirty="0">
              <a:latin typeface="Stencil" panose="040409050D0802020404" pitchFamily="82" charset="0"/>
            </a:endParaRPr>
          </a:p>
        </p:txBody>
      </p:sp>
      <p:sp>
        <p:nvSpPr>
          <p:cNvPr id="3" name="Sisällön paikkamerkki 2"/>
          <p:cNvSpPr>
            <a:spLocks noGrp="1"/>
          </p:cNvSpPr>
          <p:nvPr>
            <p:ph idx="1"/>
          </p:nvPr>
        </p:nvSpPr>
        <p:spPr/>
        <p:txBody>
          <a:bodyPr>
            <a:normAutofit fontScale="92500" lnSpcReduction="20000"/>
          </a:bodyPr>
          <a:lstStyle/>
          <a:p>
            <a:r>
              <a:rPr lang="fi-FI" dirty="0" smtClean="0"/>
              <a:t>2008 | kesto 02:10 </a:t>
            </a:r>
          </a:p>
          <a:p>
            <a:r>
              <a:rPr lang="fi-FI" dirty="0" smtClean="0"/>
              <a:t>Täysin äänetön lyhytelokuva</a:t>
            </a:r>
          </a:p>
          <a:p>
            <a:r>
              <a:rPr lang="fi-FI" dirty="0" smtClean="0"/>
              <a:t>Taiteilijan kuvaus teoksesta: Nainen kurkistelee voikukkakimpun takaa ja aloittaa kuurupiiloleikin. Iris on kuvattu usealla otoksella, mutta kamera pysyy koko ajan paikallaan ja kuvaa samalla kuvarajauksella. Elokuva on kuvattu mustavalkoiselle filmille, mutta yhdessä kohdassa voikukat on väritetty käsin keltaiseksi. Elokuvan tekniikka filmille käsin väritettyine voikukkineen muistuttaa monessa mielessä vanhaa filmiä. </a:t>
            </a:r>
            <a:endParaRPr lang="fi-FI" dirty="0"/>
          </a:p>
        </p:txBody>
      </p:sp>
    </p:spTree>
    <p:extLst>
      <p:ext uri="{BB962C8B-B14F-4D97-AF65-F5344CB8AC3E}">
        <p14:creationId xmlns:p14="http://schemas.microsoft.com/office/powerpoint/2010/main" val="3345924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3933056"/>
            <a:ext cx="8229600" cy="2193107"/>
          </a:xfrm>
        </p:spPr>
        <p:txBody>
          <a:bodyPr/>
          <a:lstStyle/>
          <a:p>
            <a:pPr marL="0" indent="0" algn="ctr">
              <a:buNone/>
            </a:pPr>
            <a:r>
              <a:rPr lang="fi-FI" dirty="0" smtClean="0"/>
              <a:t>Katso lyhytelokuva </a:t>
            </a:r>
            <a:r>
              <a:rPr lang="fi-FI" i="1" dirty="0" smtClean="0"/>
              <a:t>Käsilaukku</a:t>
            </a:r>
            <a:r>
              <a:rPr lang="fi-FI" dirty="0" smtClean="0"/>
              <a:t> tästä:</a:t>
            </a:r>
            <a:endParaRPr lang="fi-FI" dirty="0"/>
          </a:p>
        </p:txBody>
      </p:sp>
      <p:pic>
        <p:nvPicPr>
          <p:cNvPr id="4" name="Picture 2" descr="https://mediataidekasvattaa.fi/wp-content/uploads/2015/08/kasilaukku7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659975"/>
            <a:ext cx="5201816" cy="3092191"/>
          </a:xfrm>
          <a:prstGeom prst="rect">
            <a:avLst/>
          </a:prstGeom>
          <a:noFill/>
          <a:extLst>
            <a:ext uri="{909E8E84-426E-40DD-AFC4-6F175D3DCCD1}">
              <a14:hiddenFill xmlns:a14="http://schemas.microsoft.com/office/drawing/2010/main">
                <a:solidFill>
                  <a:srgbClr val="FFFFFF"/>
                </a:solidFill>
              </a14:hiddenFill>
            </a:ext>
          </a:extLst>
        </p:spPr>
      </p:pic>
      <p:sp>
        <p:nvSpPr>
          <p:cNvPr id="5" name="Suorakulmio 4"/>
          <p:cNvSpPr/>
          <p:nvPr/>
        </p:nvSpPr>
        <p:spPr>
          <a:xfrm>
            <a:off x="2307704" y="4725144"/>
            <a:ext cx="4572000" cy="646331"/>
          </a:xfrm>
          <a:prstGeom prst="rect">
            <a:avLst/>
          </a:prstGeom>
        </p:spPr>
        <p:txBody>
          <a:bodyPr>
            <a:spAutoFit/>
          </a:bodyPr>
          <a:lstStyle/>
          <a:p>
            <a:r>
              <a:rPr lang="fi-FI" dirty="0" smtClean="0">
                <a:hlinkClick r:id="rId3"/>
              </a:rPr>
              <a:t>https://mediataidekasvattaa.fi/oppimateriaalit/mita-kuuluu/aurora-reinhard-kasilaukku/</a:t>
            </a:r>
            <a:endParaRPr lang="fi-FI" dirty="0"/>
          </a:p>
        </p:txBody>
      </p:sp>
    </p:spTree>
    <p:extLst>
      <p:ext uri="{BB962C8B-B14F-4D97-AF65-F5344CB8AC3E}">
        <p14:creationId xmlns:p14="http://schemas.microsoft.com/office/powerpoint/2010/main" val="1716459953"/>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670</Words>
  <Application>Microsoft Office PowerPoint</Application>
  <PresentationFormat>Näytössä katseltava diaesitys (4:3)</PresentationFormat>
  <Paragraphs>58</Paragraphs>
  <Slides>13</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13</vt:i4>
      </vt:variant>
    </vt:vector>
  </HeadingPairs>
  <TitlesOfParts>
    <vt:vector size="17" baseType="lpstr">
      <vt:lpstr>Arial</vt:lpstr>
      <vt:lpstr>Calibri</vt:lpstr>
      <vt:lpstr>Stencil</vt:lpstr>
      <vt:lpstr>Office-teema</vt:lpstr>
      <vt:lpstr>Esitys kameralle</vt:lpstr>
      <vt:lpstr>Otos</vt:lpstr>
      <vt:lpstr>Juna saapuu asemalle</vt:lpstr>
      <vt:lpstr>Mykkäelokuva</vt:lpstr>
      <vt:lpstr>Kuva ja ääni</vt:lpstr>
      <vt:lpstr>Sama nykytaiteessa</vt:lpstr>
      <vt:lpstr>PowerPoint-esitys</vt:lpstr>
      <vt:lpstr>Santtu Koivu: Iiris</vt:lpstr>
      <vt:lpstr>PowerPoint-esitys</vt:lpstr>
      <vt:lpstr>Aurora Reinhard: Käsilaukku</vt:lpstr>
      <vt:lpstr>Tehtävä: Esitys kameralle</vt:lpstr>
      <vt:lpstr>Vinkkejä äänien etsimiseen</vt:lpstr>
      <vt:lpstr>Lähteet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Esitys kameralle</dc:title>
  <dc:creator>Virve</dc:creator>
  <cp:lastModifiedBy>Kauppinen Petrus Mikael</cp:lastModifiedBy>
  <cp:revision>15</cp:revision>
  <dcterms:created xsi:type="dcterms:W3CDTF">2020-04-06T10:54:48Z</dcterms:created>
  <dcterms:modified xsi:type="dcterms:W3CDTF">2020-11-09T07:38:03Z</dcterms:modified>
</cp:coreProperties>
</file>