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5" r:id="rId4"/>
    <p:sldId id="266" r:id="rId5"/>
    <p:sldId id="273" r:id="rId6"/>
    <p:sldId id="276" r:id="rId7"/>
    <p:sldId id="274" r:id="rId8"/>
    <p:sldId id="277" r:id="rId9"/>
    <p:sldId id="279" r:id="rId10"/>
    <p:sldId id="278" r:id="rId11"/>
    <p:sldId id="280" r:id="rId12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/>
    <p:restoredTop sz="94674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10.9.2017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1865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10.9.2017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5656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10.9.2017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76986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10.9.2017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03375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10.9.2017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9326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10.9.2017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9914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10.9.2017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5077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10.9.2017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7523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10.9.2017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6746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10.9.2017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2441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10.9.2017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0091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DCECDC-CA82-419C-B66C-70AF779EE76D}" type="datetimeFigureOut">
              <a:rPr lang="fi-FI" smtClean="0"/>
              <a:t>10.9.2017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22516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1" dirty="0"/>
              <a:t>Terve 2: Ihminen, ympäristö ja terveys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b="1" dirty="0"/>
              <a:t>Luku </a:t>
            </a:r>
            <a:r>
              <a:rPr lang="fi-FI" b="1" dirty="0" smtClean="0"/>
              <a:t>13: </a:t>
            </a:r>
            <a:r>
              <a:rPr lang="fi-FI" b="1" dirty="0"/>
              <a:t>Turvallisuus ja väkivallan ehkäisy </a:t>
            </a:r>
          </a:p>
        </p:txBody>
      </p:sp>
    </p:spTree>
    <p:extLst>
      <p:ext uri="{BB962C8B-B14F-4D97-AF65-F5344CB8AC3E}">
        <p14:creationId xmlns:p14="http://schemas.microsoft.com/office/powerpoint/2010/main" val="12759725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CD21980-EA98-4B39-A098-AFE37C591F51}"/>
              </a:ext>
            </a:extLst>
          </p:cNvPr>
          <p:cNvSpPr txBox="1">
            <a:spLocks/>
          </p:cNvSpPr>
          <p:nvPr/>
        </p:nvSpPr>
        <p:spPr>
          <a:xfrm>
            <a:off x="293607" y="188640"/>
            <a:ext cx="8496944" cy="856754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b="1" dirty="0"/>
              <a:t>Väkivallan ehkäisy (1/2)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4B693A9-0A0E-4B1D-A94C-F9F296F5E877}"/>
              </a:ext>
            </a:extLst>
          </p:cNvPr>
          <p:cNvSpPr txBox="1">
            <a:spLocks/>
          </p:cNvSpPr>
          <p:nvPr/>
        </p:nvSpPr>
        <p:spPr>
          <a:xfrm>
            <a:off x="355271" y="1268760"/>
            <a:ext cx="8435280" cy="4680520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dirty="0"/>
              <a:t>perustuu aggressiivisen käyttäytymisen ja sellaisten tilanteiden </a:t>
            </a:r>
            <a:r>
              <a:rPr lang="fi-FI" u="sng" dirty="0"/>
              <a:t>tunnistamiseen</a:t>
            </a:r>
            <a:r>
              <a:rPr lang="fi-FI" dirty="0"/>
              <a:t>, joissa aggressiivinen käytös saattaa laueta</a:t>
            </a:r>
          </a:p>
          <a:p>
            <a:pPr lvl="1"/>
            <a:r>
              <a:rPr lang="fi-FI" sz="2700" dirty="0"/>
              <a:t>tunnetaidot, vihanhallinta</a:t>
            </a:r>
          </a:p>
          <a:p>
            <a:r>
              <a:rPr lang="fi-FI" dirty="0"/>
              <a:t>väestötasolla voidaan seurata ja parantaa julkisten tilojen turvallisuutta</a:t>
            </a:r>
          </a:p>
          <a:p>
            <a:pPr lvl="1"/>
            <a:r>
              <a:rPr lang="fi-FI" sz="2700" dirty="0"/>
              <a:t>mm. valvontakamerat, kulunvalvonta, vartiointipalvelut, poliisi</a:t>
            </a:r>
          </a:p>
          <a:p>
            <a:r>
              <a:rPr lang="fi-FI" dirty="0" smtClean="0"/>
              <a:t>väkivaltaan </a:t>
            </a:r>
            <a:r>
              <a:rPr lang="fi-FI" dirty="0"/>
              <a:t>puututtava varhaisessa vaiheessa</a:t>
            </a:r>
          </a:p>
          <a:p>
            <a:pPr lvl="1"/>
            <a:r>
              <a:rPr lang="fi-FI" sz="2700" dirty="0"/>
              <a:t>itsen ja muiden suojeleminen</a:t>
            </a:r>
          </a:p>
          <a:p>
            <a:pPr lvl="1"/>
            <a:r>
              <a:rPr lang="fi-FI" sz="2700" dirty="0"/>
              <a:t>avun hälyttäminen ja väkivallan uhrista huolehtiminen</a:t>
            </a:r>
          </a:p>
          <a:p>
            <a:pPr lvl="1"/>
            <a:r>
              <a:rPr lang="fi-FI" sz="2700" dirty="0"/>
              <a:t>myös sivullisten ja auttajien jälkihoito</a:t>
            </a:r>
          </a:p>
          <a:p>
            <a:pPr marL="914400" lvl="2" indent="0">
              <a:buFont typeface="Arial" panose="020B0604020202020204" pitchFamily="34" charset="0"/>
              <a:buNone/>
            </a:pP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664901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CD21980-EA98-4B39-A098-AFE37C591F51}"/>
              </a:ext>
            </a:extLst>
          </p:cNvPr>
          <p:cNvSpPr txBox="1">
            <a:spLocks/>
          </p:cNvSpPr>
          <p:nvPr/>
        </p:nvSpPr>
        <p:spPr>
          <a:xfrm>
            <a:off x="293607" y="188640"/>
            <a:ext cx="8496944" cy="856754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b="1" dirty="0"/>
              <a:t>Väkivallan ehkäisy (2/2)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4B693A9-0A0E-4B1D-A94C-F9F296F5E877}"/>
              </a:ext>
            </a:extLst>
          </p:cNvPr>
          <p:cNvSpPr txBox="1">
            <a:spLocks/>
          </p:cNvSpPr>
          <p:nvPr/>
        </p:nvSpPr>
        <p:spPr>
          <a:xfrm>
            <a:off x="293607" y="1196752"/>
            <a:ext cx="8609217" cy="5479950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i-FI" dirty="0"/>
              <a:t>WHO: n terveyden edistämisen periaatteiden mukaisia väkivallan ehkäisykeinoja:</a:t>
            </a:r>
          </a:p>
          <a:p>
            <a:pPr marL="514350" indent="-514350">
              <a:buFont typeface="+mj-lt"/>
              <a:buAutoNum type="arabicPeriod"/>
            </a:pPr>
            <a:r>
              <a:rPr lang="fi-FI" b="1" dirty="0"/>
              <a:t>Terveysosaamisen kehittäminen</a:t>
            </a:r>
          </a:p>
          <a:p>
            <a:pPr marL="400050" lvl="1" indent="0">
              <a:buNone/>
            </a:pPr>
            <a:r>
              <a:rPr lang="fi-FI" dirty="0"/>
              <a:t>─ </a:t>
            </a:r>
            <a:r>
              <a:rPr lang="fi-FI" sz="2700" dirty="0"/>
              <a:t>väkivallan vastainen asennekasvatus</a:t>
            </a:r>
          </a:p>
          <a:p>
            <a:pPr marL="400050" lvl="1" indent="0">
              <a:buNone/>
            </a:pPr>
            <a:r>
              <a:rPr lang="fi-FI" sz="2700" dirty="0"/>
              <a:t>─ kampanjointi väkivallan vaaroista ja seurauksista </a:t>
            </a:r>
          </a:p>
          <a:p>
            <a:pPr marL="514350" indent="-514350">
              <a:buFont typeface="+mj-lt"/>
              <a:buAutoNum type="arabicPeriod"/>
            </a:pPr>
            <a:r>
              <a:rPr lang="fi-FI" b="1" dirty="0"/>
              <a:t>Yhteiskunnallinen päätöksenteko</a:t>
            </a:r>
          </a:p>
          <a:p>
            <a:pPr marL="0" indent="0">
              <a:buNone/>
            </a:pPr>
            <a:r>
              <a:rPr lang="fi-FI" dirty="0"/>
              <a:t>     ─ </a:t>
            </a:r>
            <a:r>
              <a:rPr lang="fi-FI" sz="2700" dirty="0"/>
              <a:t>lainsäädäntö ja väkivaltarikoksia koskevat rangaistukset</a:t>
            </a:r>
          </a:p>
          <a:p>
            <a:pPr marL="514350" indent="-514350">
              <a:buAutoNum type="arabicPeriod" startAt="3"/>
            </a:pPr>
            <a:r>
              <a:rPr lang="fi-FI" b="1" dirty="0"/>
              <a:t>Terveyttä tukevat ympäristöt</a:t>
            </a:r>
          </a:p>
          <a:p>
            <a:pPr marL="400050" lvl="1" indent="0">
              <a:buNone/>
            </a:pPr>
            <a:r>
              <a:rPr lang="fi-FI" dirty="0"/>
              <a:t>─ </a:t>
            </a:r>
            <a:r>
              <a:rPr lang="fi-FI" sz="2700" dirty="0"/>
              <a:t>turvattomien ympäristöjen korjaaminen</a:t>
            </a:r>
          </a:p>
          <a:p>
            <a:pPr marL="400050" lvl="1" indent="0">
              <a:buNone/>
            </a:pPr>
            <a:r>
              <a:rPr lang="fi-FI" sz="2700" dirty="0"/>
              <a:t>─ turvallisuutta korostava kaupunkisuunnittelu</a:t>
            </a:r>
          </a:p>
          <a:p>
            <a:pPr marL="514350" indent="-514350">
              <a:buAutoNum type="arabicPeriod" startAt="4"/>
            </a:pPr>
            <a:r>
              <a:rPr lang="fi-FI" b="1" dirty="0"/>
              <a:t>Terveydenhuolto</a:t>
            </a:r>
          </a:p>
          <a:p>
            <a:pPr marL="400050" lvl="1" indent="0">
              <a:buNone/>
            </a:pPr>
            <a:r>
              <a:rPr lang="fi-FI" dirty="0"/>
              <a:t>─ </a:t>
            </a:r>
            <a:r>
              <a:rPr lang="fi-FI" sz="2700" dirty="0"/>
              <a:t>viranomaisten moniammatillinen yhteistyö</a:t>
            </a:r>
          </a:p>
          <a:p>
            <a:pPr marL="400050" lvl="1" indent="0">
              <a:buNone/>
            </a:pPr>
            <a:r>
              <a:rPr lang="fi-FI" sz="2700" dirty="0"/>
              <a:t>─ palveluiden hyvä saatavuus ja saavutettavuus</a:t>
            </a:r>
          </a:p>
          <a:p>
            <a:pPr marL="514350" indent="-514350">
              <a:buAutoNum type="arabicPeriod" startAt="5"/>
            </a:pPr>
            <a:r>
              <a:rPr lang="fi-FI" b="1" dirty="0"/>
              <a:t>Yhteisöllisyys</a:t>
            </a:r>
          </a:p>
          <a:p>
            <a:pPr marL="400050" lvl="1" indent="0">
              <a:buNone/>
            </a:pPr>
            <a:r>
              <a:rPr lang="fi-FI" dirty="0"/>
              <a:t>─ </a:t>
            </a:r>
            <a:r>
              <a:rPr lang="fi-FI" sz="2700" dirty="0"/>
              <a:t>yhteisöllisyyden ja vertaistukipalveluiden kehittäminen</a:t>
            </a:r>
          </a:p>
          <a:p>
            <a:pPr marL="514350" indent="-514350">
              <a:buFont typeface="+mj-lt"/>
              <a:buAutoNum type="arabicPeriod"/>
            </a:pPr>
            <a:endParaRPr lang="fi-FI" dirty="0"/>
          </a:p>
          <a:p>
            <a:pPr marL="914400" lvl="2" indent="0">
              <a:buFont typeface="Arial" panose="020B0604020202020204" pitchFamily="34" charset="0"/>
              <a:buNone/>
            </a:pP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770872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922114"/>
          </a:xfrm>
        </p:spPr>
        <p:txBody>
          <a:bodyPr>
            <a:normAutofit/>
          </a:bodyPr>
          <a:lstStyle/>
          <a:p>
            <a:r>
              <a:rPr lang="fi-FI" b="1" dirty="0" smtClean="0"/>
              <a:t>Turvallisuus</a:t>
            </a:r>
            <a:endParaRPr lang="fi-FI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040560"/>
          </a:xfrm>
        </p:spPr>
        <p:txBody>
          <a:bodyPr>
            <a:normAutofit fontScale="85000" lnSpcReduction="10000"/>
          </a:bodyPr>
          <a:lstStyle/>
          <a:p>
            <a:r>
              <a:rPr lang="fi-FI" sz="2900" b="1" dirty="0" smtClean="0"/>
              <a:t>ihmisoikeus</a:t>
            </a:r>
            <a:r>
              <a:rPr lang="fi-FI" sz="2900" dirty="0"/>
              <a:t>, joka Suomen perustuslain mukaan kuuluu kaikille</a:t>
            </a:r>
          </a:p>
          <a:p>
            <a:r>
              <a:rPr lang="fi-FI" sz="2900" dirty="0"/>
              <a:t>yksi keskeisimmistä </a:t>
            </a:r>
            <a:r>
              <a:rPr lang="fi-FI" sz="2900" b="1" dirty="0"/>
              <a:t>perustarpeista</a:t>
            </a:r>
            <a:r>
              <a:rPr lang="fi-FI" sz="2900" dirty="0"/>
              <a:t>  </a:t>
            </a:r>
          </a:p>
          <a:p>
            <a:endParaRPr lang="fi-FI" sz="2900" b="1" dirty="0" smtClean="0"/>
          </a:p>
          <a:p>
            <a:r>
              <a:rPr lang="fi-FI" sz="2900" b="1" dirty="0" smtClean="0"/>
              <a:t>subjektiivinen </a:t>
            </a:r>
            <a:r>
              <a:rPr lang="fi-FI" sz="2900" b="1" dirty="0"/>
              <a:t>turvallisuus </a:t>
            </a:r>
            <a:r>
              <a:rPr lang="fi-FI" sz="2900" dirty="0"/>
              <a:t>= kokemus turvallisuuden tunteesta  </a:t>
            </a:r>
          </a:p>
          <a:p>
            <a:pPr lvl="1"/>
            <a:r>
              <a:rPr lang="fi-FI" sz="2500" dirty="0"/>
              <a:t>yksilöllinen</a:t>
            </a:r>
          </a:p>
          <a:p>
            <a:pPr lvl="1"/>
            <a:r>
              <a:rPr lang="fi-FI" sz="2500" dirty="0"/>
              <a:t>vaikuttaa mm. elämäntilanne, omat ja toisten ihmisten kokemukset ja käsitys omista vaikutusmahdollisuuksista</a:t>
            </a:r>
          </a:p>
          <a:p>
            <a:pPr lvl="1"/>
            <a:r>
              <a:rPr lang="fi-FI" sz="2500" dirty="0"/>
              <a:t>voi vaihdella nopeasti</a:t>
            </a:r>
          </a:p>
          <a:p>
            <a:r>
              <a:rPr lang="fi-FI" sz="2900" b="1" dirty="0"/>
              <a:t>objektiivinen turvallisuus</a:t>
            </a:r>
            <a:r>
              <a:rPr lang="fi-FI" sz="2900" dirty="0"/>
              <a:t> = mitattu turvallisuuden tilanne </a:t>
            </a:r>
          </a:p>
          <a:p>
            <a:pPr lvl="1"/>
            <a:r>
              <a:rPr lang="fi-FI" sz="2500" dirty="0"/>
              <a:t>esim. liikenneonnettomuuksien tai rikosten määrä jollakin alueella</a:t>
            </a:r>
          </a:p>
          <a:p>
            <a:pPr lvl="1"/>
            <a:r>
              <a:rPr lang="fi-FI" sz="2500" dirty="0"/>
              <a:t>kuvaa tiettyä osaa ympäristön turvallisuudesta</a:t>
            </a:r>
          </a:p>
          <a:p>
            <a:endParaRPr lang="fi-FI" dirty="0"/>
          </a:p>
          <a:p>
            <a:pPr marL="40005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637878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3">
            <a:extLst>
              <a:ext uri="{FF2B5EF4-FFF2-40B4-BE49-F238E27FC236}">
                <a16:creationId xmlns="" xmlns:a16="http://schemas.microsoft.com/office/drawing/2014/main" id="{898B2937-EFB4-4201-A24E-2EFF925A4C1D}"/>
              </a:ext>
            </a:extLst>
          </p:cNvPr>
          <p:cNvSpPr txBox="1">
            <a:spLocks/>
          </p:cNvSpPr>
          <p:nvPr/>
        </p:nvSpPr>
        <p:spPr>
          <a:xfrm>
            <a:off x="483584" y="1484784"/>
            <a:ext cx="8229600" cy="504056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3000" b="1" dirty="0" smtClean="0"/>
              <a:t>fyysinen </a:t>
            </a:r>
            <a:r>
              <a:rPr lang="fi-FI" sz="3000" b="1" dirty="0"/>
              <a:t>turvallisuus</a:t>
            </a:r>
            <a:r>
              <a:rPr lang="fi-FI" sz="3000" dirty="0"/>
              <a:t>: esim. kehon koskemattomuus ja yksityisten ja julkisten tilojen turvallinen suunnittelu, toteutus ja ylläpito</a:t>
            </a:r>
          </a:p>
          <a:p>
            <a:r>
              <a:rPr lang="fi-FI" sz="3000" b="1" dirty="0"/>
              <a:t>psyykkinen turvallisuus</a:t>
            </a:r>
            <a:r>
              <a:rPr lang="fi-FI" sz="3000" dirty="0"/>
              <a:t>: mahdollisuus elää ilman väkivallan, häirinnän tai kiusaamisen pelkoa </a:t>
            </a:r>
          </a:p>
          <a:p>
            <a:r>
              <a:rPr lang="fi-FI" sz="3000" b="1" dirty="0"/>
              <a:t>sosiaalinen turvallisuus</a:t>
            </a:r>
            <a:r>
              <a:rPr lang="fi-FI" sz="3000" dirty="0"/>
              <a:t>: hyvät ihmissuhteet ja sosiaaliset verkostot, yhteiskunnan oikeudenmukaisuus (lait ja säännöt)</a:t>
            </a:r>
          </a:p>
          <a:p>
            <a:r>
              <a:rPr lang="fi-FI" sz="3000" b="1" dirty="0"/>
              <a:t>henkinen turvallisuus</a:t>
            </a:r>
            <a:r>
              <a:rPr lang="fi-FI" sz="3000" dirty="0"/>
              <a:t>: elämänkatsomus ja vakaumus</a:t>
            </a:r>
          </a:p>
          <a:p>
            <a:endParaRPr lang="fi-FI" dirty="0"/>
          </a:p>
          <a:p>
            <a:pPr marL="400050" lvl="1" indent="0">
              <a:buFont typeface="Arial" panose="020B0604020202020204" pitchFamily="34" charset="0"/>
              <a:buNone/>
            </a:pPr>
            <a:endParaRPr lang="fi-FI" dirty="0"/>
          </a:p>
        </p:txBody>
      </p:sp>
      <p:sp>
        <p:nvSpPr>
          <p:cNvPr id="3" name="Title 1">
            <a:extLst>
              <a:ext uri="{FF2B5EF4-FFF2-40B4-BE49-F238E27FC236}">
                <a16:creationId xmlns="" xmlns:a16="http://schemas.microsoft.com/office/drawing/2014/main" id="{69A8122F-215A-42E5-8D3C-89DF331A2DB7}"/>
              </a:ext>
            </a:extLst>
          </p:cNvPr>
          <p:cNvSpPr txBox="1">
            <a:spLocks/>
          </p:cNvSpPr>
          <p:nvPr/>
        </p:nvSpPr>
        <p:spPr>
          <a:xfrm>
            <a:off x="460451" y="404664"/>
            <a:ext cx="8229600" cy="922114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b="1" dirty="0" smtClean="0"/>
              <a:t>Turvallisuuden osa-alueita</a:t>
            </a: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42691438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994122"/>
          </a:xfrm>
        </p:spPr>
        <p:txBody>
          <a:bodyPr>
            <a:normAutofit/>
          </a:bodyPr>
          <a:lstStyle/>
          <a:p>
            <a:r>
              <a:rPr lang="fi-FI" b="1" dirty="0"/>
              <a:t>Turvattomuus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5921" y="1412776"/>
            <a:ext cx="8229600" cy="5270574"/>
          </a:xfrm>
        </p:spPr>
        <p:txBody>
          <a:bodyPr>
            <a:normAutofit fontScale="92500" lnSpcReduction="20000"/>
          </a:bodyPr>
          <a:lstStyle/>
          <a:p>
            <a:r>
              <a:rPr lang="fi-FI" sz="2900" u="sng" dirty="0" smtClean="0"/>
              <a:t>tunne </a:t>
            </a:r>
            <a:r>
              <a:rPr lang="fi-FI" sz="2900" u="sng" dirty="0"/>
              <a:t>tai mielikuva </a:t>
            </a:r>
            <a:r>
              <a:rPr lang="fi-FI" sz="2900" dirty="0"/>
              <a:t>turvallisuuden puuttumisesta </a:t>
            </a:r>
            <a:r>
              <a:rPr lang="fi-FI" sz="2900" b="1" dirty="0"/>
              <a:t>tai</a:t>
            </a:r>
            <a:r>
              <a:rPr lang="fi-FI" sz="2900" dirty="0"/>
              <a:t> </a:t>
            </a:r>
            <a:r>
              <a:rPr lang="fi-FI" sz="2900" u="sng" dirty="0"/>
              <a:t>konkreettinen tekijä</a:t>
            </a:r>
            <a:r>
              <a:rPr lang="fi-FI" sz="2900" dirty="0"/>
              <a:t>, joka vähentää mitattua turvallisuutta  </a:t>
            </a:r>
            <a:endParaRPr lang="fi-FI" sz="2900" b="1" dirty="0"/>
          </a:p>
          <a:p>
            <a:pPr lvl="1"/>
            <a:r>
              <a:rPr lang="fi-FI" sz="2500" dirty="0"/>
              <a:t>riippuu tilanteesta, ajasta ja paikasta</a:t>
            </a:r>
          </a:p>
          <a:p>
            <a:pPr lvl="1"/>
            <a:r>
              <a:rPr lang="fi-FI" sz="2500" dirty="0"/>
              <a:t>nopeutunut tiedonvälitys ja media voivat ruokkia kuvaa uhkien ja riskien läsnäolosta </a:t>
            </a:r>
          </a:p>
          <a:p>
            <a:pPr lvl="1"/>
            <a:r>
              <a:rPr lang="fi-FI" sz="2500" dirty="0"/>
              <a:t>yleensä epätoivottavaa, mutta voi olla myös hyödyllistä, jos lisää valppautta ja suojelee vaaroilta</a:t>
            </a:r>
          </a:p>
          <a:p>
            <a:r>
              <a:rPr lang="fi-FI" sz="2900" dirty="0"/>
              <a:t>realistinen kuva ympäristöstä sekä sen riskeistä ja vaaroista lisää turvallisuuden tunnetta</a:t>
            </a:r>
          </a:p>
          <a:p>
            <a:r>
              <a:rPr lang="fi-FI" sz="2900" dirty="0"/>
              <a:t>suomalaisen yhteiskunnan objektiivinen turvallisuustilanne on nykyään erittäin hyvä </a:t>
            </a:r>
          </a:p>
          <a:p>
            <a:pPr lvl="1"/>
            <a:r>
              <a:rPr lang="fi-FI" sz="2500" dirty="0"/>
              <a:t>mm. henkirikosten ja palokuolemien määrä on laskenut </a:t>
            </a:r>
          </a:p>
          <a:p>
            <a:pPr lvl="1"/>
            <a:r>
              <a:rPr lang="fi-FI" sz="2500" dirty="0"/>
              <a:t>työturvallisuus on parantunut</a:t>
            </a:r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999936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1640"/>
            <a:ext cx="8229600" cy="5310336"/>
          </a:xfrm>
        </p:spPr>
        <p:txBody>
          <a:bodyPr>
            <a:normAutofit fontScale="92500" lnSpcReduction="20000"/>
          </a:bodyPr>
          <a:lstStyle/>
          <a:p>
            <a:r>
              <a:rPr lang="fi-FI" b="1" dirty="0"/>
              <a:t>yksilötaso</a:t>
            </a:r>
          </a:p>
          <a:p>
            <a:pPr lvl="1"/>
            <a:r>
              <a:rPr lang="fi-FI" dirty="0"/>
              <a:t>perustuu omaan käyttäytymiseen ja lähiympäristöön</a:t>
            </a:r>
          </a:p>
          <a:p>
            <a:pPr lvl="2"/>
            <a:r>
              <a:rPr lang="fi-FI" dirty="0"/>
              <a:t>terveelliset elämäntavat</a:t>
            </a:r>
          </a:p>
          <a:p>
            <a:pPr lvl="2"/>
            <a:r>
              <a:rPr lang="fi-FI" dirty="0"/>
              <a:t>sääntöjen noudattaminen</a:t>
            </a:r>
          </a:p>
          <a:p>
            <a:pPr lvl="2"/>
            <a:r>
              <a:rPr lang="fi-FI" dirty="0"/>
              <a:t>hyvät sosiaaliset taidot</a:t>
            </a:r>
          </a:p>
          <a:p>
            <a:pPr lvl="2"/>
            <a:r>
              <a:rPr lang="fi-FI" dirty="0"/>
              <a:t>ympäristöstä huolehtiminen (esim. valaistus ja palovaroittimet)</a:t>
            </a:r>
          </a:p>
          <a:p>
            <a:pPr marL="914400" lvl="2" indent="0">
              <a:buNone/>
            </a:pPr>
            <a:r>
              <a:rPr lang="fi-FI" dirty="0"/>
              <a:t> </a:t>
            </a:r>
          </a:p>
          <a:p>
            <a:r>
              <a:rPr lang="fi-FI" b="1" dirty="0"/>
              <a:t>yhteisötaso</a:t>
            </a:r>
          </a:p>
          <a:p>
            <a:pPr lvl="1"/>
            <a:r>
              <a:rPr lang="fi-FI" dirty="0"/>
              <a:t>perustuu yhteisön huolenpitoon ja vastuuseen jokaisen terveydestä, hyvinvoinnista ja toimintakyvystä  </a:t>
            </a:r>
          </a:p>
          <a:p>
            <a:pPr lvl="2"/>
            <a:r>
              <a:rPr lang="fi-FI" dirty="0"/>
              <a:t>mm. kiusaamistilanteisiin puuttuminen</a:t>
            </a:r>
          </a:p>
          <a:p>
            <a:pPr lvl="2"/>
            <a:r>
              <a:rPr lang="fi-FI" dirty="0"/>
              <a:t>syrjäytymisen ehkäiseminen </a:t>
            </a:r>
          </a:p>
          <a:p>
            <a:pPr marL="914400" lvl="2" indent="0">
              <a:buNone/>
            </a:pPr>
            <a:endParaRPr lang="fi-FI" dirty="0"/>
          </a:p>
          <a:p>
            <a:endParaRPr lang="fi-FI" dirty="0"/>
          </a:p>
        </p:txBody>
      </p:sp>
      <p:sp>
        <p:nvSpPr>
          <p:cNvPr id="6" name="Title 1">
            <a:extLst>
              <a:ext uri="{FF2B5EF4-FFF2-40B4-BE49-F238E27FC236}">
                <a16:creationId xmlns="" xmlns:a16="http://schemas.microsoft.com/office/drawing/2014/main" id="{6945C518-7AE1-4E08-ADA5-7D1FDE3367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txBody>
          <a:bodyPr>
            <a:normAutofit/>
          </a:bodyPr>
          <a:lstStyle/>
          <a:p>
            <a:r>
              <a:rPr lang="fi-FI" b="1" dirty="0"/>
              <a:t>Turvallisuuden tasot (1/2)</a:t>
            </a:r>
          </a:p>
        </p:txBody>
      </p:sp>
    </p:spTree>
    <p:extLst>
      <p:ext uri="{BB962C8B-B14F-4D97-AF65-F5344CB8AC3E}">
        <p14:creationId xmlns:p14="http://schemas.microsoft.com/office/powerpoint/2010/main" val="8505205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1640"/>
            <a:ext cx="8229600" cy="5265712"/>
          </a:xfrm>
        </p:spPr>
        <p:txBody>
          <a:bodyPr>
            <a:normAutofit fontScale="77500" lnSpcReduction="20000"/>
          </a:bodyPr>
          <a:lstStyle/>
          <a:p>
            <a:r>
              <a:rPr lang="fi-FI" b="1" dirty="0"/>
              <a:t>yhteiskuntataso</a:t>
            </a:r>
          </a:p>
          <a:p>
            <a:pPr lvl="1"/>
            <a:r>
              <a:rPr lang="fi-FI" sz="2700" b="1" dirty="0"/>
              <a:t>sisäinen turvallisuus</a:t>
            </a:r>
            <a:r>
              <a:rPr lang="fi-FI" sz="2700" dirty="0"/>
              <a:t>: perustuu oikeusjärjestelmän mukaisiin oikeuksiin ja velvollisuuksiin</a:t>
            </a:r>
          </a:p>
          <a:p>
            <a:pPr lvl="2"/>
            <a:r>
              <a:rPr lang="fi-FI" sz="2200" dirty="0"/>
              <a:t>säännöt, sopimukset, lait ja asetukset</a:t>
            </a:r>
          </a:p>
          <a:p>
            <a:pPr lvl="2"/>
            <a:r>
              <a:rPr lang="fi-FI" sz="2200" dirty="0"/>
              <a:t>mm. vesi- ja ruokahuolto, </a:t>
            </a:r>
            <a:r>
              <a:rPr lang="fi-FI" sz="2200" dirty="0" err="1"/>
              <a:t>sosiaali</a:t>
            </a:r>
            <a:r>
              <a:rPr lang="fi-FI" sz="2200" dirty="0"/>
              <a:t>- ja terveydenhuoltopalvelut sekä kaupunkisuunnittelu</a:t>
            </a:r>
          </a:p>
          <a:p>
            <a:pPr lvl="2"/>
            <a:r>
              <a:rPr lang="fi-FI" sz="2200" dirty="0"/>
              <a:t>pelastustoimi ja Puolustusvoimat</a:t>
            </a:r>
          </a:p>
          <a:p>
            <a:pPr lvl="1"/>
            <a:r>
              <a:rPr lang="fi-FI" sz="2700" b="1" dirty="0"/>
              <a:t>ulkoinen turvallisuus</a:t>
            </a:r>
            <a:r>
              <a:rPr lang="fi-FI" sz="2700" dirty="0"/>
              <a:t>: muodostuu ulkopolitiikasta ja sotilaallisesta maanpuolustuksesta</a:t>
            </a:r>
          </a:p>
          <a:p>
            <a:pPr lvl="1"/>
            <a:r>
              <a:rPr lang="fi-FI" sz="2700" b="1" dirty="0"/>
              <a:t>kokonaisturvallisuus</a:t>
            </a:r>
            <a:r>
              <a:rPr lang="fi-FI" sz="2700" dirty="0"/>
              <a:t>: kaikki toiminnot, joilla Suomen turvallisuustilanne pyritään pitämään vakaana ja joilla turvallisuus saadaan palautettua häiriö- tai poikkeusoloissa</a:t>
            </a:r>
          </a:p>
          <a:p>
            <a:pPr lvl="1"/>
            <a:endParaRPr lang="fi-FI" sz="2700" dirty="0"/>
          </a:p>
          <a:p>
            <a:r>
              <a:rPr lang="fi-FI" b="1" dirty="0"/>
              <a:t>kansainvälinen taso</a:t>
            </a:r>
          </a:p>
          <a:p>
            <a:pPr lvl="1"/>
            <a:r>
              <a:rPr lang="fi-FI" sz="2700" dirty="0"/>
              <a:t>perustuu kansainvälisten järjestöjen, valtioiden, yritysten ja kansalaisten tavoitteellisesta yhteistyöstä</a:t>
            </a:r>
          </a:p>
          <a:p>
            <a:pPr lvl="2"/>
            <a:r>
              <a:rPr lang="fi-FI" sz="2200" dirty="0"/>
              <a:t>mm. sotien ja konfliktien ehkäiseminen, kriisinhallinta </a:t>
            </a:r>
          </a:p>
          <a:p>
            <a:pPr lvl="2"/>
            <a:r>
              <a:rPr lang="fi-FI" sz="2200" dirty="0"/>
              <a:t>taloudellisen ja sosiaalisen eriarvoisuuden ehkäiseminen </a:t>
            </a:r>
          </a:p>
          <a:p>
            <a:endParaRPr lang="fi-FI" dirty="0"/>
          </a:p>
        </p:txBody>
      </p:sp>
      <p:sp>
        <p:nvSpPr>
          <p:cNvPr id="6" name="Title 1">
            <a:extLst>
              <a:ext uri="{FF2B5EF4-FFF2-40B4-BE49-F238E27FC236}">
                <a16:creationId xmlns="" xmlns:a16="http://schemas.microsoft.com/office/drawing/2014/main" id="{6945C518-7AE1-4E08-ADA5-7D1FDE3367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008112"/>
          </a:xfrm>
        </p:spPr>
        <p:txBody>
          <a:bodyPr>
            <a:normAutofit/>
          </a:bodyPr>
          <a:lstStyle/>
          <a:p>
            <a:r>
              <a:rPr lang="fi-FI" b="1" dirty="0"/>
              <a:t>Turvallisuuden tasot (2/2)</a:t>
            </a:r>
          </a:p>
        </p:txBody>
      </p:sp>
    </p:spTree>
    <p:extLst>
      <p:ext uri="{BB962C8B-B14F-4D97-AF65-F5344CB8AC3E}">
        <p14:creationId xmlns:p14="http://schemas.microsoft.com/office/powerpoint/2010/main" val="35099830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FBD0945-558C-44D4-8382-8581C03401BB}"/>
              </a:ext>
            </a:extLst>
          </p:cNvPr>
          <p:cNvSpPr txBox="1">
            <a:spLocks/>
          </p:cNvSpPr>
          <p:nvPr/>
        </p:nvSpPr>
        <p:spPr>
          <a:xfrm>
            <a:off x="432454" y="116632"/>
            <a:ext cx="8229600" cy="752770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b="1" dirty="0" smtClean="0"/>
              <a:t>Väkivalta </a:t>
            </a:r>
            <a:endParaRPr lang="fi-FI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E17AEB2-6973-49AF-829E-7424B0DF5F02}"/>
              </a:ext>
            </a:extLst>
          </p:cNvPr>
          <p:cNvSpPr txBox="1">
            <a:spLocks/>
          </p:cNvSpPr>
          <p:nvPr/>
        </p:nvSpPr>
        <p:spPr>
          <a:xfrm>
            <a:off x="446487" y="1026899"/>
            <a:ext cx="8435280" cy="5799958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2800" dirty="0" smtClean="0"/>
              <a:t>kaikki </a:t>
            </a:r>
            <a:r>
              <a:rPr lang="fi-FI" sz="2800" dirty="0"/>
              <a:t>teot tai tekemättä jättämiset, jotka aiheuttavat kohteessaan pelkoa ja turvattomuutta</a:t>
            </a:r>
          </a:p>
          <a:p>
            <a:r>
              <a:rPr lang="fi-FI" sz="2800" dirty="0"/>
              <a:t>voi kohdistua itseen, toiseen ihmiseen, ihmisryhmään tai yhteisöön</a:t>
            </a:r>
          </a:p>
          <a:p>
            <a:r>
              <a:rPr lang="fi-FI" sz="2800" dirty="0" smtClean="0"/>
              <a:t>fyysisen </a:t>
            </a:r>
            <a:r>
              <a:rPr lang="fi-FI" sz="2800" dirty="0"/>
              <a:t>voiman tai vallan tahallista käyttöä tai sillä uhkaamista</a:t>
            </a:r>
          </a:p>
          <a:p>
            <a:pPr lvl="1"/>
            <a:r>
              <a:rPr lang="fi-FI" sz="2600" dirty="0"/>
              <a:t>myös psyykkistä, henkistä, taloudellista ja seksuaalista väkivaltaa</a:t>
            </a:r>
          </a:p>
          <a:p>
            <a:r>
              <a:rPr lang="fi-FI" sz="2800" dirty="0"/>
              <a:t>voi johtaa kuolemaan, fyysisen tai psyykkisen vamman syntymiseen, kehityksen häiriytymiseen tai perustarpeiden tyydyttämättä jättämiseen</a:t>
            </a:r>
          </a:p>
          <a:p>
            <a:r>
              <a:rPr lang="fi-FI" sz="2800" dirty="0"/>
              <a:t>globaali yksilöiden ja kansanterveyden ongelma</a:t>
            </a:r>
          </a:p>
          <a:p>
            <a:r>
              <a:rPr lang="fi-FI" sz="2800" b="1" dirty="0" smtClean="0"/>
              <a:t>piilevä </a:t>
            </a:r>
            <a:r>
              <a:rPr lang="fi-FI" sz="2800" b="1" dirty="0"/>
              <a:t>väkivalta </a:t>
            </a:r>
            <a:r>
              <a:rPr lang="fi-FI" sz="2800" b="1" dirty="0" smtClean="0"/>
              <a:t>= </a:t>
            </a:r>
            <a:r>
              <a:rPr lang="fi-FI" sz="2800" dirty="0" smtClean="0"/>
              <a:t>ei näkyvää, eläminen jatkuvan väkivallan uhan </a:t>
            </a:r>
            <a:r>
              <a:rPr lang="fi-FI" sz="2800" dirty="0"/>
              <a:t>alla </a:t>
            </a:r>
          </a:p>
          <a:p>
            <a:r>
              <a:rPr lang="fi-FI" sz="2800" b="1" dirty="0"/>
              <a:t>perhe ja lähisuhdeväkivalta </a:t>
            </a:r>
            <a:r>
              <a:rPr lang="fi-FI" sz="2800" dirty="0"/>
              <a:t>= perheen sisällä tai lähisuhteessa tapahtuva väkivalta tai sen uhka</a:t>
            </a:r>
          </a:p>
          <a:p>
            <a:pPr lvl="1"/>
            <a:r>
              <a:rPr lang="fi-FI" sz="2600" dirty="0"/>
              <a:t>tekijänä perheenjäsen tai muu läheinen ihminen</a:t>
            </a:r>
          </a:p>
          <a:p>
            <a:pPr lvl="1"/>
            <a:r>
              <a:rPr lang="fi-FI" sz="2600" dirty="0"/>
              <a:t>vakavat seuraukset, sillä koskee luottamuksen väärinkäyttöä </a:t>
            </a:r>
          </a:p>
          <a:p>
            <a:pPr lvl="1"/>
            <a:r>
              <a:rPr lang="fi-FI" sz="2600" dirty="0"/>
              <a:t>voi olla vaikea tunnistaa ja jää usein ilmoittamatta viranomaisille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998478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CD21980-EA98-4B39-A098-AFE37C591F51}"/>
              </a:ext>
            </a:extLst>
          </p:cNvPr>
          <p:cNvSpPr txBox="1">
            <a:spLocks/>
          </p:cNvSpPr>
          <p:nvPr/>
        </p:nvSpPr>
        <p:spPr>
          <a:xfrm>
            <a:off x="293607" y="260648"/>
            <a:ext cx="8496944" cy="856754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b="1" dirty="0"/>
              <a:t>Väkivaltakäyttäytyminen (1/2)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4B693A9-0A0E-4B1D-A94C-F9F296F5E877}"/>
              </a:ext>
            </a:extLst>
          </p:cNvPr>
          <p:cNvSpPr txBox="1">
            <a:spLocks/>
          </p:cNvSpPr>
          <p:nvPr/>
        </p:nvSpPr>
        <p:spPr>
          <a:xfrm>
            <a:off x="355271" y="1340768"/>
            <a:ext cx="8435280" cy="5668590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3900" dirty="0"/>
              <a:t>väkivalta on monimutkainen yksilöllisten ihmissuhteiden ja sosiaalisten, kulttuuristen sekä ympäristöllisten tekijöiden kokonaisuus </a:t>
            </a:r>
          </a:p>
          <a:p>
            <a:r>
              <a:rPr lang="fi-FI" sz="3900" dirty="0" smtClean="0"/>
              <a:t>väkivallan </a:t>
            </a:r>
            <a:r>
              <a:rPr lang="fi-FI" sz="3900" u="sng" dirty="0"/>
              <a:t>riskiä</a:t>
            </a:r>
            <a:r>
              <a:rPr lang="fi-FI" sz="3900" dirty="0"/>
              <a:t> kasvattavat tekijät:</a:t>
            </a:r>
          </a:p>
          <a:p>
            <a:pPr lvl="1"/>
            <a:r>
              <a:rPr lang="fi-FI" sz="3400" dirty="0"/>
              <a:t>yksilötaso</a:t>
            </a:r>
            <a:r>
              <a:rPr lang="fi-FI" sz="3200" dirty="0"/>
              <a:t> </a:t>
            </a:r>
          </a:p>
          <a:p>
            <a:pPr lvl="2"/>
            <a:r>
              <a:rPr lang="fi-FI" sz="2700" dirty="0"/>
              <a:t>biologiset tekijät: mm. geneettinen perimä, luonteenpiirteet, alttius päihderiippuvuuteen</a:t>
            </a:r>
          </a:p>
          <a:p>
            <a:pPr lvl="2"/>
            <a:r>
              <a:rPr lang="fi-FI" sz="2700" dirty="0"/>
              <a:t>henkilöhistorialliset tekijät: mm. väkivallan kokeminen lapsena ja nuorena, sosiaalisten suhteiden vaikeudet</a:t>
            </a:r>
          </a:p>
          <a:p>
            <a:pPr lvl="1"/>
            <a:r>
              <a:rPr lang="fi-FI" sz="3400" dirty="0"/>
              <a:t>yhteisötaso</a:t>
            </a:r>
          </a:p>
          <a:p>
            <a:pPr lvl="2"/>
            <a:r>
              <a:rPr lang="fi-FI" sz="2700" dirty="0"/>
              <a:t>korkeasta työttömyydestä tai rikollisuudesta kärsivä naapurusto</a:t>
            </a:r>
          </a:p>
          <a:p>
            <a:pPr lvl="2"/>
            <a:r>
              <a:rPr lang="fi-FI" sz="2700" dirty="0"/>
              <a:t>sosiaalinen eriytyminen ja syrjäytyminen </a:t>
            </a:r>
          </a:p>
          <a:p>
            <a:pPr lvl="1"/>
            <a:r>
              <a:rPr lang="fi-FI" sz="3400" dirty="0"/>
              <a:t>yhteiskuntataso</a:t>
            </a:r>
          </a:p>
          <a:p>
            <a:pPr lvl="2"/>
            <a:r>
              <a:rPr lang="fi-FI" sz="2700" dirty="0"/>
              <a:t>väkivallan käytön hyväksyvät kulttuuriset normit ja asenteet</a:t>
            </a:r>
          </a:p>
          <a:p>
            <a:pPr lvl="2"/>
            <a:r>
              <a:rPr lang="fi-FI" sz="2700" dirty="0"/>
              <a:t>sosiaalinen ja taloudellinen eriarvoisuus</a:t>
            </a:r>
          </a:p>
          <a:p>
            <a:pPr lvl="2"/>
            <a:r>
              <a:rPr lang="fi-FI" sz="2700" dirty="0"/>
              <a:t>lainsäädännön ongelmat</a:t>
            </a:r>
          </a:p>
          <a:p>
            <a:pPr lvl="2"/>
            <a:endParaRPr lang="fi-FI" dirty="0"/>
          </a:p>
          <a:p>
            <a:pPr marL="914400" lvl="2" indent="0">
              <a:buFont typeface="Arial" panose="020B0604020202020204" pitchFamily="34" charset="0"/>
              <a:buNone/>
            </a:pPr>
            <a:r>
              <a:rPr lang="fi-FI" dirty="0"/>
              <a:t> </a:t>
            </a:r>
          </a:p>
          <a:p>
            <a:pPr marL="914400" lvl="2" indent="0">
              <a:buFont typeface="Arial" panose="020B0604020202020204" pitchFamily="34" charset="0"/>
              <a:buNone/>
            </a:pP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205902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CD21980-EA98-4B39-A098-AFE37C591F51}"/>
              </a:ext>
            </a:extLst>
          </p:cNvPr>
          <p:cNvSpPr txBox="1">
            <a:spLocks/>
          </p:cNvSpPr>
          <p:nvPr/>
        </p:nvSpPr>
        <p:spPr>
          <a:xfrm>
            <a:off x="300752" y="472225"/>
            <a:ext cx="8496944" cy="856754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b="1" dirty="0"/>
              <a:t>Väkivaltakäyttäytyminen (2/2)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4B693A9-0A0E-4B1D-A94C-F9F296F5E877}"/>
              </a:ext>
            </a:extLst>
          </p:cNvPr>
          <p:cNvSpPr txBox="1">
            <a:spLocks/>
          </p:cNvSpPr>
          <p:nvPr/>
        </p:nvSpPr>
        <p:spPr>
          <a:xfrm>
            <a:off x="362416" y="1484784"/>
            <a:ext cx="8435280" cy="4032448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3900" dirty="0" smtClean="0"/>
              <a:t>kohdistuu </a:t>
            </a:r>
            <a:r>
              <a:rPr lang="fi-FI" sz="3900" dirty="0"/>
              <a:t>väestössä usein tiettyyn, suhteellisen rajattuun väestöryhmään</a:t>
            </a:r>
          </a:p>
          <a:p>
            <a:r>
              <a:rPr lang="fi-FI" sz="3900" dirty="0" smtClean="0"/>
              <a:t>tekijät </a:t>
            </a:r>
            <a:r>
              <a:rPr lang="fi-FI" sz="3900" dirty="0"/>
              <a:t>ja uhrit ovat usein </a:t>
            </a:r>
            <a:r>
              <a:rPr lang="fi-FI" sz="3900" dirty="0" smtClean="0"/>
              <a:t>samoja henkilöitä</a:t>
            </a:r>
            <a:endParaRPr lang="fi-FI" sz="3900" dirty="0"/>
          </a:p>
          <a:p>
            <a:r>
              <a:rPr lang="fi-FI" sz="3900" dirty="0" smtClean="0"/>
              <a:t>usein </a:t>
            </a:r>
            <a:r>
              <a:rPr lang="fi-FI" sz="3900" dirty="0"/>
              <a:t>opittua toimintaa, joka esiintyy toistuvana </a:t>
            </a:r>
            <a:r>
              <a:rPr lang="fi-FI" sz="3900" b="1" dirty="0"/>
              <a:t>väkivallan kierteenä</a:t>
            </a:r>
          </a:p>
          <a:p>
            <a:pPr lvl="1"/>
            <a:r>
              <a:rPr lang="fi-FI" sz="3300" dirty="0"/>
              <a:t>katumus ja lupaukset tilanteen muuttumisesta ylläpitävät kierrettä </a:t>
            </a:r>
          </a:p>
          <a:p>
            <a:pPr lvl="1"/>
            <a:r>
              <a:rPr lang="fi-FI" sz="3300" dirty="0"/>
              <a:t>väkivallan </a:t>
            </a:r>
            <a:r>
              <a:rPr lang="fi-FI" sz="3300" dirty="0" smtClean="0"/>
              <a:t>teoilla </a:t>
            </a:r>
            <a:r>
              <a:rPr lang="fi-FI" sz="3300" dirty="0"/>
              <a:t>taipumus raaistua ajan myötä </a:t>
            </a:r>
          </a:p>
          <a:p>
            <a:pPr lvl="1"/>
            <a:r>
              <a:rPr lang="fi-FI" sz="3300" dirty="0"/>
              <a:t>voi siirtyä sukupovelta toiselle sosiaalisessa perimässä  </a:t>
            </a:r>
          </a:p>
          <a:p>
            <a:pPr marL="514350" lvl="1" indent="0">
              <a:buNone/>
            </a:pPr>
            <a:endParaRPr lang="fi-FI" dirty="0"/>
          </a:p>
          <a:p>
            <a:pPr marL="914400" lvl="2" indent="0">
              <a:buFont typeface="Arial" panose="020B0604020202020204" pitchFamily="34" charset="0"/>
              <a:buNone/>
            </a:pP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299745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1279</TotalTime>
  <Words>686</Words>
  <Application>Microsoft Office PowerPoint</Application>
  <PresentationFormat>Näytössä katseltava diaesitys (4:3)</PresentationFormat>
  <Paragraphs>112</Paragraphs>
  <Slides>11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Terve 2: Ihminen, ympäristö ja terveys</vt:lpstr>
      <vt:lpstr>Turvallisuus</vt:lpstr>
      <vt:lpstr>PowerPoint-esitys</vt:lpstr>
      <vt:lpstr>Turvattomuus</vt:lpstr>
      <vt:lpstr>Turvallisuuden tasot (1/2)</vt:lpstr>
      <vt:lpstr>Turvallisuuden tasot (2/2)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>University of Jyväskylä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 1: Terveyden perusteet</dc:title>
  <dc:creator>Hämäläinen Elina</dc:creator>
  <cp:lastModifiedBy>oppilas lukio</cp:lastModifiedBy>
  <cp:revision>125</cp:revision>
  <dcterms:created xsi:type="dcterms:W3CDTF">2017-06-09T06:02:13Z</dcterms:created>
  <dcterms:modified xsi:type="dcterms:W3CDTF">2017-09-10T19:34:41Z</dcterms:modified>
</cp:coreProperties>
</file>