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79" r:id="rId4"/>
    <p:sldId id="266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>
      <p:cViewPr varScale="1">
        <p:scale>
          <a:sx n="116" d="100"/>
          <a:sy n="116" d="100"/>
        </p:scale>
        <p:origin x="121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16.8.2017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>
            <a:normAutofit/>
          </a:bodyPr>
          <a:lstStyle/>
          <a:p>
            <a:r>
              <a:rPr lang="fi-FI" sz="4000" b="1" dirty="0" smtClean="0">
                <a:solidFill>
                  <a:schemeClr val="tx1"/>
                </a:solidFill>
              </a:rPr>
              <a:t>Luonnonympäristö </a:t>
            </a:r>
            <a:r>
              <a:rPr lang="fi-FI" sz="4000" b="1" dirty="0">
                <a:solidFill>
                  <a:schemeClr val="tx1"/>
                </a:solidFill>
              </a:rPr>
              <a:t>ja rakennettu ympäristö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836712"/>
            <a:ext cx="8430108" cy="5301208"/>
          </a:xfrm>
        </p:spPr>
        <p:txBody>
          <a:bodyPr>
            <a:normAutofit fontScale="85000" lnSpcReduction="10000"/>
          </a:bodyPr>
          <a:lstStyle/>
          <a:p>
            <a:r>
              <a:rPr lang="fi-FI" sz="2900" b="1" dirty="0" smtClean="0"/>
              <a:t>Y</a:t>
            </a:r>
            <a:r>
              <a:rPr lang="fi-FI" sz="2900" b="1" dirty="0" smtClean="0"/>
              <a:t>mpäristöterveys</a:t>
            </a:r>
            <a:r>
              <a:rPr lang="fi-FI" sz="2900" dirty="0"/>
              <a:t> </a:t>
            </a:r>
            <a:r>
              <a:rPr lang="fi-FI" sz="2900" dirty="0" smtClean="0"/>
              <a:t>tutkii </a:t>
            </a:r>
            <a:r>
              <a:rPr lang="fi-FI" sz="2900" dirty="0"/>
              <a:t>elinympäristön vaikutuksia ihmisen </a:t>
            </a:r>
            <a:r>
              <a:rPr lang="fi-FI" sz="2900" dirty="0" smtClean="0"/>
              <a:t>terveyteen.</a:t>
            </a:r>
            <a:endParaRPr lang="fi-FI" sz="2900" dirty="0"/>
          </a:p>
          <a:p>
            <a:pPr marL="0" indent="0">
              <a:buNone/>
            </a:pPr>
            <a:endParaRPr lang="fi-FI" sz="2900" b="1" dirty="0" smtClean="0"/>
          </a:p>
          <a:p>
            <a:r>
              <a:rPr lang="fi-FI" sz="2900" b="1" dirty="0"/>
              <a:t>F</a:t>
            </a:r>
            <a:r>
              <a:rPr lang="fi-FI" sz="2900" b="1" dirty="0" smtClean="0"/>
              <a:t>yysinen </a:t>
            </a:r>
            <a:r>
              <a:rPr lang="fi-FI" sz="2900" b="1" dirty="0" smtClean="0"/>
              <a:t>ympäristö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rakennettu </a:t>
            </a:r>
            <a:r>
              <a:rPr lang="fi-FI" dirty="0"/>
              <a:t>ympäristö eli alueet, jotka ihminen </a:t>
            </a:r>
            <a:r>
              <a:rPr lang="fi-FI" dirty="0" smtClean="0"/>
              <a:t>muokannut käyttöönsä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luonnonympäristö </a:t>
            </a:r>
            <a:r>
              <a:rPr lang="fi-FI" dirty="0"/>
              <a:t>eli alueet, joilla ihmisen vaikutus </a:t>
            </a:r>
            <a:r>
              <a:rPr lang="fi-FI" dirty="0" smtClean="0"/>
              <a:t>vähäinen</a:t>
            </a:r>
          </a:p>
          <a:p>
            <a:pPr marL="514350" indent="-457200"/>
            <a:endParaRPr lang="fi-FI" dirty="0"/>
          </a:p>
          <a:p>
            <a:pPr marL="514350" indent="-457200"/>
            <a:r>
              <a:rPr lang="fi-FI" b="1" dirty="0" smtClean="0"/>
              <a:t>Ympäristön vaikutukset jaetaan</a:t>
            </a:r>
            <a:r>
              <a:rPr lang="fi-FI" dirty="0" smtClean="0"/>
              <a:t>:</a:t>
            </a:r>
          </a:p>
          <a:p>
            <a:pPr marL="914400" lvl="1" indent="-457200"/>
            <a:r>
              <a:rPr lang="fi-FI" dirty="0" smtClean="0"/>
              <a:t>Suorat ympäristövaikutukset (ilmansaasteet, säteily jne.)</a:t>
            </a:r>
          </a:p>
          <a:p>
            <a:pPr marL="914400" lvl="1" indent="-457200"/>
            <a:r>
              <a:rPr lang="fi-FI" dirty="0" smtClean="0"/>
              <a:t>Epäsuorat ympäristövaikutukset (turvattomuus, luonnonarvojen väheneminen)</a:t>
            </a:r>
            <a:endParaRPr lang="fi-FI" dirty="0" smtClean="0"/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sz="29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E344EA-0FEA-4E3F-B468-F8D5E86021D4}"/>
              </a:ext>
            </a:extLst>
          </p:cNvPr>
          <p:cNvSpPr txBox="1">
            <a:spLocks/>
          </p:cNvSpPr>
          <p:nvPr/>
        </p:nvSpPr>
        <p:spPr>
          <a:xfrm>
            <a:off x="0" y="404664"/>
            <a:ext cx="9144000" cy="99898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200" b="1" dirty="0" smtClean="0"/>
              <a:t>Terveellinen ja turvallinen </a:t>
            </a:r>
            <a:r>
              <a:rPr lang="fi-FI" sz="3200" b="1" dirty="0" smtClean="0"/>
              <a:t>elinympäristö</a:t>
            </a:r>
            <a:endParaRPr lang="fi-FI" sz="3200" b="1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44BA5222-B86B-4142-9837-45E5BB6158E5}"/>
              </a:ext>
            </a:extLst>
          </p:cNvPr>
          <p:cNvSpPr txBox="1">
            <a:spLocks/>
          </p:cNvSpPr>
          <p:nvPr/>
        </p:nvSpPr>
        <p:spPr>
          <a:xfrm>
            <a:off x="390364" y="1700808"/>
            <a:ext cx="8363272" cy="504056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100" dirty="0"/>
              <a:t>kaupunkien ja muiden rakennettujen alueiden </a:t>
            </a:r>
            <a:r>
              <a:rPr lang="fi-FI" sz="3100" u="sng" dirty="0" smtClean="0"/>
              <a:t>suunnittelu</a:t>
            </a:r>
          </a:p>
          <a:p>
            <a:pPr lvl="1"/>
            <a:r>
              <a:rPr lang="fi-FI" sz="2600" dirty="0" smtClean="0"/>
              <a:t>asuminen</a:t>
            </a:r>
            <a:r>
              <a:rPr lang="fi-FI" sz="2600" dirty="0"/>
              <a:t>, työpaikat, palvelut ja virkistysmahdollisuudet sijoitetaan siten, että ne ovat helposti saavutettavissa esim. pyöräteiden avulla </a:t>
            </a:r>
          </a:p>
          <a:p>
            <a:pPr lvl="1"/>
            <a:r>
              <a:rPr lang="fi-FI" sz="2600" dirty="0"/>
              <a:t>toimiva ja miellyttävä ympäristö kannustaa arkiliikuntaan ja vähentää autoilua, ruuhkia ja liikenteen päästöjä </a:t>
            </a:r>
          </a:p>
          <a:p>
            <a:pPr lvl="1"/>
            <a:r>
              <a:rPr lang="fi-FI" sz="2600" dirty="0"/>
              <a:t>kasvillisuus puhdistaa kaupunki-ilmaa ja lisää ympäristön viihtyisyyttä </a:t>
            </a:r>
          </a:p>
          <a:p>
            <a:pPr lvl="1"/>
            <a:r>
              <a:rPr lang="fi-FI" sz="2600" dirty="0"/>
              <a:t>lasten motoriset taidot kehittyvät ja luovuus lisääntyy leikkipuistoissa ja kaupunkimetsissä </a:t>
            </a:r>
          </a:p>
          <a:p>
            <a:pPr lvl="1"/>
            <a:r>
              <a:rPr lang="fi-FI" sz="2600" dirty="0"/>
              <a:t>puistot ja lenkkipolut toimivat sosiaalisina kohtauspaikkoina ja lisäävät yhteisöllisyyttä </a:t>
            </a:r>
          </a:p>
          <a:p>
            <a:pPr marL="0" indent="0">
              <a:buNone/>
            </a:pPr>
            <a:endParaRPr lang="fi-FI" sz="2900" dirty="0"/>
          </a:p>
          <a:p>
            <a:pPr marL="1257300" lvl="3" indent="0">
              <a:buFont typeface="Arial" panose="020B0604020202020204" pitchFamily="34" charset="0"/>
              <a:buNone/>
            </a:pPr>
            <a:endParaRPr lang="fi-FI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320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4122"/>
          </a:xfrm>
        </p:spPr>
        <p:txBody>
          <a:bodyPr>
            <a:normAutofit/>
          </a:bodyPr>
          <a:lstStyle/>
          <a:p>
            <a:r>
              <a:rPr lang="fi-FI" b="1" dirty="0"/>
              <a:t>Ympäristön </a:t>
            </a:r>
            <a:r>
              <a:rPr lang="fi-FI" b="1" dirty="0" smtClean="0"/>
              <a:t>terveysriskit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328592"/>
          </a:xfrm>
        </p:spPr>
        <p:txBody>
          <a:bodyPr>
            <a:normAutofit/>
          </a:bodyPr>
          <a:lstStyle/>
          <a:p>
            <a:r>
              <a:rPr lang="fi-FI" sz="2800" b="1" dirty="0" err="1"/>
              <a:t>altiste</a:t>
            </a:r>
            <a:r>
              <a:rPr lang="fi-FI" sz="2800" dirty="0"/>
              <a:t> = </a:t>
            </a:r>
            <a:r>
              <a:rPr lang="fi-FI" sz="2800" dirty="0" smtClean="0"/>
              <a:t>elinympäristön </a:t>
            </a:r>
            <a:r>
              <a:rPr lang="fi-FI" sz="2800" dirty="0"/>
              <a:t>fysikaalinen, kemiallinen tai biologinen tekijä, joka voi vaarantaa terveyden</a:t>
            </a:r>
          </a:p>
          <a:p>
            <a:pPr marL="457200" lvl="1" indent="0">
              <a:buNone/>
            </a:pPr>
            <a:r>
              <a:rPr lang="fi-FI" sz="2400" dirty="0"/>
              <a:t>─  </a:t>
            </a:r>
            <a:r>
              <a:rPr lang="fi-FI" sz="2000" dirty="0"/>
              <a:t>esim. melu, ilmansaasteet ja siitepöly</a:t>
            </a:r>
          </a:p>
          <a:p>
            <a:r>
              <a:rPr lang="fi-FI" sz="2800" b="1" dirty="0"/>
              <a:t>vaste</a:t>
            </a:r>
            <a:r>
              <a:rPr lang="fi-FI" sz="2800" dirty="0"/>
              <a:t> = altisteen aiheuttama terveyshaitta</a:t>
            </a:r>
          </a:p>
          <a:p>
            <a:pPr lvl="1"/>
            <a:r>
              <a:rPr lang="fi-FI" sz="2000" dirty="0"/>
              <a:t>esim. meluvamma, hengitysteiden ärsyyntyminen ja allergia</a:t>
            </a:r>
          </a:p>
          <a:p>
            <a:pPr marL="457200" lvl="1" indent="0">
              <a:buNone/>
            </a:pPr>
            <a:r>
              <a:rPr lang="fi-FI" sz="2000" dirty="0"/>
              <a:t> </a:t>
            </a:r>
          </a:p>
          <a:p>
            <a:r>
              <a:rPr lang="fi-FI" sz="2800" dirty="0" smtClean="0"/>
              <a:t>kartoitetaan </a:t>
            </a:r>
            <a:r>
              <a:rPr lang="fi-FI" sz="2800" dirty="0"/>
              <a:t>vaiheittaisen riskinarvioinnin avulla</a:t>
            </a:r>
          </a:p>
          <a:p>
            <a:pPr lvl="1"/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161</Words>
  <Application>Microsoft Office PowerPoint</Application>
  <PresentationFormat>Näytössä katseltava diaesitys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PowerPoint-esitys</vt:lpstr>
      <vt:lpstr>PowerPoint-esitys</vt:lpstr>
      <vt:lpstr>PowerPoint-esitys</vt:lpstr>
      <vt:lpstr>Ympäristön terveysriskit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Leena Gustafsson</cp:lastModifiedBy>
  <cp:revision>166</cp:revision>
  <dcterms:created xsi:type="dcterms:W3CDTF">2017-06-09T06:02:13Z</dcterms:created>
  <dcterms:modified xsi:type="dcterms:W3CDTF">2017-08-16T08:24:50Z</dcterms:modified>
</cp:coreProperties>
</file>