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/>
    <p:restoredTop sz="94649"/>
  </p:normalViewPr>
  <p:slideViewPr>
    <p:cSldViewPr snapToGrid="0" snapToObjects="1">
      <p:cViewPr varScale="1">
        <p:scale>
          <a:sx n="74" d="100"/>
          <a:sy n="74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19605-7E96-A04D-B6D1-477CA8D32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473199-B326-D54F-A946-C1786B59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893FE-6F96-524B-91C8-16C86AFF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5A00E-1956-E54F-BC0E-EE2CAADB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7C7C3F-4104-B94A-B7E5-B17CBEDA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5D2687-75EA-6746-8D8F-709E6145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E76D3F7-ABB4-9D4C-8046-3C88F71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1B9D02-8146-0D4A-9ADD-7E7CB977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E6219E-CD1C-9347-B022-953B31D8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2BF0A-8D45-5846-9BDC-C00CD372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4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98250B9-AD96-DD48-B4B8-711762E19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9B0C56-7DB9-6049-8788-1C22665B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9BB7B0-13FE-CF42-93F7-07FB3B53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AF9FD7-5203-8A4F-BE2F-76048C80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B04B7D-05BB-8B4A-9727-717A647A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9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8F1C0-1CA8-DF4C-BBD5-A7E215E8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9C6153-1251-CA47-813D-5605876D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118CC-ADB8-A54A-A1E3-D554F32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4138EC-5245-C44F-BCF0-45E4715A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B5EC6-7214-3C45-BFB2-94F43371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69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7AB79-34AB-354C-A860-8B0FCC60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0F9633-3FC4-8449-9A03-FF146BCB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91D73-0F0D-6C40-B830-76122853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06DEF-5DAF-D44D-B76F-2E2B598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F4DB2B-18CF-854A-AC0D-4DC6DD67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8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5EF71-C49B-0C44-81CF-21120E3D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9C223-F0C1-EB48-AD9F-4203BB1BD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770F8C-C61E-8A45-9F37-F45CCED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8D8762-A5D1-BE43-B470-4FB1C6E5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FB70EA-5CAD-F34B-A33D-04D1228D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276777-2824-DE41-BE81-9C4AF99C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07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8814C-73D2-D54D-A106-1E83DBEE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875D04-6578-5049-A696-367BDFE7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239F220-5CD8-5042-A925-B64D3B36C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BA41E-D349-AA40-A4AB-1AABF907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1B7EEF-6045-6441-B8D7-ED559F3C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822E10-128C-2E4B-AD8D-3AAEDF40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119EA1-935F-0C44-97FE-F85AEFF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777AD0B-B0C3-4B40-9899-8F123BAF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ACA60-B504-EA43-914E-C349A8C8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735822-86EC-9C44-82D5-7EEC9510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B860A5-8AC1-9A4B-9F80-32A3D122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15963A-4C8D-E444-AB07-5C5FEB2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2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60BB15-A8E1-C441-9798-0AC0ABFA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60A578-F3C2-1F4E-931B-D4959D4A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BA3D1B-58F2-D14E-9008-366F661D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45CE1-4DD4-554C-A373-C1AF0F86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3B8B2-239A-3C43-A1D7-A3ADBC3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BF8580-DE6A-B74B-BCC1-57825903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76970B-1D5A-2E46-8294-73F0323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B46D79-216A-8F49-AC63-43722858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FBF1C1-7D4A-8A43-B1B5-A6D182E7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9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CFD74A-2C98-3D48-9964-C1D060E4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623F452-9EFF-9A40-B025-B562A4DB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A1B739-07F6-2345-A64B-54EC2BEBC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C09221-DAE7-BE41-8155-3A253B1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F0AA85-66D4-144F-876A-9973AED4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B05F2-3A46-3B46-9F26-E0CEE28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1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ECD83C8-3A1E-0649-AB16-400D35CA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367631-218B-8E4A-8DE6-7D77C9B8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85276-6C17-754A-87B9-4544519E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D211-9BED-8748-A6BD-02DADD7B5E70}" type="datetimeFigureOut">
              <a:rPr lang="fi-FI" smtClean="0"/>
              <a:t>10.5.2026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BFCC55-C56C-384D-A5AA-7650D3B65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934286-CEFD-2541-B633-D2558131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4E5-E692-564F-BE69-AF63561A43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9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1F702-6856-5F4D-A5FB-D8A1D6E4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41663"/>
            <a:ext cx="9116290" cy="1217546"/>
          </a:xfrm>
        </p:spPr>
        <p:txBody>
          <a:bodyPr>
            <a:normAutofit/>
          </a:bodyPr>
          <a:lstStyle/>
          <a:p>
            <a:r>
              <a:rPr lang="fi-FI" dirty="0"/>
              <a:t>8 Valta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490025-B0D0-4647-8564-B0583784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5085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/>
              <a:t>Keskeiset asiat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6669E8-38CF-884D-8BD3-B30ACF23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423434-B651-6047-AC10-E507B353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84" y="901340"/>
            <a:ext cx="4839630" cy="13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7C924A-2544-4E45-AE32-17B79AD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Vallan klassinen määritelmä (Dahl):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364ACD-A1F4-9D48-8D13-9618AFF5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fi-FI" sz="2000" dirty="0"/>
              <a:t>Vallankäyttäjä saa vallan kohteen tekemään jotain, mitä tämä ei muutoin tekisi.</a:t>
            </a:r>
          </a:p>
          <a:p>
            <a:r>
              <a:rPr lang="fi-FI" sz="2000" dirty="0"/>
              <a:t>Tämän määritelmän mukaan valta on ihmisten välinen suhde</a:t>
            </a:r>
          </a:p>
          <a:p>
            <a:r>
              <a:rPr lang="fi-FI" sz="2000" dirty="0"/>
              <a:t>Max Weber on esittänyt samansuuntaisia ajatuksia siitä että valta on ihmisten välinen suhde</a:t>
            </a:r>
          </a:p>
          <a:p>
            <a:r>
              <a:rPr lang="fi-FI" sz="2000" dirty="0"/>
              <a:t>Valta voi perustua palkitsemiseen, pakottamiseen, manipulointiin tai suostutteluun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008688E-27D9-3622-F019-B3B4F3B40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" r="14354" b="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AB52E90-31B6-6D44-8E08-5FF399AD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59" y="6176963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9D5A42-B20A-AB45-96FD-DF4EB017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Vallan kolme ulottuvuutta </a:t>
            </a:r>
            <a:b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(Lukes):</a:t>
            </a:r>
            <a:br>
              <a:rPr lang="en-US" sz="2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A9BE8E0-F050-004F-B85A-3F1B689F89D1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/>
            <a:r>
              <a:rPr lang="en-US" sz="2400" dirty="0"/>
              <a:t>Valta </a:t>
            </a:r>
            <a:r>
              <a:rPr lang="en-US" sz="2400" dirty="0" err="1"/>
              <a:t>siihen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tehdään</a:t>
            </a:r>
            <a:r>
              <a:rPr lang="en-US" sz="2400" dirty="0"/>
              <a:t>.</a:t>
            </a:r>
          </a:p>
          <a:p>
            <a:pPr marL="514350" lvl="0"/>
            <a:r>
              <a:rPr lang="en-US" sz="2400" dirty="0"/>
              <a:t>Valta </a:t>
            </a:r>
            <a:r>
              <a:rPr lang="en-US" sz="2400" dirty="0" err="1"/>
              <a:t>siihen</a:t>
            </a:r>
            <a:r>
              <a:rPr lang="en-US" sz="2400" dirty="0"/>
              <a:t>, </a:t>
            </a:r>
            <a:r>
              <a:rPr lang="en-US" sz="2400" dirty="0" err="1"/>
              <a:t>mistä</a:t>
            </a:r>
            <a:r>
              <a:rPr lang="en-US" sz="2400" dirty="0"/>
              <a:t> ja </a:t>
            </a:r>
            <a:r>
              <a:rPr lang="en-US" sz="2400" dirty="0" err="1"/>
              <a:t>miten</a:t>
            </a:r>
            <a:r>
              <a:rPr lang="en-US" sz="2400" dirty="0"/>
              <a:t> </a:t>
            </a:r>
            <a:r>
              <a:rPr lang="en-US" sz="2400" dirty="0" err="1"/>
              <a:t>päätetään</a:t>
            </a:r>
            <a:r>
              <a:rPr lang="en-US" sz="2400" dirty="0"/>
              <a:t>.</a:t>
            </a:r>
          </a:p>
          <a:p>
            <a:pPr marL="514350" lvl="0"/>
            <a:r>
              <a:rPr lang="en-US" sz="2400" dirty="0"/>
              <a:t>Valta </a:t>
            </a:r>
            <a:r>
              <a:rPr lang="en-US" sz="2400" dirty="0" err="1"/>
              <a:t>muokkaa</a:t>
            </a:r>
            <a:r>
              <a:rPr lang="en-US" sz="2400" dirty="0"/>
              <a:t> </a:t>
            </a:r>
            <a:r>
              <a:rPr lang="en-US" sz="2400" dirty="0" err="1"/>
              <a:t>ihmisten</a:t>
            </a:r>
            <a:r>
              <a:rPr lang="en-US" sz="2400" dirty="0"/>
              <a:t> </a:t>
            </a:r>
            <a:r>
              <a:rPr lang="en-US" sz="2400" dirty="0" err="1"/>
              <a:t>ajattelua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﻿﻿</a:t>
            </a:r>
            <a:r>
              <a:rPr lang="en-US" sz="2400" dirty="0" err="1"/>
              <a:t>Valtaa</a:t>
            </a:r>
            <a:r>
              <a:rPr lang="en-US" sz="2400" dirty="0"/>
              <a:t> on </a:t>
            </a:r>
            <a:r>
              <a:rPr lang="en-US" sz="2400" dirty="0" err="1"/>
              <a:t>kaikessa</a:t>
            </a:r>
            <a:r>
              <a:rPr lang="en-US" sz="2400" dirty="0"/>
              <a:t> </a:t>
            </a:r>
            <a:r>
              <a:rPr lang="en-US" sz="2400" dirty="0" err="1"/>
              <a:t>vuorovaikutuksessa</a:t>
            </a:r>
            <a:r>
              <a:rPr lang="en-US" sz="2400" dirty="0"/>
              <a:t> ja se </a:t>
            </a:r>
            <a:r>
              <a:rPr lang="en-US" sz="2400" dirty="0" err="1"/>
              <a:t>muokkaa</a:t>
            </a:r>
            <a:r>
              <a:rPr lang="en-US" sz="2400" dirty="0"/>
              <a:t> </a:t>
            </a:r>
            <a:r>
              <a:rPr lang="en-US" sz="2400" dirty="0" err="1"/>
              <a:t>ihmisen</a:t>
            </a:r>
            <a:r>
              <a:rPr lang="en-US" sz="2400" dirty="0"/>
              <a:t> </a:t>
            </a:r>
            <a:r>
              <a:rPr lang="en-US" sz="2400" dirty="0" err="1"/>
              <a:t>identiteettiä</a:t>
            </a:r>
            <a:r>
              <a:rPr lang="en-US" sz="2400" dirty="0"/>
              <a:t> (Foucault).</a:t>
            </a:r>
          </a:p>
          <a:p>
            <a:pPr lvl="0"/>
            <a:r>
              <a:rPr lang="en-US" sz="2400" dirty="0"/>
              <a:t>﻿</a:t>
            </a:r>
            <a:r>
              <a:rPr lang="en-US" sz="2400" dirty="0" err="1"/>
              <a:t>Fougaultin</a:t>
            </a:r>
            <a:r>
              <a:rPr lang="en-US" sz="2400" dirty="0"/>
              <a:t> </a:t>
            </a:r>
            <a:r>
              <a:rPr lang="en-US" sz="2400" dirty="0" err="1"/>
              <a:t>mukaan</a:t>
            </a:r>
            <a:r>
              <a:rPr lang="en-US" sz="2400" dirty="0"/>
              <a:t> </a:t>
            </a:r>
            <a:r>
              <a:rPr lang="en-US" sz="2400" dirty="0" err="1"/>
              <a:t>valtasuhteet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aina</a:t>
            </a:r>
            <a:r>
              <a:rPr lang="en-US" sz="2400" dirty="0"/>
              <a:t> </a:t>
            </a:r>
            <a:r>
              <a:rPr lang="en-US" sz="2400" dirty="0" err="1"/>
              <a:t>kaksisuuntaisia</a:t>
            </a:r>
            <a:r>
              <a:rPr lang="en-US" sz="2400" dirty="0"/>
              <a:t>, </a:t>
            </a:r>
            <a:r>
              <a:rPr lang="en-US" sz="2400" dirty="0" err="1"/>
              <a:t>koska</a:t>
            </a:r>
            <a:r>
              <a:rPr lang="en-US" sz="2400" dirty="0"/>
              <a:t> </a:t>
            </a:r>
            <a:r>
              <a:rPr lang="en-US" sz="2400" dirty="0" err="1"/>
              <a:t>vallankäyttö</a:t>
            </a:r>
            <a:r>
              <a:rPr lang="en-US" sz="2400" dirty="0"/>
              <a:t> </a:t>
            </a:r>
            <a:r>
              <a:rPr lang="en-US" sz="2400" dirty="0" err="1"/>
              <a:t>sisältää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vastarinnan</a:t>
            </a:r>
            <a:r>
              <a:rPr lang="en-US" sz="2400" dirty="0"/>
              <a:t> </a:t>
            </a:r>
            <a:r>
              <a:rPr lang="en-US" sz="2400" dirty="0" err="1"/>
              <a:t>mahdollisuuden</a:t>
            </a:r>
            <a:endParaRPr lang="en-US" sz="2400" dirty="0"/>
          </a:p>
          <a:p>
            <a:pPr lvl="0"/>
            <a:r>
              <a:rPr lang="en-US" sz="2400" dirty="0" err="1"/>
              <a:t>Valtasuhteet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alati</a:t>
            </a:r>
            <a:r>
              <a:rPr lang="en-US" sz="2400" dirty="0"/>
              <a:t> </a:t>
            </a:r>
            <a:r>
              <a:rPr lang="en-US" sz="2400" dirty="0" err="1"/>
              <a:t>muuttuvia</a:t>
            </a:r>
            <a:endParaRPr lang="en-US" sz="2400" dirty="0"/>
          </a:p>
          <a:p>
            <a:pPr marL="0" lvl="0"/>
            <a:endParaRPr lang="en-US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65E0963-F465-F1BB-FF96-B2CB53400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8" r="-4" b="2531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988F579-7C3C-3A6D-5FBB-716667918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27" r="-6" b="2888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E25B0FB3-B9C8-CD47-911E-7C705B2D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77658" y="615276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117A3C-C3E6-9E84-CF3C-C74F5BE8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Vallan legitimiteetti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42E963-C981-2EA1-08D0-66763DF33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Max Weber on pohtinut, miten valta saa legitimiteettinsä eli oikeutuksensa. Legitiimi hallitsija on sellainen, jonka alamaiset hyväksyvät hallitsijakseen ja jolla on tämän vuoksi oikeus hallita.</a:t>
            </a:r>
          </a:p>
          <a:p>
            <a:r>
              <a:rPr lang="fi-FI" dirty="0"/>
              <a:t>Legitimiteetti voi perustua perinteeseen, jolloin hallitsijan valta hyväksytään vanhojen käytäntöjen pohjalta. Esim. perinnöllinen kuninkuus ja miesten valta naisiin nähden.</a:t>
            </a:r>
          </a:p>
          <a:p>
            <a:r>
              <a:rPr lang="fi-FI" dirty="0"/>
              <a:t>Legitimiteetti voi perustua myös karismaan, jolloin hallitsijan valta hyväksytään hänen ihailtavien ominaisuuksiensa vuoksi. Esim. uskonnolliset johtajat ja profeetat.</a:t>
            </a:r>
          </a:p>
          <a:p>
            <a:r>
              <a:rPr lang="fi-FI" dirty="0"/>
              <a:t>Legitimiteetti voi perustua lakiin. Esim. poliitikot ja </a:t>
            </a:r>
            <a:r>
              <a:rPr lang="fi-FI"/>
              <a:t>valtion virkamiehet.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32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202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8 Valta</vt:lpstr>
      <vt:lpstr>Vallan klassinen määritelmä (Dahl): </vt:lpstr>
      <vt:lpstr> Vallan kolme ulottuvuutta  (Lukes): </vt:lpstr>
      <vt:lpstr>Vallan legitimiteetti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Filosofia ja filosofian opiskelu</dc:title>
  <dc:creator>Senja Viitanen</dc:creator>
  <cp:lastModifiedBy>Kaartinen Minna</cp:lastModifiedBy>
  <cp:revision>31</cp:revision>
  <dcterms:created xsi:type="dcterms:W3CDTF">2020-10-07T13:25:27Z</dcterms:created>
  <dcterms:modified xsi:type="dcterms:W3CDTF">2026-05-10T15:17:53Z</dcterms:modified>
</cp:coreProperties>
</file>