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wdp" ContentType="image/vnd.ms-photo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64" r:id="rId1"/>
  </p:sldMasterIdLst>
  <p:notesMasterIdLst>
    <p:notesMasterId r:id="rId7"/>
  </p:notesMasterIdLst>
  <p:handoutMasterIdLst>
    <p:handoutMasterId r:id="rId8"/>
  </p:handoutMasterIdLst>
  <p:sldIdLst>
    <p:sldId id="256" r:id="rId2"/>
    <p:sldId id="257" r:id="rId3"/>
    <p:sldId id="279" r:id="rId4"/>
    <p:sldId id="280" r:id="rId5"/>
    <p:sldId id="273" r:id="rId6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8"/>
    <p:restoredTop sz="94614"/>
  </p:normalViewPr>
  <p:slideViewPr>
    <p:cSldViewPr>
      <p:cViewPr varScale="1">
        <p:scale>
          <a:sx n="90" d="100"/>
          <a:sy n="90" d="100"/>
        </p:scale>
        <p:origin x="1744" y="1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theme" Target="theme/theme1.xml"/><Relationship Id="rId1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handoutMaster" Target="handoutMasters/handoutMaster1.xml"/><Relationship Id="rId9" Type="http://schemas.openxmlformats.org/officeDocument/2006/relationships/presProps" Target="presProps.xml"/><Relationship Id="rId1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80F3552-C565-214D-9684-85810507A3E0}" type="datetimeFigureOut">
              <a:rPr lang="fi-FI" smtClean="0"/>
              <a:t>10.8.2017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A060F82-AD7D-094D-8DBD-4AD7FDB4676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9654647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82AD535-8FC2-43FF-B2CD-F75FF2178095}" type="datetimeFigureOut">
              <a:rPr lang="fi-FI" smtClean="0"/>
              <a:t>10.8.2017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84F8D2D-B4BB-4FF6-B159-6B2317815EB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644734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4" Type="http://schemas.openxmlformats.org/officeDocument/2006/relationships/image" Target="../media/image3.png"/><Relationship Id="rId5" Type="http://schemas.microsoft.com/office/2007/relationships/hdphoto" Target="../media/hdphoto1.wdp"/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4" Type="http://schemas.openxmlformats.org/officeDocument/2006/relationships/image" Target="../media/image3.png"/><Relationship Id="rId5" Type="http://schemas.microsoft.com/office/2007/relationships/hdphoto" Target="../media/hdphoto1.wdp"/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4" Type="http://schemas.openxmlformats.org/officeDocument/2006/relationships/image" Target="../media/image2.png"/><Relationship Id="rId5" Type="http://schemas.microsoft.com/office/2007/relationships/hdphoto" Target="../media/hdphoto1.wdp"/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4" Type="http://schemas.openxmlformats.org/officeDocument/2006/relationships/image" Target="../media/image2.png"/><Relationship Id="rId5" Type="http://schemas.microsoft.com/office/2007/relationships/hdphoto" Target="../media/hdphoto1.wdp"/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85800" y="1346947"/>
            <a:ext cx="7772400" cy="80683"/>
          </a:xfrm>
          <a:prstGeom prst="rect">
            <a:avLst/>
          </a:prstGeom>
          <a:blipFill dpi="0" rotWithShape="1">
            <a:blip r:embed="rId2">
              <a:alphaModFix amt="8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685800" y="4282763"/>
            <a:ext cx="7772400" cy="80683"/>
          </a:xfrm>
          <a:prstGeom prst="rect">
            <a:avLst/>
          </a:prstGeom>
          <a:blipFill dpi="0" rotWithShape="1">
            <a:blip r:embed="rId2">
              <a:alphaModFix amt="8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685800" y="1484779"/>
            <a:ext cx="7772400" cy="2743200"/>
          </a:xfrm>
          <a:prstGeom prst="rect">
            <a:avLst/>
          </a:prstGeom>
          <a:blipFill dpi="0" rotWithShape="1">
            <a:blip r:embed="rId2">
              <a:alphaModFix amt="8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/>
          <p:cNvGrpSpPr>
            <a:grpSpLocks noChangeAspect="1"/>
          </p:cNvGrpSpPr>
          <p:nvPr/>
        </p:nvGrpSpPr>
        <p:grpSpPr>
          <a:xfrm>
            <a:off x="7234780" y="4107023"/>
            <a:ext cx="914400" cy="914400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88670" y="1432223"/>
            <a:ext cx="759333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6400" b="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fi-FI" smtClean="0"/>
              <a:t>Muokkaa perustyylejä naps.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02386" y="4389120"/>
            <a:ext cx="5918454" cy="1069848"/>
          </a:xfrm>
        </p:spPr>
        <p:txBody>
          <a:bodyPr>
            <a:normAutofit/>
          </a:bodyPr>
          <a:lstStyle>
            <a:lvl1pPr marL="0" indent="0" algn="l">
              <a:buNone/>
              <a:defRPr sz="1800" b="0">
                <a:solidFill>
                  <a:schemeClr val="tx1"/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10.8.2017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12805" y="6272785"/>
            <a:ext cx="4745736" cy="365125"/>
          </a:xfrm>
        </p:spPr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244280" y="4227195"/>
            <a:ext cx="895401" cy="640080"/>
          </a:xfrm>
        </p:spPr>
        <p:txBody>
          <a:bodyPr/>
          <a:lstStyle>
            <a:lvl1pPr>
              <a:defRPr sz="2800" b="1"/>
            </a:lvl1pPr>
          </a:lstStyle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/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perustyylejä naps.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10.8.2017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/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533400"/>
            <a:ext cx="1914525" cy="5638800"/>
          </a:xfrm>
        </p:spPr>
        <p:txBody>
          <a:bodyPr vert="eaVert"/>
          <a:lstStyle>
            <a:lvl1pPr>
              <a:defRPr b="0"/>
            </a:lvl1pPr>
          </a:lstStyle>
          <a:p>
            <a:r>
              <a:rPr lang="fi-FI" smtClean="0"/>
              <a:t>Muokkaa perustyylejä naps.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0100" y="533400"/>
            <a:ext cx="5629275" cy="5638800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10.8.2017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/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perustyylejä naps.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10.8.2017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/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9144000" cy="1940010"/>
          </a:xfrm>
          <a:prstGeom prst="rect">
            <a:avLst/>
          </a:prstGeom>
          <a:blipFill dpi="0" rotWithShape="1">
            <a:blip r:embed="rId2">
              <a:alphaModFix amt="8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25346" y="1225296"/>
            <a:ext cx="696087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6400" b="0"/>
            </a:lvl1pPr>
          </a:lstStyle>
          <a:p>
            <a:r>
              <a:rPr lang="fi-FI" smtClean="0"/>
              <a:t>Muokkaa perustyylejä naps.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4330" y="5020056"/>
            <a:ext cx="6789420" cy="1066800"/>
          </a:xfrm>
        </p:spPr>
        <p:txBody>
          <a:bodyPr anchor="t">
            <a:normAutofit/>
          </a:bodyPr>
          <a:lstStyle>
            <a:lvl1pPr marL="0" indent="0">
              <a:buNone/>
              <a:defRPr sz="1800" b="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45251" y="6272785"/>
            <a:ext cx="1983232" cy="365125"/>
          </a:xfrm>
        </p:spPr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ECDCECDC-CA82-419C-B66C-70AF779EE76D}" type="datetimeFigureOut">
              <a:rPr lang="fi-FI" smtClean="0"/>
              <a:t>10.8.2017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636099" y="6272784"/>
            <a:ext cx="4745736" cy="365125"/>
          </a:xfrm>
        </p:spPr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fi-FI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633862" y="2430623"/>
            <a:ext cx="914400" cy="914400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450" y="2508607"/>
            <a:ext cx="891224" cy="720332"/>
          </a:xfrm>
        </p:spPr>
        <p:txBody>
          <a:bodyPr/>
          <a:lstStyle>
            <a:lvl1pPr>
              <a:defRPr sz="2800"/>
            </a:lvl1pPr>
          </a:lstStyle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/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perustyylejä naps.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194560"/>
            <a:ext cx="365760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92218" y="2194560"/>
            <a:ext cx="365760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10.8.2017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/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048256"/>
            <a:ext cx="365760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2743200"/>
            <a:ext cx="365760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20793" y="2048256"/>
            <a:ext cx="365760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20793" y="2743200"/>
            <a:ext cx="365760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10.8.2017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perustyylejä naps.</a:t>
            </a:r>
            <a:endParaRPr lang="en-US" dirty="0"/>
          </a:p>
        </p:txBody>
      </p:sp>
    </p:spTree>
    <p:extLst/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ECDCECDC-CA82-419C-B66C-70AF779EE76D}" type="datetimeFigureOut">
              <a:rPr lang="fi-FI" smtClean="0"/>
              <a:t>10.8.2017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perustyylejä naps.</a:t>
            </a:r>
            <a:endParaRPr lang="en-US"/>
          </a:p>
        </p:txBody>
      </p:sp>
    </p:spTree>
    <p:extLst/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10.8.2017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/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6227806" y="1"/>
            <a:ext cx="2916194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12230" y="685800"/>
            <a:ext cx="2400300" cy="1737360"/>
          </a:xfrm>
        </p:spPr>
        <p:txBody>
          <a:bodyPr anchor="b">
            <a:normAutofit/>
          </a:bodyPr>
          <a:lstStyle>
            <a:lvl1pPr>
              <a:defRPr sz="2800" b="0"/>
            </a:lvl1pPr>
          </a:lstStyle>
          <a:p>
            <a:r>
              <a:rPr lang="fi-FI" smtClean="0"/>
              <a:t>Muokkaa perustyylejä naps.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685800"/>
            <a:ext cx="5033772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12230" y="2423160"/>
            <a:ext cx="24003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35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grpSp>
        <p:nvGrpSpPr>
          <p:cNvPr id="12" name="Group 11"/>
          <p:cNvGrpSpPr/>
          <p:nvPr/>
        </p:nvGrpSpPr>
        <p:grpSpPr>
          <a:xfrm>
            <a:off x="8522664" y="6255258"/>
            <a:ext cx="393192" cy="393192"/>
            <a:chOff x="8532189" y="5068824"/>
            <a:chExt cx="393192" cy="393192"/>
          </a:xfrm>
        </p:grpSpPr>
        <p:sp>
          <p:nvSpPr>
            <p:cNvPr id="13" name="Oval 12"/>
            <p:cNvSpPr>
              <a:spLocks noChangeAspect="1"/>
            </p:cNvSpPr>
            <p:nvPr/>
          </p:nvSpPr>
          <p:spPr>
            <a:xfrm>
              <a:off x="8532189" y="5068824"/>
              <a:ext cx="393192" cy="39319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14" name="Oval 13"/>
            <p:cNvSpPr>
              <a:spLocks noChangeAspect="1"/>
            </p:cNvSpPr>
            <p:nvPr/>
          </p:nvSpPr>
          <p:spPr>
            <a:xfrm>
              <a:off x="8568766" y="5105400"/>
              <a:ext cx="320039" cy="320040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10.8.2017</a:t>
            </a:fld>
            <a:endParaRPr lang="fi-FI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/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6227806" y="1"/>
            <a:ext cx="2916194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12230" y="685800"/>
            <a:ext cx="2400300" cy="1737360"/>
          </a:xfrm>
        </p:spPr>
        <p:txBody>
          <a:bodyPr anchor="b">
            <a:normAutofit/>
          </a:bodyPr>
          <a:lstStyle>
            <a:lvl1pPr>
              <a:defRPr sz="2800" b="0"/>
            </a:lvl1pPr>
          </a:lstStyle>
          <a:p>
            <a:r>
              <a:rPr lang="fi-FI" smtClean="0"/>
              <a:t>Muokkaa perustyylejä naps.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227805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smtClean="0"/>
              <a:t>Vedä kuva paikkamerkkiin tai lisää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12230" y="2423160"/>
            <a:ext cx="24003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35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grpSp>
        <p:nvGrpSpPr>
          <p:cNvPr id="12" name="Group 11"/>
          <p:cNvGrpSpPr/>
          <p:nvPr/>
        </p:nvGrpSpPr>
        <p:grpSpPr>
          <a:xfrm>
            <a:off x="8522664" y="6255258"/>
            <a:ext cx="393192" cy="393192"/>
            <a:chOff x="8532189" y="5068824"/>
            <a:chExt cx="393192" cy="393192"/>
          </a:xfrm>
        </p:grpSpPr>
        <p:sp>
          <p:nvSpPr>
            <p:cNvPr id="13" name="Oval 12"/>
            <p:cNvSpPr>
              <a:spLocks noChangeAspect="1"/>
            </p:cNvSpPr>
            <p:nvPr/>
          </p:nvSpPr>
          <p:spPr>
            <a:xfrm>
              <a:off x="8532189" y="5068824"/>
              <a:ext cx="393192" cy="39319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14" name="Oval 13"/>
            <p:cNvSpPr>
              <a:spLocks noChangeAspect="1"/>
            </p:cNvSpPr>
            <p:nvPr/>
          </p:nvSpPr>
          <p:spPr>
            <a:xfrm>
              <a:off x="8568766" y="5105400"/>
              <a:ext cx="320039" cy="320040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10.8.2017</a:t>
            </a:fld>
            <a:endParaRPr lang="fi-FI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/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2.png"/><Relationship Id="rId14" Type="http://schemas.microsoft.com/office/2007/relationships/hdphoto" Target="../media/hdphoto1.wdp"/><Relationship Id="rId15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/>
          <p:cNvGrpSpPr/>
          <p:nvPr/>
        </p:nvGrpSpPr>
        <p:grpSpPr>
          <a:xfrm>
            <a:off x="8522664" y="6255258"/>
            <a:ext cx="393192" cy="393192"/>
            <a:chOff x="8532189" y="5068824"/>
            <a:chExt cx="393192" cy="393192"/>
          </a:xfrm>
        </p:grpSpPr>
        <p:sp>
          <p:nvSpPr>
            <p:cNvPr id="8" name="Oval 7"/>
            <p:cNvSpPr>
              <a:spLocks noChangeAspect="1"/>
            </p:cNvSpPr>
            <p:nvPr/>
          </p:nvSpPr>
          <p:spPr>
            <a:xfrm>
              <a:off x="8532189" y="5068824"/>
              <a:ext cx="393192" cy="393192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9" name="Oval 8"/>
            <p:cNvSpPr>
              <a:spLocks noChangeAspect="1"/>
            </p:cNvSpPr>
            <p:nvPr/>
          </p:nvSpPr>
          <p:spPr>
            <a:xfrm>
              <a:off x="8568766" y="5105400"/>
              <a:ext cx="320039" cy="320040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0" y="484632"/>
            <a:ext cx="7772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perustyylejä naps.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121408"/>
            <a:ext cx="7772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2368" y="6272785"/>
            <a:ext cx="24551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ECDCECDC-CA82-419C-B66C-70AF779EE76D}" type="datetimeFigureOut">
              <a:rPr lang="fi-FI" smtClean="0"/>
              <a:t>10.8.2017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272785"/>
            <a:ext cx="474573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83346" y="6272785"/>
            <a:ext cx="4800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 b="1" spc="-70" baseline="0">
                <a:solidFill>
                  <a:srgbClr val="FFFFFF"/>
                </a:solidFill>
                <a:latin typeface="+mn-lt"/>
              </a:defRPr>
            </a:lvl1pPr>
          </a:lstStyle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5291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65" r:id="rId1"/>
    <p:sldLayoutId id="2147483866" r:id="rId2"/>
    <p:sldLayoutId id="2147483867" r:id="rId3"/>
    <p:sldLayoutId id="2147483868" r:id="rId4"/>
    <p:sldLayoutId id="2147483869" r:id="rId5"/>
    <p:sldLayoutId id="2147483870" r:id="rId6"/>
    <p:sldLayoutId id="2147483871" r:id="rId7"/>
    <p:sldLayoutId id="2147483872" r:id="rId8"/>
    <p:sldLayoutId id="2147483873" r:id="rId9"/>
    <p:sldLayoutId id="2147483874" r:id="rId10"/>
    <p:sldLayoutId id="214748387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200" b="0" kern="1200" cap="all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63688" y="1988840"/>
            <a:ext cx="6600451" cy="2262781"/>
          </a:xfrm>
        </p:spPr>
        <p:txBody>
          <a:bodyPr>
            <a:normAutofit fontScale="90000"/>
          </a:bodyPr>
          <a:lstStyle/>
          <a:p>
            <a:r>
              <a:rPr lang="fi-FI" b="1" dirty="0"/>
              <a:t>Hyvinvointi ja ympäristö</a:t>
            </a:r>
            <a:br>
              <a:rPr lang="fi-FI" b="1" dirty="0"/>
            </a:br>
            <a:endParaRPr lang="fi-FI" b="1" dirty="0"/>
          </a:p>
        </p:txBody>
      </p:sp>
    </p:spTree>
    <p:extLst>
      <p:ext uri="{BB962C8B-B14F-4D97-AF65-F5344CB8AC3E}">
        <p14:creationId xmlns:p14="http://schemas.microsoft.com/office/powerpoint/2010/main" val="12759725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5616" y="332656"/>
            <a:ext cx="6948264" cy="1143000"/>
          </a:xfrm>
        </p:spPr>
        <p:txBody>
          <a:bodyPr>
            <a:noAutofit/>
          </a:bodyPr>
          <a:lstStyle/>
          <a:p>
            <a:r>
              <a:rPr lang="fi-FI" sz="4000" b="1" dirty="0" smtClean="0"/>
              <a:t>Hyvinvointi</a:t>
            </a:r>
            <a:endParaRPr lang="fi-FI" sz="4000" b="1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845332" y="1124744"/>
            <a:ext cx="8047148" cy="5098167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fi-FI" sz="2800" dirty="0"/>
          </a:p>
          <a:p>
            <a:r>
              <a:rPr lang="fi-FI" sz="2800" u="sng" dirty="0"/>
              <a:t>Y</a:t>
            </a:r>
            <a:r>
              <a:rPr lang="fi-FI" sz="2800" u="sng" dirty="0" smtClean="0"/>
              <a:t>ksilö</a:t>
            </a:r>
            <a:r>
              <a:rPr lang="fi-FI" sz="2800" dirty="0"/>
              <a:t>: </a:t>
            </a:r>
            <a:r>
              <a:rPr lang="fi-FI" sz="2800" dirty="0" smtClean="0"/>
              <a:t>subjektiivinen </a:t>
            </a:r>
            <a:r>
              <a:rPr lang="fi-FI" sz="2800" dirty="0"/>
              <a:t>kokemus hyvästä elämänlaadusta</a:t>
            </a:r>
          </a:p>
          <a:p>
            <a:pPr lvl="2"/>
            <a:r>
              <a:rPr lang="fi-FI" sz="2300" dirty="0"/>
              <a:t>T</a:t>
            </a:r>
            <a:r>
              <a:rPr lang="fi-FI" sz="2300" dirty="0" smtClean="0"/>
              <a:t>oimintakyky</a:t>
            </a:r>
            <a:endParaRPr lang="fi-FI" sz="2300" dirty="0"/>
          </a:p>
          <a:p>
            <a:pPr lvl="2"/>
            <a:r>
              <a:rPr lang="fi-FI" sz="2300" dirty="0"/>
              <a:t>E</a:t>
            </a:r>
            <a:r>
              <a:rPr lang="fi-FI" sz="2300" dirty="0" smtClean="0"/>
              <a:t>lintaso </a:t>
            </a:r>
            <a:endParaRPr lang="fi-FI" sz="2300" dirty="0"/>
          </a:p>
          <a:p>
            <a:pPr lvl="2"/>
            <a:r>
              <a:rPr lang="fi-FI" sz="2300" dirty="0" smtClean="0"/>
              <a:t>Yhteisöllisyys</a:t>
            </a:r>
            <a:endParaRPr lang="fi-FI" sz="2300" dirty="0"/>
          </a:p>
          <a:p>
            <a:r>
              <a:rPr lang="fi-FI" sz="2800" u="sng" dirty="0"/>
              <a:t>Y</a:t>
            </a:r>
            <a:r>
              <a:rPr lang="fi-FI" sz="2800" u="sng" dirty="0" smtClean="0"/>
              <a:t>hteiskunta</a:t>
            </a:r>
            <a:r>
              <a:rPr lang="fi-FI" sz="2800" dirty="0"/>
              <a:t>: </a:t>
            </a:r>
            <a:r>
              <a:rPr lang="fi-FI" sz="2800" dirty="0" smtClean="0"/>
              <a:t>kuvaa </a:t>
            </a:r>
            <a:r>
              <a:rPr lang="fi-FI" sz="2800" dirty="0"/>
              <a:t>koko väestön elämänlaatua</a:t>
            </a:r>
          </a:p>
          <a:p>
            <a:pPr lvl="2"/>
            <a:r>
              <a:rPr lang="fi-FI" sz="2300" dirty="0" smtClean="0"/>
              <a:t>esim</a:t>
            </a:r>
            <a:r>
              <a:rPr lang="fi-FI" sz="2300" dirty="0"/>
              <a:t>. työllisyys, </a:t>
            </a:r>
            <a:r>
              <a:rPr lang="fi-FI" sz="2300" dirty="0" smtClean="0"/>
              <a:t>toimeentulo </a:t>
            </a:r>
            <a:endParaRPr lang="fi-FI" sz="2300" dirty="0" smtClean="0"/>
          </a:p>
          <a:p>
            <a:pPr lvl="2"/>
            <a:r>
              <a:rPr lang="fi-FI" sz="2300" dirty="0" smtClean="0"/>
              <a:t>elinympäristö</a:t>
            </a:r>
            <a:endParaRPr lang="fi-FI" sz="2100" dirty="0"/>
          </a:p>
          <a:p>
            <a:pPr marL="457200" lvl="1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6637878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E0901FCF-1B59-48A3-BA3D-2201A665ADDA}"/>
              </a:ext>
            </a:extLst>
          </p:cNvPr>
          <p:cNvSpPr txBox="1">
            <a:spLocks/>
          </p:cNvSpPr>
          <p:nvPr/>
        </p:nvSpPr>
        <p:spPr>
          <a:xfrm>
            <a:off x="0" y="557873"/>
            <a:ext cx="9144000" cy="1008112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i-FI" sz="4000" b="1" dirty="0" smtClean="0"/>
              <a:t>Toimintakyky</a:t>
            </a:r>
            <a:endParaRPr lang="fi-FI" sz="4000" b="1" dirty="0"/>
          </a:p>
        </p:txBody>
      </p:sp>
      <p:sp>
        <p:nvSpPr>
          <p:cNvPr id="3" name="Content Placeholder 3">
            <a:extLst>
              <a:ext uri="{FF2B5EF4-FFF2-40B4-BE49-F238E27FC236}">
                <a16:creationId xmlns="" xmlns:a16="http://schemas.microsoft.com/office/drawing/2014/main" id="{064421F7-F126-4428-B795-90FDFC1DD1AD}"/>
              </a:ext>
            </a:extLst>
          </p:cNvPr>
          <p:cNvSpPr txBox="1">
            <a:spLocks/>
          </p:cNvSpPr>
          <p:nvPr/>
        </p:nvSpPr>
        <p:spPr>
          <a:xfrm>
            <a:off x="390364" y="1700808"/>
            <a:ext cx="8363272" cy="5157192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i-FI" sz="2800" dirty="0"/>
              <a:t>Ihmisen kyky suoriutua välttämättömistä päivittäisistä toimista ja hänelle tärkeistä tehtävistä omassa </a:t>
            </a:r>
            <a:r>
              <a:rPr lang="fi-FI" sz="2800" dirty="0" smtClean="0"/>
              <a:t>elinympäristössään</a:t>
            </a:r>
          </a:p>
          <a:p>
            <a:endParaRPr lang="fi-FI" sz="2800" dirty="0" smtClean="0"/>
          </a:p>
          <a:p>
            <a:pPr marL="0" indent="0">
              <a:buNone/>
            </a:pPr>
            <a:r>
              <a:rPr lang="fi-FI" sz="2800" dirty="0" smtClean="0"/>
              <a:t>JAETAAN:</a:t>
            </a:r>
            <a:endParaRPr lang="fi-FI" sz="2800" dirty="0"/>
          </a:p>
          <a:p>
            <a:r>
              <a:rPr lang="fi-FI" sz="2800" b="1" dirty="0" smtClean="0"/>
              <a:t>fyysinen, </a:t>
            </a:r>
          </a:p>
          <a:p>
            <a:r>
              <a:rPr lang="fi-FI" sz="2800" b="1" dirty="0" smtClean="0"/>
              <a:t>psyykkinen, </a:t>
            </a:r>
          </a:p>
          <a:p>
            <a:r>
              <a:rPr lang="fi-FI" sz="2800" b="1" dirty="0" smtClean="0"/>
              <a:t>sosiaalinen </a:t>
            </a:r>
            <a:endParaRPr lang="fi-FI" sz="2800" dirty="0" smtClean="0"/>
          </a:p>
          <a:p>
            <a:r>
              <a:rPr lang="fi-FI" sz="2800" b="1" dirty="0"/>
              <a:t>k</a:t>
            </a:r>
            <a:r>
              <a:rPr lang="fi-FI" sz="2800" b="1" dirty="0" smtClean="0"/>
              <a:t>ognitiivinen toimintakyky</a:t>
            </a:r>
            <a:endParaRPr lang="fi-FI" sz="2800" dirty="0"/>
          </a:p>
          <a:p>
            <a:endParaRPr lang="fi-FI" sz="2800" dirty="0" smtClean="0"/>
          </a:p>
        </p:txBody>
      </p:sp>
    </p:spTree>
    <p:extLst>
      <p:ext uri="{BB962C8B-B14F-4D97-AF65-F5344CB8AC3E}">
        <p14:creationId xmlns:p14="http://schemas.microsoft.com/office/powerpoint/2010/main" val="20587042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65BC5EFA-5302-4046-9685-2F1DBB600543}"/>
              </a:ext>
            </a:extLst>
          </p:cNvPr>
          <p:cNvSpPr txBox="1">
            <a:spLocks/>
          </p:cNvSpPr>
          <p:nvPr/>
        </p:nvSpPr>
        <p:spPr>
          <a:xfrm>
            <a:off x="16295" y="404664"/>
            <a:ext cx="9144000" cy="1296144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i-FI" sz="4000" b="1" dirty="0" smtClean="0"/>
              <a:t>Ympäristötekijät</a:t>
            </a:r>
            <a:endParaRPr lang="fi-FI" sz="4000" b="1" dirty="0"/>
          </a:p>
        </p:txBody>
      </p:sp>
      <p:sp>
        <p:nvSpPr>
          <p:cNvPr id="3" name="Content Placeholder 3">
            <a:extLst>
              <a:ext uri="{FF2B5EF4-FFF2-40B4-BE49-F238E27FC236}">
                <a16:creationId xmlns="" xmlns:a16="http://schemas.microsoft.com/office/drawing/2014/main" id="{05C142C7-A6A3-4C67-BD82-8B7EA2113E01}"/>
              </a:ext>
            </a:extLst>
          </p:cNvPr>
          <p:cNvSpPr txBox="1">
            <a:spLocks/>
          </p:cNvSpPr>
          <p:nvPr/>
        </p:nvSpPr>
        <p:spPr>
          <a:xfrm>
            <a:off x="406659" y="1700808"/>
            <a:ext cx="8363272" cy="4586607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i-FI" sz="2600" b="1" dirty="0" smtClean="0"/>
              <a:t>suoraan </a:t>
            </a:r>
            <a:r>
              <a:rPr lang="fi-FI" sz="2600" b="1" dirty="0"/>
              <a:t>vaikuttavat tekijät</a:t>
            </a:r>
            <a:r>
              <a:rPr lang="fi-FI" sz="2600" dirty="0"/>
              <a:t>: liittyvät usein fyysiseen </a:t>
            </a:r>
            <a:r>
              <a:rPr lang="fi-FI" sz="2600" dirty="0" smtClean="0"/>
              <a:t>ympäristöön (esim</a:t>
            </a:r>
            <a:r>
              <a:rPr lang="fi-FI" sz="2600" dirty="0"/>
              <a:t>. melu, saasteet ja </a:t>
            </a:r>
            <a:r>
              <a:rPr lang="fi-FI" sz="2600" dirty="0" smtClean="0"/>
              <a:t>siitepöly)</a:t>
            </a:r>
            <a:endParaRPr lang="fi-FI" sz="2600" dirty="0"/>
          </a:p>
          <a:p>
            <a:endParaRPr lang="fi-FI" sz="2600" b="1" dirty="0" smtClean="0"/>
          </a:p>
          <a:p>
            <a:r>
              <a:rPr lang="fi-FI" sz="2600" b="1" dirty="0" smtClean="0"/>
              <a:t>epäsuorasti </a:t>
            </a:r>
            <a:r>
              <a:rPr lang="fi-FI" sz="2600" b="1" dirty="0"/>
              <a:t>vaikuttavat tekijät</a:t>
            </a:r>
            <a:r>
              <a:rPr lang="fi-FI" sz="2600" dirty="0"/>
              <a:t>: liittyvät usein </a:t>
            </a:r>
            <a:r>
              <a:rPr lang="fi-FI" sz="2600" dirty="0" err="1"/>
              <a:t>psykososiaaliseen</a:t>
            </a:r>
            <a:r>
              <a:rPr lang="fi-FI" sz="2600" dirty="0"/>
              <a:t> </a:t>
            </a:r>
            <a:r>
              <a:rPr lang="fi-FI" sz="2600" dirty="0" smtClean="0"/>
              <a:t>ympäristöön (esim</a:t>
            </a:r>
            <a:r>
              <a:rPr lang="fi-FI" sz="2600" dirty="0"/>
              <a:t>. opiskeluilmapiiri ja elinympäristön </a:t>
            </a:r>
            <a:r>
              <a:rPr lang="fi-FI" sz="2600" dirty="0" smtClean="0"/>
              <a:t>viihtyisyys, kulttuuri)  </a:t>
            </a:r>
            <a:endParaRPr lang="fi-FI" sz="2600" dirty="0"/>
          </a:p>
          <a:p>
            <a:pPr marL="914400" lvl="2" indent="0">
              <a:buFont typeface="Arial" panose="020B0604020202020204" pitchFamily="34" charset="0"/>
              <a:buNone/>
            </a:pPr>
            <a:endParaRPr lang="fi-FI" sz="2100" dirty="0"/>
          </a:p>
          <a:p>
            <a:pPr marL="457200" lvl="1" indent="0">
              <a:buFont typeface="Arial" panose="020B0604020202020204" pitchFamily="34" charset="0"/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5980895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0"/>
            <a:ext cx="8363272" cy="1135901"/>
          </a:xfrm>
        </p:spPr>
        <p:txBody>
          <a:bodyPr>
            <a:normAutofit/>
          </a:bodyPr>
          <a:lstStyle/>
          <a:p>
            <a:r>
              <a:rPr lang="fi-FI" b="1" dirty="0" smtClean="0"/>
              <a:t>Muutosilmiöt – kestävä kehitys</a:t>
            </a:r>
            <a:endParaRPr lang="fi-FI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052736"/>
            <a:ext cx="8363272" cy="5265712"/>
          </a:xfrm>
        </p:spPr>
        <p:txBody>
          <a:bodyPr>
            <a:noAutofit/>
          </a:bodyPr>
          <a:lstStyle/>
          <a:p>
            <a:r>
              <a:rPr lang="fi-FI" sz="2400" dirty="0" smtClean="0"/>
              <a:t>ympäristöongelmat</a:t>
            </a:r>
          </a:p>
          <a:p>
            <a:r>
              <a:rPr lang="fi-FI" sz="2400" dirty="0" smtClean="0"/>
              <a:t>globalisaatio </a:t>
            </a:r>
          </a:p>
          <a:p>
            <a:r>
              <a:rPr lang="fi-FI" sz="2400" dirty="0" smtClean="0"/>
              <a:t>tekniikan </a:t>
            </a:r>
            <a:r>
              <a:rPr lang="fi-FI" sz="2400" dirty="0" smtClean="0"/>
              <a:t>kehittyminen </a:t>
            </a:r>
            <a:endParaRPr lang="fi-FI" sz="2400" dirty="0"/>
          </a:p>
          <a:p>
            <a:pPr marL="0" indent="0">
              <a:buNone/>
            </a:pPr>
            <a:r>
              <a:rPr lang="fi-FI" sz="2400" u="sng" dirty="0" smtClean="0">
                <a:sym typeface="Wingdings"/>
              </a:rPr>
              <a:t></a:t>
            </a:r>
            <a:r>
              <a:rPr lang="fi-FI" sz="2400" u="sng" dirty="0" smtClean="0"/>
              <a:t>maailmanlaajuisia </a:t>
            </a:r>
            <a:r>
              <a:rPr lang="fi-FI" sz="2400" u="sng" dirty="0" smtClean="0"/>
              <a:t>muutosilmiöitä</a:t>
            </a:r>
          </a:p>
          <a:p>
            <a:endParaRPr lang="fi-FI" sz="2400" u="sng" dirty="0" smtClean="0"/>
          </a:p>
          <a:p>
            <a:r>
              <a:rPr lang="fi-FI" sz="2400" dirty="0" smtClean="0"/>
              <a:t>muutoksiin </a:t>
            </a:r>
            <a:r>
              <a:rPr lang="fi-FI" sz="2400" dirty="0"/>
              <a:t>sopeutuminen edellyttää </a:t>
            </a:r>
            <a:r>
              <a:rPr lang="fi-FI" sz="2400" b="1" dirty="0"/>
              <a:t>kestävää kehitystä</a:t>
            </a:r>
            <a:r>
              <a:rPr lang="fi-FI" sz="2400" dirty="0"/>
              <a:t>, joka </a:t>
            </a:r>
            <a:r>
              <a:rPr lang="fi-FI" sz="2400" dirty="0" smtClean="0"/>
              <a:t>huomioi nykyhetken </a:t>
            </a:r>
            <a:r>
              <a:rPr lang="fi-FI" sz="2400" dirty="0"/>
              <a:t>tarpeet </a:t>
            </a:r>
            <a:r>
              <a:rPr lang="fi-FI" sz="2400" dirty="0" smtClean="0"/>
              <a:t>ja tulevat </a:t>
            </a:r>
            <a:r>
              <a:rPr lang="fi-FI" sz="2400" dirty="0"/>
              <a:t>sukupolvet </a:t>
            </a:r>
            <a:endParaRPr lang="fi-FI" sz="2400" dirty="0" smtClean="0"/>
          </a:p>
          <a:p>
            <a:endParaRPr lang="fi-FI" sz="2400" dirty="0" smtClean="0"/>
          </a:p>
          <a:p>
            <a:r>
              <a:rPr lang="fi-FI" sz="2400" dirty="0" smtClean="0"/>
              <a:t>Kestävän kehityksen osa-alueet:</a:t>
            </a:r>
            <a:endParaRPr lang="fi-FI" sz="2400" dirty="0"/>
          </a:p>
          <a:p>
            <a:pPr lvl="1"/>
            <a:r>
              <a:rPr lang="fi-FI" sz="2000" b="1" dirty="0" smtClean="0"/>
              <a:t>sosiaalinen kestävyys</a:t>
            </a:r>
            <a:endParaRPr lang="fi-FI" sz="2000" dirty="0"/>
          </a:p>
          <a:p>
            <a:pPr lvl="1"/>
            <a:r>
              <a:rPr lang="fi-FI" sz="2000" b="1" dirty="0" smtClean="0"/>
              <a:t>kulttuurinen kestävyys</a:t>
            </a:r>
            <a:endParaRPr lang="fi-FI" sz="2000" dirty="0"/>
          </a:p>
          <a:p>
            <a:pPr lvl="1"/>
            <a:r>
              <a:rPr lang="fi-FI" sz="2000" b="1" dirty="0" smtClean="0"/>
              <a:t>taloudellinen kestävyys</a:t>
            </a:r>
            <a:endParaRPr lang="fi-FI" sz="2000" dirty="0"/>
          </a:p>
          <a:p>
            <a:pPr lvl="1"/>
            <a:r>
              <a:rPr lang="fi-FI" sz="2000" b="1" dirty="0" smtClean="0"/>
              <a:t>ekologinen </a:t>
            </a:r>
            <a:r>
              <a:rPr lang="fi-FI" sz="2000" b="1" dirty="0" smtClean="0"/>
              <a:t>kestävyys</a:t>
            </a:r>
            <a:endParaRPr lang="fi-FI" sz="2000" dirty="0"/>
          </a:p>
        </p:txBody>
      </p:sp>
    </p:spTree>
    <p:extLst>
      <p:ext uri="{BB962C8B-B14F-4D97-AF65-F5344CB8AC3E}">
        <p14:creationId xmlns:p14="http://schemas.microsoft.com/office/powerpoint/2010/main" val="8505205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uutyyppi">
  <a:themeElements>
    <a:clrScheme name="Puutyyppi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Puutyyppi">
      <a:majorFont>
        <a:latin typeface="Rockwell Condensed" panose="02060603050405020104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 panose="02060603020205020403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Puutyyppi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Wood Type</Template>
  <TotalTime>1508</TotalTime>
  <Words>119</Words>
  <Application>Microsoft Macintosh PowerPoint</Application>
  <PresentationFormat>Näytössä katseltava diaesitys (4:3)</PresentationFormat>
  <Paragraphs>35</Paragraphs>
  <Slides>5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6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5</vt:i4>
      </vt:variant>
    </vt:vector>
  </HeadingPairs>
  <TitlesOfParts>
    <vt:vector size="12" baseType="lpstr">
      <vt:lpstr>Calibri</vt:lpstr>
      <vt:lpstr>Rockwell</vt:lpstr>
      <vt:lpstr>Rockwell Condensed</vt:lpstr>
      <vt:lpstr>Rockwell Extra Bold</vt:lpstr>
      <vt:lpstr>Wingdings</vt:lpstr>
      <vt:lpstr>Arial</vt:lpstr>
      <vt:lpstr>Puutyyppi</vt:lpstr>
      <vt:lpstr>Hyvinvointi ja ympäristö </vt:lpstr>
      <vt:lpstr>Hyvinvointi</vt:lpstr>
      <vt:lpstr>PowerPoint-esitys</vt:lpstr>
      <vt:lpstr>PowerPoint-esitys</vt:lpstr>
      <vt:lpstr>Muutosilmiöt – kestävä kehitys</vt:lpstr>
    </vt:vector>
  </TitlesOfParts>
  <Company>University of Jyväskylä</Company>
  <LinksUpToDate>false</LinksUpToDate>
  <SharedDoc>false</SharedDoc>
  <HyperlinksChanged>false</HyperlinksChanged>
  <AppVersion>15.0029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Terve 1: Terveyden perusteet</dc:title>
  <dc:creator>Hämäläinen Elina</dc:creator>
  <cp:lastModifiedBy>Leena Gustafsson</cp:lastModifiedBy>
  <cp:revision>149</cp:revision>
  <cp:lastPrinted>2017-08-10T16:23:07Z</cp:lastPrinted>
  <dcterms:created xsi:type="dcterms:W3CDTF">2017-06-09T06:02:13Z</dcterms:created>
  <dcterms:modified xsi:type="dcterms:W3CDTF">2017-08-10T19:28:12Z</dcterms:modified>
</cp:coreProperties>
</file>