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7" r:id="rId4"/>
    <p:sldId id="270" r:id="rId5"/>
    <p:sldId id="261" r:id="rId6"/>
    <p:sldId id="259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04"/>
  </p:normalViewPr>
  <p:slideViewPr>
    <p:cSldViewPr>
      <p:cViewPr>
        <p:scale>
          <a:sx n="77" d="100"/>
          <a:sy n="77" d="100"/>
        </p:scale>
        <p:origin x="896" y="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4DB5F-3ABA-6649-B9B2-48A88F773F60}" type="datetimeFigureOut">
              <a:rPr lang="fi-FI" smtClean="0"/>
              <a:t>14.8.2017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392B7-EF3C-1A4F-B2FD-31CCF864A0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5555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4B5A8-45C2-4A74-87E1-2D1DBBAED990}" type="datetimeFigureOut">
              <a:rPr lang="fi-FI" smtClean="0"/>
              <a:t>14.8.2017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54EEF-9248-4E7C-86A5-6F5E7E1885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7687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E54EEF-9248-4E7C-86A5-6F5E7E18859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326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6614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72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0752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87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714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14.8.2017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660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14.8.2017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924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14.8.2017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31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14.8.2017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982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14.8.2017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4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14.8.2017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79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758FD-EE09-472A-8924-D6556E84F839}" type="datetimeFigureOut">
              <a:rPr lang="fi-FI" smtClean="0"/>
              <a:t>14.8.2017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79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2420888"/>
            <a:ext cx="7232848" cy="3122626"/>
          </a:xfrm>
        </p:spPr>
        <p:txBody>
          <a:bodyPr>
            <a:normAutofit/>
          </a:bodyPr>
          <a:lstStyle/>
          <a:p>
            <a:r>
              <a:rPr lang="fi-FI" sz="4000" b="1" smtClean="0">
                <a:solidFill>
                  <a:schemeClr val="tx1"/>
                </a:solidFill>
              </a:rPr>
              <a:t>Geneettinen </a:t>
            </a:r>
            <a:r>
              <a:rPr lang="fi-FI" sz="4000" b="1" dirty="0">
                <a:solidFill>
                  <a:schemeClr val="tx1"/>
                </a:solidFill>
              </a:rPr>
              <a:t>perimä ja sosiaalinen perimä</a:t>
            </a:r>
          </a:p>
          <a:p>
            <a:endParaRPr lang="fi-FI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08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998" y="764704"/>
            <a:ext cx="8435482" cy="936104"/>
          </a:xfrm>
        </p:spPr>
        <p:txBody>
          <a:bodyPr>
            <a:normAutofit fontScale="90000"/>
          </a:bodyPr>
          <a:lstStyle/>
          <a:p>
            <a:r>
              <a:rPr lang="fi-FI" sz="4900" b="1" dirty="0"/>
              <a:t>Terveyden geneettinen perusta  </a:t>
            </a:r>
            <a:r>
              <a:rPr lang="fi-FI" dirty="0"/>
              <a:t/>
            </a:r>
            <a:br>
              <a:rPr lang="fi-FI" dirty="0"/>
            </a:b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998" y="1772816"/>
            <a:ext cx="8229600" cy="4685253"/>
          </a:xfrm>
        </p:spPr>
        <p:txBody>
          <a:bodyPr>
            <a:normAutofit fontScale="92500"/>
          </a:bodyPr>
          <a:lstStyle/>
          <a:p>
            <a:r>
              <a:rPr lang="fi-FI" dirty="0"/>
              <a:t>hedelmöittyneen munasolun </a:t>
            </a:r>
            <a:r>
              <a:rPr lang="fi-FI" b="1" dirty="0"/>
              <a:t>geneettinen </a:t>
            </a:r>
            <a:r>
              <a:rPr lang="fi-FI" b="1" dirty="0" smtClean="0"/>
              <a:t>perimä</a:t>
            </a:r>
            <a:r>
              <a:rPr lang="fi-FI" dirty="0" smtClean="0"/>
              <a:t> </a:t>
            </a:r>
            <a:r>
              <a:rPr lang="fi-FI" dirty="0"/>
              <a:t>peräisin isän siittiösolusta ja äidin munasolusta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smtClean="0"/>
              <a:t> puolet geeniperimästä isältä </a:t>
            </a:r>
            <a:r>
              <a:rPr lang="fi-FI" dirty="0"/>
              <a:t>ja puolet </a:t>
            </a:r>
            <a:r>
              <a:rPr lang="fi-FI" dirty="0" smtClean="0"/>
              <a:t>äidiltä </a:t>
            </a:r>
            <a:endParaRPr lang="fi-FI" dirty="0"/>
          </a:p>
          <a:p>
            <a:r>
              <a:rPr lang="fi-FI" dirty="0"/>
              <a:t>jokaisen </a:t>
            </a:r>
            <a:r>
              <a:rPr lang="fi-FI" dirty="0" smtClean="0"/>
              <a:t>perimä </a:t>
            </a:r>
            <a:r>
              <a:rPr lang="fi-FI" dirty="0"/>
              <a:t>yksilöllinen ja ainutlaatuinen </a:t>
            </a:r>
          </a:p>
          <a:p>
            <a:r>
              <a:rPr lang="fi-FI" dirty="0"/>
              <a:t>lähisukulaisten perimät muistuttavat </a:t>
            </a:r>
            <a:r>
              <a:rPr lang="fi-FI" dirty="0" smtClean="0"/>
              <a:t>toisiaan</a:t>
            </a:r>
          </a:p>
          <a:p>
            <a:r>
              <a:rPr lang="fi-FI" dirty="0" smtClean="0"/>
              <a:t>perintötekijät </a:t>
            </a:r>
            <a:r>
              <a:rPr lang="fi-FI" dirty="0"/>
              <a:t>eli </a:t>
            </a:r>
            <a:r>
              <a:rPr lang="fi-FI" b="1" dirty="0"/>
              <a:t>geenit</a:t>
            </a:r>
            <a:r>
              <a:rPr lang="fi-FI" dirty="0"/>
              <a:t> sijaitsevat solun tumassa olevissa kromosomeissa </a:t>
            </a:r>
            <a:endParaRPr lang="fi-FI" dirty="0" smtClean="0"/>
          </a:p>
          <a:p>
            <a:pPr lvl="1"/>
            <a:r>
              <a:rPr lang="fi-FI" dirty="0" smtClean="0"/>
              <a:t>Proteiinien valmistusohjeet (DNA)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9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395536" y="1412776"/>
            <a:ext cx="828092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800" b="1" dirty="0" smtClean="0"/>
              <a:t>mutaatio</a:t>
            </a:r>
            <a:r>
              <a:rPr lang="fi-FI" sz="2800" dirty="0" smtClean="0"/>
              <a:t> </a:t>
            </a:r>
            <a:r>
              <a:rPr lang="fi-FI" sz="2800" dirty="0"/>
              <a:t>= muutos solun </a:t>
            </a:r>
            <a:r>
              <a:rPr lang="fi-FI" sz="2800" dirty="0" smtClean="0"/>
              <a:t>DNA:ssa </a:t>
            </a:r>
            <a:endParaRPr lang="fi-FI" sz="2800" dirty="0"/>
          </a:p>
          <a:p>
            <a:pPr lvl="1"/>
            <a:r>
              <a:rPr lang="fi-FI" sz="2400" b="1" dirty="0"/>
              <a:t>─ </a:t>
            </a:r>
            <a:r>
              <a:rPr lang="fi-FI" sz="2400" dirty="0"/>
              <a:t>aiheuttajina esim. UV-säteily ja tietyt </a:t>
            </a:r>
            <a:r>
              <a:rPr lang="fi-FI" sz="2400" dirty="0" smtClean="0"/>
              <a:t>kemikaalit (esim. </a:t>
            </a:r>
            <a:endParaRPr lang="fi-FI" sz="2400" dirty="0" smtClean="0"/>
          </a:p>
          <a:p>
            <a:pPr lvl="1"/>
            <a:r>
              <a:rPr lang="fi-FI" sz="2400" dirty="0"/>
              <a:t> </a:t>
            </a:r>
            <a:r>
              <a:rPr lang="fi-FI" sz="2400" dirty="0" smtClean="0"/>
              <a:t> </a:t>
            </a:r>
            <a:r>
              <a:rPr lang="fi-FI" sz="2400" dirty="0" smtClean="0"/>
              <a:t> alkoholi</a:t>
            </a:r>
            <a:r>
              <a:rPr lang="fi-FI" sz="2400" dirty="0" smtClean="0"/>
              <a:t>)</a:t>
            </a:r>
            <a:endParaRPr lang="fi-FI" sz="2400" dirty="0"/>
          </a:p>
          <a:p>
            <a:pPr lvl="1"/>
            <a:r>
              <a:rPr lang="fi-FI" sz="2400" dirty="0"/>
              <a:t>─ elimistö korjaa suurimman </a:t>
            </a:r>
            <a:r>
              <a:rPr lang="fi-FI" sz="2400" dirty="0" smtClean="0"/>
              <a:t>osan</a:t>
            </a:r>
            <a:endParaRPr lang="fi-FI" sz="2400" dirty="0"/>
          </a:p>
          <a:p>
            <a:pPr lvl="1"/>
            <a:r>
              <a:rPr lang="fi-FI" sz="2400" dirty="0"/>
              <a:t>─ haittaavat geenien normaalia toimintaa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i-FI" sz="2400" dirty="0"/>
              <a:t>jos mutaatio tapahtuu tavallisessa </a:t>
            </a:r>
            <a:r>
              <a:rPr lang="fi-FI" sz="2400" dirty="0" smtClean="0"/>
              <a:t>solussa (esim</a:t>
            </a:r>
            <a:r>
              <a:rPr lang="fi-FI" sz="2400" dirty="0"/>
              <a:t>. </a:t>
            </a:r>
            <a:r>
              <a:rPr lang="fi-FI" sz="2400" dirty="0" smtClean="0"/>
              <a:t>ihosolu), </a:t>
            </a:r>
            <a:br>
              <a:rPr lang="fi-FI" sz="2400" dirty="0" smtClean="0"/>
            </a:br>
            <a:r>
              <a:rPr lang="fi-FI" sz="2400" dirty="0" smtClean="0"/>
              <a:t>voi </a:t>
            </a:r>
            <a:r>
              <a:rPr lang="fi-FI" sz="2400" dirty="0"/>
              <a:t>muodostua paikallisia syöpäkasvaimia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i-FI" sz="2400" dirty="0"/>
              <a:t>jos mutaatio tapahtuu sukusolussa, se voi periytyä jälkeläiselle ja lisätä riskiä sairastua esim. sydän- ja verisuonitauteihin </a:t>
            </a:r>
          </a:p>
          <a:p>
            <a:pPr lvl="1"/>
            <a:r>
              <a:rPr lang="fi-FI" sz="2400" dirty="0"/>
              <a:t>─ voi koskea myös kromosomien </a:t>
            </a:r>
            <a:r>
              <a:rPr lang="fi-FI" sz="2400" dirty="0" smtClean="0"/>
              <a:t>lukumäärää (esim</a:t>
            </a:r>
            <a:r>
              <a:rPr lang="fi-FI" sz="2400" dirty="0"/>
              <a:t>. </a:t>
            </a:r>
            <a:r>
              <a:rPr lang="fi-FI" sz="2400" dirty="0" smtClean="0"/>
              <a:t>Downin</a:t>
            </a:r>
          </a:p>
          <a:p>
            <a:pPr lvl="1"/>
            <a:r>
              <a:rPr lang="fi-FI" sz="2400" dirty="0"/>
              <a:t> </a:t>
            </a:r>
            <a:r>
              <a:rPr lang="fi-FI" sz="2400" dirty="0" smtClean="0"/>
              <a:t> </a:t>
            </a:r>
            <a:r>
              <a:rPr lang="fi-FI" sz="2400" dirty="0" smtClean="0"/>
              <a:t> </a:t>
            </a:r>
            <a:r>
              <a:rPr lang="fi-FI" sz="2400" dirty="0" smtClean="0"/>
              <a:t>syndrooma)</a:t>
            </a:r>
            <a:endParaRPr lang="fi-FI" sz="2400" dirty="0"/>
          </a:p>
          <a:p>
            <a:pPr lvl="1"/>
            <a:endParaRPr lang="fi-FI" sz="24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-108520" y="332656"/>
            <a:ext cx="9468544" cy="144016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 smtClean="0"/>
              <a:t>Mutaatiot ja epigeneettiset merkit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385752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251520" y="1124744"/>
            <a:ext cx="864096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3200" b="1" dirty="0" err="1"/>
              <a:t>epigeneettinen</a:t>
            </a:r>
            <a:r>
              <a:rPr lang="fi-FI" sz="3200" b="1" dirty="0"/>
              <a:t> merkki </a:t>
            </a:r>
            <a:r>
              <a:rPr lang="fi-FI" sz="3200" dirty="0"/>
              <a:t>= perimään väliaikaisesti kiinnittyvä, kemiallinen merkki</a:t>
            </a:r>
            <a:endParaRPr lang="fi-FI" sz="3200" b="1" dirty="0"/>
          </a:p>
          <a:p>
            <a:pPr lvl="1"/>
            <a:r>
              <a:rPr lang="fi-FI" sz="2800" b="1" dirty="0"/>
              <a:t>─ </a:t>
            </a:r>
            <a:r>
              <a:rPr lang="fi-FI" sz="2800" dirty="0"/>
              <a:t>aiheutuvat esim. ravinnosta, tupakoinnista </a:t>
            </a:r>
            <a:r>
              <a:rPr lang="fi-FI" sz="2800" dirty="0" smtClean="0"/>
              <a:t>ja   </a:t>
            </a:r>
          </a:p>
          <a:p>
            <a:pPr lvl="1"/>
            <a:r>
              <a:rPr lang="fi-FI" sz="2800" dirty="0"/>
              <a:t> </a:t>
            </a:r>
            <a:r>
              <a:rPr lang="fi-FI" sz="2800" dirty="0" smtClean="0"/>
              <a:t>  alkoholin </a:t>
            </a:r>
            <a:r>
              <a:rPr lang="fi-FI" sz="2800" dirty="0"/>
              <a:t>käytöstä</a:t>
            </a:r>
            <a:endParaRPr lang="fi-FI" sz="2800" b="1" dirty="0"/>
          </a:p>
          <a:p>
            <a:pPr lvl="1"/>
            <a:r>
              <a:rPr lang="fi-FI" sz="2800" b="1" dirty="0"/>
              <a:t>─ </a:t>
            </a:r>
            <a:r>
              <a:rPr lang="fi-FI" sz="2800" dirty="0"/>
              <a:t>muuttavat geenien toiminnan säätelyä</a:t>
            </a:r>
          </a:p>
          <a:p>
            <a:pPr lvl="1"/>
            <a:r>
              <a:rPr lang="fi-FI" sz="2800" dirty="0" smtClean="0"/>
              <a:t>─ </a:t>
            </a:r>
            <a:r>
              <a:rPr lang="fi-FI" sz="2800" dirty="0"/>
              <a:t>terveelliset elämäntavat vaikuttavat </a:t>
            </a:r>
            <a:r>
              <a:rPr lang="fi-FI" sz="2800" dirty="0" smtClean="0"/>
              <a:t>myönteisesti</a:t>
            </a:r>
          </a:p>
          <a:p>
            <a:pPr lvl="1"/>
            <a:r>
              <a:rPr lang="fi-FI" sz="2800" dirty="0"/>
              <a:t> </a:t>
            </a:r>
            <a:r>
              <a:rPr lang="fi-FI" sz="2800" dirty="0" smtClean="0"/>
              <a:t>  geenien </a:t>
            </a:r>
            <a:r>
              <a:rPr lang="fi-FI" sz="2800" dirty="0"/>
              <a:t>säätelyyn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02521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>
            <a:noAutofit/>
          </a:bodyPr>
          <a:lstStyle/>
          <a:p>
            <a:r>
              <a:rPr lang="fi-FI" sz="4000" b="1" dirty="0"/>
              <a:t>Perinnölliset ja monitekijäiset sairaudet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204" y="1628800"/>
            <a:ext cx="8229600" cy="5112568"/>
          </a:xfrm>
        </p:spPr>
        <p:txBody>
          <a:bodyPr>
            <a:normAutofit fontScale="77500" lnSpcReduction="20000"/>
          </a:bodyPr>
          <a:lstStyle/>
          <a:p>
            <a:r>
              <a:rPr lang="fi-FI" sz="3400" dirty="0"/>
              <a:t>geeniperimä voi </a:t>
            </a:r>
            <a:r>
              <a:rPr lang="fi-FI" sz="3400" b="1" dirty="0" smtClean="0"/>
              <a:t>rajoittaa</a:t>
            </a:r>
            <a:r>
              <a:rPr lang="fi-FI" sz="3400" dirty="0" smtClean="0"/>
              <a:t> </a:t>
            </a:r>
            <a:r>
              <a:rPr lang="fi-FI" sz="3400" dirty="0"/>
              <a:t>ja </a:t>
            </a:r>
            <a:r>
              <a:rPr lang="fi-FI" sz="3400" b="1" dirty="0"/>
              <a:t>heikentää</a:t>
            </a:r>
            <a:r>
              <a:rPr lang="fi-FI" sz="3400" dirty="0"/>
              <a:t> terveyttä ja toimintakykyä</a:t>
            </a:r>
          </a:p>
          <a:p>
            <a:pPr lvl="1"/>
            <a:r>
              <a:rPr lang="fi-FI" dirty="0" smtClean="0"/>
              <a:t>vaikuttaa esim. </a:t>
            </a:r>
            <a:r>
              <a:rPr lang="fi-FI" dirty="0"/>
              <a:t>alttiuteen sairastua ja taudinkulkuun lähes kaikissa sairauksissa</a:t>
            </a:r>
          </a:p>
          <a:p>
            <a:r>
              <a:rPr lang="fi-FI" sz="3400" b="1" dirty="0"/>
              <a:t>Perinnölliset sairaudet</a:t>
            </a:r>
          </a:p>
          <a:p>
            <a:pPr lvl="1"/>
            <a:r>
              <a:rPr lang="fi-FI" dirty="0" smtClean="0"/>
              <a:t>yksi </a:t>
            </a:r>
            <a:r>
              <a:rPr lang="fi-FI" dirty="0"/>
              <a:t>virheellinen geeni tai geenipari </a:t>
            </a:r>
            <a:r>
              <a:rPr lang="fi-FI" b="1" dirty="0"/>
              <a:t>aiheuttaa</a:t>
            </a:r>
            <a:r>
              <a:rPr lang="fi-FI" dirty="0"/>
              <a:t> sairauden lähes ympäristöolosuhteista riippumatta</a:t>
            </a:r>
          </a:p>
          <a:p>
            <a:pPr lvl="1"/>
            <a:r>
              <a:rPr lang="fi-FI" dirty="0"/>
              <a:t>ilmenevät yleensä aikuisikään mennessä</a:t>
            </a:r>
          </a:p>
          <a:p>
            <a:pPr lvl="1"/>
            <a:r>
              <a:rPr lang="fi-FI" dirty="0" smtClean="0"/>
              <a:t>harvinaisia (esim</a:t>
            </a:r>
            <a:r>
              <a:rPr lang="fi-FI" dirty="0"/>
              <a:t>. </a:t>
            </a:r>
            <a:r>
              <a:rPr lang="fi-FI" dirty="0" err="1" smtClean="0"/>
              <a:t>AGU-tauti</a:t>
            </a:r>
            <a:r>
              <a:rPr lang="fi-FI" dirty="0" smtClean="0"/>
              <a:t>)</a:t>
            </a:r>
            <a:endParaRPr lang="fi-FI" dirty="0"/>
          </a:p>
          <a:p>
            <a:r>
              <a:rPr lang="fi-FI" sz="3400" b="1" dirty="0"/>
              <a:t>Monitekijäiset sairaudet</a:t>
            </a:r>
          </a:p>
          <a:p>
            <a:pPr lvl="1"/>
            <a:r>
              <a:rPr lang="fi-FI" dirty="0"/>
              <a:t>perimä </a:t>
            </a:r>
            <a:r>
              <a:rPr lang="fi-FI" b="1" dirty="0"/>
              <a:t>altistaa</a:t>
            </a:r>
            <a:r>
              <a:rPr lang="fi-FI" dirty="0"/>
              <a:t> sairauksille</a:t>
            </a:r>
          </a:p>
          <a:p>
            <a:pPr lvl="1"/>
            <a:r>
              <a:rPr lang="fi-FI" dirty="0"/>
              <a:t>geenit, ympäristötekijät ja elämäntavat vaikuttavat sairauksien syntyyn ja kehittymiseen yhdessä</a:t>
            </a:r>
          </a:p>
          <a:p>
            <a:pPr lvl="1"/>
            <a:r>
              <a:rPr lang="fi-FI" dirty="0"/>
              <a:t>kehittyvät hitaasti ja ilmenevät keski-iässä ja vanhuudessa</a:t>
            </a:r>
          </a:p>
          <a:p>
            <a:pPr lvl="1"/>
            <a:r>
              <a:rPr lang="fi-FI" dirty="0"/>
              <a:t>väestössä suhteellisen </a:t>
            </a:r>
            <a:r>
              <a:rPr lang="fi-FI" dirty="0" smtClean="0"/>
              <a:t>yleisiä (esim</a:t>
            </a:r>
            <a:r>
              <a:rPr lang="fi-FI" dirty="0"/>
              <a:t>. sydän- ja </a:t>
            </a:r>
            <a:r>
              <a:rPr lang="fi-FI" dirty="0" smtClean="0"/>
              <a:t>verisuonitaudit)</a:t>
            </a:r>
            <a:endParaRPr lang="fi-FI" dirty="0"/>
          </a:p>
          <a:p>
            <a:pPr lvl="1"/>
            <a:endParaRPr lang="fi-FI" dirty="0"/>
          </a:p>
          <a:p>
            <a:pPr lvl="2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9019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Sosiaalinen perimä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rmAutofit/>
          </a:bodyPr>
          <a:lstStyle/>
          <a:p>
            <a:r>
              <a:rPr lang="fi-FI" dirty="0" smtClean="0"/>
              <a:t>siirtyy </a:t>
            </a:r>
            <a:r>
              <a:rPr lang="fi-FI" dirty="0"/>
              <a:t>sukupolvelta toiselle sosiaalisissa vuorovaikutussuhteissa</a:t>
            </a:r>
          </a:p>
          <a:p>
            <a:r>
              <a:rPr lang="fi-FI" dirty="0" smtClean="0"/>
              <a:t>voi </a:t>
            </a:r>
            <a:r>
              <a:rPr lang="fi-FI" dirty="0"/>
              <a:t>olla terveyden kannalta </a:t>
            </a:r>
            <a:r>
              <a:rPr lang="fi-FI" b="1" dirty="0"/>
              <a:t>myönteistä</a:t>
            </a:r>
            <a:r>
              <a:rPr lang="fi-FI" dirty="0"/>
              <a:t> tai </a:t>
            </a:r>
            <a:r>
              <a:rPr lang="fi-FI" b="1" dirty="0"/>
              <a:t>kielteistä</a:t>
            </a:r>
          </a:p>
          <a:p>
            <a:pPr lvl="1"/>
            <a:r>
              <a:rPr lang="fi-FI" sz="2700" dirty="0"/>
              <a:t>parhaimmillaan vahvistaa yksilön voimavaroja ja näkyy esim. terveellisten elämäntapojen omaksumisena vanhemmilta tai isovanhemmilta</a:t>
            </a:r>
          </a:p>
          <a:p>
            <a:pPr lvl="1"/>
            <a:r>
              <a:rPr lang="fi-FI" sz="2700" dirty="0"/>
              <a:t>voi vaarantaa terveyden ja näkyä esim. päihteiden käytön siirtymisenä vanhemmilta jälkipolville  </a:t>
            </a:r>
          </a:p>
        </p:txBody>
      </p:sp>
    </p:spTree>
    <p:extLst>
      <p:ext uri="{BB962C8B-B14F-4D97-AF65-F5344CB8AC3E}">
        <p14:creationId xmlns:p14="http://schemas.microsoft.com/office/powerpoint/2010/main" val="415933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1401</TotalTime>
  <Words>212</Words>
  <Application>Microsoft Macintosh PowerPoint</Application>
  <PresentationFormat>Näytössä katseltava diaesitys (4:3)</PresentationFormat>
  <Paragraphs>42</Paragraphs>
  <Slides>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Calibri</vt:lpstr>
      <vt:lpstr>Wingdings</vt:lpstr>
      <vt:lpstr>Arial</vt:lpstr>
      <vt:lpstr>Office Theme</vt:lpstr>
      <vt:lpstr>PowerPoint-esitys</vt:lpstr>
      <vt:lpstr>Terveyden geneettinen perusta   </vt:lpstr>
      <vt:lpstr>PowerPoint-esitys</vt:lpstr>
      <vt:lpstr>PowerPoint-esitys</vt:lpstr>
      <vt:lpstr>Perinnölliset ja monitekijäiset sairaudet</vt:lpstr>
      <vt:lpstr>Sosiaalinen perimä </vt:lpstr>
    </vt:vector>
  </TitlesOfParts>
  <Company>University of Jyväskylä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Leena Gustafsson</cp:lastModifiedBy>
  <cp:revision>84</cp:revision>
  <cp:lastPrinted>2017-08-14T14:20:02Z</cp:lastPrinted>
  <dcterms:created xsi:type="dcterms:W3CDTF">2017-06-12T08:33:39Z</dcterms:created>
  <dcterms:modified xsi:type="dcterms:W3CDTF">2017-08-14T18:40:43Z</dcterms:modified>
</cp:coreProperties>
</file>