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63" r:id="rId7"/>
    <p:sldId id="264" r:id="rId8"/>
    <p:sldId id="265" r:id="rId9"/>
    <p:sldId id="271" r:id="rId10"/>
    <p:sldId id="268" r:id="rId11"/>
    <p:sldId id="266" r:id="rId12"/>
    <p:sldId id="273" r:id="rId13"/>
    <p:sldId id="274" r:id="rId14"/>
    <p:sldId id="275" r:id="rId15"/>
    <p:sldId id="278" r:id="rId16"/>
    <p:sldId id="269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F67E8D-511E-13FF-8492-AE0B3F249D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6E7FDBA7-914F-2AEC-A04A-C554E72F8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A97690C-9975-AC1A-BDF1-3EE2CC553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9C03C2E-B0B1-1039-69E9-18DD97579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FCFC78-EE86-778A-0AFF-59662290E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471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081D2AD-A132-3D63-73B5-4920C65C8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B57EE6-CE69-E199-FBC1-11968B0D6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2D7C1BB-45CF-F103-FCD3-829B9C207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C95160E-D970-48D3-74E9-60BCC141B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45E139-C61B-7419-5FC4-1C234F097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147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E82A694-CF5F-B952-DDF9-B22DD0FAF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EDDEEB7-E9AE-0F43-29B3-5841CBD6F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C648AB9-0157-C5C4-2B36-B59C1F776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2FD6CF-90A1-C449-B40F-5BEA5F18E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1421EA9-7037-D282-A19F-08F52D337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4889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20C11F-C577-C4C2-EC55-BC867F4D9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8440B37-1CED-1059-D024-A440AB4607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4FCCEC8-4D73-CC1B-463B-3A7FF412D8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EC5E5DD-A88A-A262-80A6-56342ED4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E6B5F5E-7D34-01EF-859F-36EDA78AC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9888F0E-61A0-763E-1E19-C4EA01E14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312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BD40C0-D7F3-15B1-1EA1-8D411160E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226DBCA-212D-CE2E-86A8-EEF66BEFF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A580180-43B4-7C1F-B675-48C90458FC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4602EDF-1C48-CC53-8FBE-EA3BA5C0A4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80F1F85-23FA-ED33-A2A6-0D4F6617A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EBA9E06C-1151-C37E-1241-7C4948D14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54FAAB5-88B0-963A-FFEE-93829E21C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028BE12-D561-7A93-7394-7EA6F923A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650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124809-6BDA-D84C-E5B3-FFD277220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7D49A17-18C0-759E-9429-218E0FF73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C2F35D1-6387-4DC7-F7DC-1A10BEB28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31FD35C-F7F5-59B5-51D4-60844B31A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5315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2764623-D778-6D10-EA74-9E6EDD819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5B92AC2-BABB-C180-A6F1-AE33FB122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0542739-16C1-54FB-C1C0-E336CE366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48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B2918B-96F4-A9B1-DC4F-C66EDAFB4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66E870B-4159-4CD1-018A-10C70DB0D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7B73D31-1786-947B-BE14-104C51D4D2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7CC2CCA-D3BA-CD94-F744-154639A59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B1FD8F5-116C-780A-957D-E2A59B92F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FF28A88-D24E-D607-8BB2-EFCE60D04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1396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68708A-8046-BB41-0B14-9F2B9A097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4C15242-F346-CA5A-61F6-B4F83BD570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368BAC3-F705-00F1-DACC-A409876090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E3EE2FD-E48A-AAC5-08AC-2BB761626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EACF220-A5A2-C8C3-FBBB-0B300A76E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C92CB89-45CF-B566-E8F7-F023BCAA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3052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1779F1-FBD8-858A-4A44-99EE1CBB8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A82011A-C975-3015-AD86-9D72FACBE3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377554C-322D-37DA-D1F6-BE48E5E1C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00BBFC-9D5F-BA63-A98D-1156C6A3A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7EB490E-0862-B19C-25BE-E57842EF0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5730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12D2F62F-F5A8-47E6-4479-C1891E04F6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86EBCD29-0533-5CE1-867F-92CC42451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7E9A9C2-27D4-5D85-FDB1-96FDCE50C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291471-6DF6-EE94-3A11-9E377C6FE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E4F87BB-8C28-515F-377A-420A38A2B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7708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A475A78-4BE0-32A2-FE79-632AB338D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B5232B-317D-7629-7E38-E69FC75CE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5CE04D5-0C28-40CF-1E7E-FD896118E3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94F0F-B69F-44F3-BA7E-2D6D0DA47381}" type="datetimeFigureOut">
              <a:rPr lang="fi-FI" smtClean="0"/>
              <a:t>22.8.2022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085FFBA-C0DB-EA54-D137-AD55DFE91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759824D-C0C3-170A-4214-359D68048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55488-F8DE-42E9-85EF-602B132B7C2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2274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0">
            <a:extLst>
              <a:ext uri="{FF2B5EF4-FFF2-40B4-BE49-F238E27FC236}">
                <a16:creationId xmlns:a16="http://schemas.microsoft.com/office/drawing/2014/main" id="{D776D29F-0A2C-4F75-8582-7C7DFCBD1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596EA-222F-35DF-0C02-C437E92F21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174819"/>
            <a:ext cx="4375151" cy="2858363"/>
          </a:xfrm>
        </p:spPr>
        <p:txBody>
          <a:bodyPr>
            <a:normAutofit/>
          </a:bodyPr>
          <a:lstStyle/>
          <a:p>
            <a:pPr algn="l"/>
            <a:r>
              <a:rPr lang="fi-FI" sz="4500">
                <a:solidFill>
                  <a:schemeClr val="bg1"/>
                </a:solidFill>
              </a:rPr>
              <a:t>Mielenterveyden häiriöt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3CCCA20-6B94-C629-4EF4-F043D8F0EA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4235" y="6161700"/>
            <a:ext cx="4323080" cy="564220"/>
          </a:xfrm>
        </p:spPr>
        <p:txBody>
          <a:bodyPr>
            <a:normAutofit/>
          </a:bodyPr>
          <a:lstStyle/>
          <a:p>
            <a:pPr algn="l"/>
            <a:r>
              <a:rPr lang="fi-FI" sz="1600" dirty="0">
                <a:solidFill>
                  <a:schemeClr val="bg1"/>
                </a:solidFill>
              </a:rPr>
              <a:t>Kuva: Unsplash.com Fernando @cferdophotography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BCC1A43-68DE-671E-720F-96E0058AA6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24" r="2416" b="-2"/>
          <a:stretch/>
        </p:blipFill>
        <p:spPr>
          <a:xfrm>
            <a:off x="5682344" y="-544"/>
            <a:ext cx="6509657" cy="6857999"/>
          </a:xfrm>
          <a:custGeom>
            <a:avLst/>
            <a:gdLst/>
            <a:ahLst/>
            <a:cxnLst/>
            <a:rect l="l" t="t" r="r" b="b"/>
            <a:pathLst>
              <a:path w="6509657" h="6857999">
                <a:moveTo>
                  <a:pt x="752157" y="6118149"/>
                </a:moveTo>
                <a:cubicBezTo>
                  <a:pt x="745608" y="6124102"/>
                  <a:pt x="737987" y="6129341"/>
                  <a:pt x="730938" y="6133722"/>
                </a:cubicBezTo>
                <a:cubicBezTo>
                  <a:pt x="723794" y="6138152"/>
                  <a:pt x="718448" y="6143474"/>
                  <a:pt x="714778" y="6149379"/>
                </a:cubicBezTo>
                <a:lnTo>
                  <a:pt x="709303" y="6166562"/>
                </a:lnTo>
                <a:lnTo>
                  <a:pt x="714778" y="6149380"/>
                </a:lnTo>
                <a:cubicBezTo>
                  <a:pt x="718448" y="6143474"/>
                  <a:pt x="723794" y="6138152"/>
                  <a:pt x="730938" y="6133723"/>
                </a:cubicBezTo>
                <a:cubicBezTo>
                  <a:pt x="737987" y="6129341"/>
                  <a:pt x="745608" y="6124102"/>
                  <a:pt x="752157" y="6118149"/>
                </a:cubicBezTo>
                <a:close/>
                <a:moveTo>
                  <a:pt x="844000" y="4941372"/>
                </a:moveTo>
                <a:lnTo>
                  <a:pt x="840670" y="4950868"/>
                </a:lnTo>
                <a:lnTo>
                  <a:pt x="830985" y="4991382"/>
                </a:lnTo>
                <a:lnTo>
                  <a:pt x="840670" y="4950869"/>
                </a:lnTo>
                <a:close/>
                <a:moveTo>
                  <a:pt x="840061" y="4749807"/>
                </a:moveTo>
                <a:cubicBezTo>
                  <a:pt x="852197" y="4762827"/>
                  <a:pt x="853054" y="4781365"/>
                  <a:pt x="854768" y="4799797"/>
                </a:cubicBezTo>
                <a:cubicBezTo>
                  <a:pt x="853054" y="4781365"/>
                  <a:pt x="852197" y="4762826"/>
                  <a:pt x="840061" y="4749807"/>
                </a:cubicBezTo>
                <a:close/>
                <a:moveTo>
                  <a:pt x="822263" y="4543185"/>
                </a:moveTo>
                <a:lnTo>
                  <a:pt x="816857" y="4557091"/>
                </a:lnTo>
                <a:cubicBezTo>
                  <a:pt x="805236" y="4573618"/>
                  <a:pt x="796449" y="4588275"/>
                  <a:pt x="790493" y="4602021"/>
                </a:cubicBezTo>
                <a:cubicBezTo>
                  <a:pt x="796449" y="4588275"/>
                  <a:pt x="805236" y="4573618"/>
                  <a:pt x="816857" y="4557092"/>
                </a:cubicBezTo>
                <a:cubicBezTo>
                  <a:pt x="819238" y="4553662"/>
                  <a:pt x="821286" y="4548281"/>
                  <a:pt x="822263" y="4543185"/>
                </a:cubicBezTo>
                <a:close/>
                <a:moveTo>
                  <a:pt x="356045" y="2819253"/>
                </a:moveTo>
                <a:lnTo>
                  <a:pt x="344401" y="2827483"/>
                </a:lnTo>
                <a:lnTo>
                  <a:pt x="344399" y="2827486"/>
                </a:lnTo>
                <a:lnTo>
                  <a:pt x="325550" y="2842392"/>
                </a:lnTo>
                <a:lnTo>
                  <a:pt x="315896" y="2861156"/>
                </a:lnTo>
                <a:lnTo>
                  <a:pt x="344399" y="2827486"/>
                </a:lnTo>
                <a:lnTo>
                  <a:pt x="344401" y="2827484"/>
                </a:lnTo>
                <a:close/>
                <a:moveTo>
                  <a:pt x="425699" y="1974015"/>
                </a:moveTo>
                <a:cubicBezTo>
                  <a:pt x="427224" y="1991685"/>
                  <a:pt x="433462" y="2008497"/>
                  <a:pt x="449941" y="2023547"/>
                </a:cubicBezTo>
                <a:cubicBezTo>
                  <a:pt x="441702" y="2016020"/>
                  <a:pt x="436022" y="2008056"/>
                  <a:pt x="432213" y="1999763"/>
                </a:cubicBezTo>
                <a:close/>
                <a:moveTo>
                  <a:pt x="442893" y="1768838"/>
                </a:moveTo>
                <a:cubicBezTo>
                  <a:pt x="451656" y="1779981"/>
                  <a:pt x="453942" y="1790986"/>
                  <a:pt x="452275" y="1801558"/>
                </a:cubicBezTo>
                <a:lnTo>
                  <a:pt x="451495" y="1785412"/>
                </a:lnTo>
                <a:cubicBezTo>
                  <a:pt x="450037" y="1779948"/>
                  <a:pt x="447274" y="1774411"/>
                  <a:pt x="442893" y="1768838"/>
                </a:cubicBezTo>
                <a:close/>
                <a:moveTo>
                  <a:pt x="333304" y="520953"/>
                </a:moveTo>
                <a:cubicBezTo>
                  <a:pt x="333743" y="528850"/>
                  <a:pt x="335480" y="536547"/>
                  <a:pt x="337867" y="544146"/>
                </a:cubicBezTo>
                <a:lnTo>
                  <a:pt x="340032" y="549926"/>
                </a:lnTo>
                <a:lnTo>
                  <a:pt x="340448" y="551717"/>
                </a:lnTo>
                <a:lnTo>
                  <a:pt x="346286" y="566616"/>
                </a:lnTo>
                <a:lnTo>
                  <a:pt x="346338" y="566754"/>
                </a:lnTo>
                <a:lnTo>
                  <a:pt x="352655" y="583595"/>
                </a:lnTo>
                <a:lnTo>
                  <a:pt x="359452" y="612658"/>
                </a:lnTo>
                <a:cubicBezTo>
                  <a:pt x="358987" y="604728"/>
                  <a:pt x="357230" y="597005"/>
                  <a:pt x="354829" y="589388"/>
                </a:cubicBezTo>
                <a:lnTo>
                  <a:pt x="352655" y="583595"/>
                </a:lnTo>
                <a:lnTo>
                  <a:pt x="352236" y="581804"/>
                </a:lnTo>
                <a:lnTo>
                  <a:pt x="346286" y="566616"/>
                </a:lnTo>
                <a:lnTo>
                  <a:pt x="340032" y="549926"/>
                </a:lnTo>
                <a:close/>
                <a:moveTo>
                  <a:pt x="384407" y="268794"/>
                </a:moveTo>
                <a:lnTo>
                  <a:pt x="387838" y="328017"/>
                </a:lnTo>
                <a:cubicBezTo>
                  <a:pt x="389527" y="318646"/>
                  <a:pt x="389932" y="309031"/>
                  <a:pt x="389283" y="299164"/>
                </a:cubicBezTo>
                <a:cubicBezTo>
                  <a:pt x="388635" y="289296"/>
                  <a:pt x="386932" y="279176"/>
                  <a:pt x="384407" y="268794"/>
                </a:cubicBezTo>
                <a:close/>
                <a:moveTo>
                  <a:pt x="66991" y="0"/>
                </a:moveTo>
                <a:lnTo>
                  <a:pt x="6509657" y="0"/>
                </a:lnTo>
                <a:lnTo>
                  <a:pt x="6509657" y="6857999"/>
                </a:lnTo>
                <a:lnTo>
                  <a:pt x="149318" y="6857999"/>
                </a:lnTo>
                <a:lnTo>
                  <a:pt x="149318" y="6857457"/>
                </a:lnTo>
                <a:lnTo>
                  <a:pt x="22079" y="6857457"/>
                </a:lnTo>
                <a:lnTo>
                  <a:pt x="26850" y="6796804"/>
                </a:lnTo>
                <a:cubicBezTo>
                  <a:pt x="32161" y="6777207"/>
                  <a:pt x="39591" y="6758011"/>
                  <a:pt x="44354" y="6738388"/>
                </a:cubicBezTo>
                <a:cubicBezTo>
                  <a:pt x="48736" y="6720103"/>
                  <a:pt x="58832" y="6702955"/>
                  <a:pt x="67214" y="6685617"/>
                </a:cubicBezTo>
                <a:cubicBezTo>
                  <a:pt x="83217" y="6652472"/>
                  <a:pt x="73120" y="6617036"/>
                  <a:pt x="77310" y="6583128"/>
                </a:cubicBezTo>
                <a:cubicBezTo>
                  <a:pt x="78645" y="6572269"/>
                  <a:pt x="80168" y="6561411"/>
                  <a:pt x="82837" y="6550742"/>
                </a:cubicBezTo>
                <a:cubicBezTo>
                  <a:pt x="89885" y="6521593"/>
                  <a:pt x="95981" y="6491874"/>
                  <a:pt x="105697" y="6463490"/>
                </a:cubicBezTo>
                <a:cubicBezTo>
                  <a:pt x="116556" y="6431292"/>
                  <a:pt x="131034" y="6400429"/>
                  <a:pt x="146086" y="6363664"/>
                </a:cubicBezTo>
                <a:cubicBezTo>
                  <a:pt x="142275" y="6350899"/>
                  <a:pt x="131986" y="6331277"/>
                  <a:pt x="131034" y="6311084"/>
                </a:cubicBezTo>
                <a:cubicBezTo>
                  <a:pt x="127795" y="6246121"/>
                  <a:pt x="145513" y="6185351"/>
                  <a:pt x="173518" y="6127247"/>
                </a:cubicBezTo>
                <a:cubicBezTo>
                  <a:pt x="181899" y="6109530"/>
                  <a:pt x="187424" y="6090477"/>
                  <a:pt x="195616" y="6072569"/>
                </a:cubicBezTo>
                <a:cubicBezTo>
                  <a:pt x="198472" y="6066284"/>
                  <a:pt x="204569" y="6058092"/>
                  <a:pt x="210285" y="6056948"/>
                </a:cubicBezTo>
                <a:cubicBezTo>
                  <a:pt x="243432" y="6050282"/>
                  <a:pt x="242863" y="6025515"/>
                  <a:pt x="244766" y="5999796"/>
                </a:cubicBezTo>
                <a:cubicBezTo>
                  <a:pt x="247051" y="5969124"/>
                  <a:pt x="252386" y="5938836"/>
                  <a:pt x="256958" y="5908355"/>
                </a:cubicBezTo>
                <a:cubicBezTo>
                  <a:pt x="257530" y="5904353"/>
                  <a:pt x="261531" y="5900735"/>
                  <a:pt x="264200" y="5897114"/>
                </a:cubicBezTo>
                <a:cubicBezTo>
                  <a:pt x="268199" y="5891590"/>
                  <a:pt x="274295" y="5886447"/>
                  <a:pt x="275818" y="5880348"/>
                </a:cubicBezTo>
                <a:cubicBezTo>
                  <a:pt x="283249" y="5849107"/>
                  <a:pt x="289535" y="5817674"/>
                  <a:pt x="296393" y="5786239"/>
                </a:cubicBezTo>
                <a:cubicBezTo>
                  <a:pt x="297918" y="5779191"/>
                  <a:pt x="299823" y="5771953"/>
                  <a:pt x="302870" y="5765474"/>
                </a:cubicBezTo>
                <a:cubicBezTo>
                  <a:pt x="305728" y="5759378"/>
                  <a:pt x="310683" y="5754234"/>
                  <a:pt x="313730" y="5748136"/>
                </a:cubicBezTo>
                <a:cubicBezTo>
                  <a:pt x="321920" y="5731564"/>
                  <a:pt x="329541" y="5714607"/>
                  <a:pt x="338685" y="5695178"/>
                </a:cubicBezTo>
                <a:cubicBezTo>
                  <a:pt x="321541" y="5684320"/>
                  <a:pt x="331257" y="5669647"/>
                  <a:pt x="339447" y="5651360"/>
                </a:cubicBezTo>
                <a:cubicBezTo>
                  <a:pt x="347830" y="5632691"/>
                  <a:pt x="350497" y="5611164"/>
                  <a:pt x="353545" y="5590590"/>
                </a:cubicBezTo>
                <a:cubicBezTo>
                  <a:pt x="359070" y="5552869"/>
                  <a:pt x="362499" y="5514957"/>
                  <a:pt x="367451" y="5477239"/>
                </a:cubicBezTo>
                <a:cubicBezTo>
                  <a:pt x="368595" y="5469236"/>
                  <a:pt x="370690" y="5460092"/>
                  <a:pt x="375454" y="5453995"/>
                </a:cubicBezTo>
                <a:cubicBezTo>
                  <a:pt x="407459" y="5412276"/>
                  <a:pt x="416411" y="5361598"/>
                  <a:pt x="413366" y="5313403"/>
                </a:cubicBezTo>
                <a:cubicBezTo>
                  <a:pt x="411078" y="5275491"/>
                  <a:pt x="409363" y="5238343"/>
                  <a:pt x="412601" y="5200813"/>
                </a:cubicBezTo>
                <a:cubicBezTo>
                  <a:pt x="412793" y="5197955"/>
                  <a:pt x="412411" y="5194145"/>
                  <a:pt x="410887" y="5192051"/>
                </a:cubicBezTo>
                <a:cubicBezTo>
                  <a:pt x="400791" y="5179097"/>
                  <a:pt x="400029" y="5165570"/>
                  <a:pt x="398315" y="5148995"/>
                </a:cubicBezTo>
                <a:cubicBezTo>
                  <a:pt x="395837" y="5125562"/>
                  <a:pt x="397553" y="5104036"/>
                  <a:pt x="401743" y="5082317"/>
                </a:cubicBezTo>
                <a:cubicBezTo>
                  <a:pt x="404791" y="5066505"/>
                  <a:pt x="411078" y="5050504"/>
                  <a:pt x="419080" y="5036405"/>
                </a:cubicBezTo>
                <a:cubicBezTo>
                  <a:pt x="430320" y="5016785"/>
                  <a:pt x="434701" y="4997922"/>
                  <a:pt x="419841" y="4979253"/>
                </a:cubicBezTo>
                <a:cubicBezTo>
                  <a:pt x="404029" y="4959061"/>
                  <a:pt x="409553" y="4936201"/>
                  <a:pt x="408983" y="4913909"/>
                </a:cubicBezTo>
                <a:cubicBezTo>
                  <a:pt x="408791" y="4904195"/>
                  <a:pt x="409175" y="4893907"/>
                  <a:pt x="406697" y="4884572"/>
                </a:cubicBezTo>
                <a:cubicBezTo>
                  <a:pt x="399647" y="4857522"/>
                  <a:pt x="388978" y="4831420"/>
                  <a:pt x="384216" y="4803988"/>
                </a:cubicBezTo>
                <a:cubicBezTo>
                  <a:pt x="381551" y="4788747"/>
                  <a:pt x="386312" y="4771793"/>
                  <a:pt x="389741" y="4755980"/>
                </a:cubicBezTo>
                <a:cubicBezTo>
                  <a:pt x="393362" y="4739978"/>
                  <a:pt x="398885" y="4724167"/>
                  <a:pt x="404601" y="4708734"/>
                </a:cubicBezTo>
                <a:cubicBezTo>
                  <a:pt x="408411" y="4698258"/>
                  <a:pt x="412031" y="4686828"/>
                  <a:pt x="418889" y="4678445"/>
                </a:cubicBezTo>
                <a:cubicBezTo>
                  <a:pt x="434510" y="4659393"/>
                  <a:pt x="437178" y="4639772"/>
                  <a:pt x="428986" y="4617291"/>
                </a:cubicBezTo>
                <a:cubicBezTo>
                  <a:pt x="427651" y="4613864"/>
                  <a:pt x="427651" y="4609863"/>
                  <a:pt x="427462" y="4606053"/>
                </a:cubicBezTo>
                <a:cubicBezTo>
                  <a:pt x="423462" y="4545086"/>
                  <a:pt x="420984" y="4484127"/>
                  <a:pt x="414888" y="4423545"/>
                </a:cubicBezTo>
                <a:cubicBezTo>
                  <a:pt x="412411" y="4398972"/>
                  <a:pt x="401553" y="4375349"/>
                  <a:pt x="394695" y="4351154"/>
                </a:cubicBezTo>
                <a:cubicBezTo>
                  <a:pt x="393362" y="4346201"/>
                  <a:pt x="391265" y="4340674"/>
                  <a:pt x="392218" y="4335722"/>
                </a:cubicBezTo>
                <a:cubicBezTo>
                  <a:pt x="401743" y="4281810"/>
                  <a:pt x="387838" y="4231324"/>
                  <a:pt x="369547" y="4181603"/>
                </a:cubicBezTo>
                <a:cubicBezTo>
                  <a:pt x="367643" y="4176461"/>
                  <a:pt x="368214" y="4170174"/>
                  <a:pt x="368595" y="4164458"/>
                </a:cubicBezTo>
                <a:cubicBezTo>
                  <a:pt x="369928" y="4148453"/>
                  <a:pt x="376597" y="4131119"/>
                  <a:pt x="372597" y="4116641"/>
                </a:cubicBezTo>
                <a:cubicBezTo>
                  <a:pt x="361546" y="4078159"/>
                  <a:pt x="348211" y="4040058"/>
                  <a:pt x="331447" y="4003861"/>
                </a:cubicBezTo>
                <a:cubicBezTo>
                  <a:pt x="314494" y="3967091"/>
                  <a:pt x="300203" y="3932993"/>
                  <a:pt x="317349" y="3890891"/>
                </a:cubicBezTo>
                <a:cubicBezTo>
                  <a:pt x="324589" y="3872985"/>
                  <a:pt x="319445" y="3849362"/>
                  <a:pt x="317541" y="3828785"/>
                </a:cubicBezTo>
                <a:cubicBezTo>
                  <a:pt x="316016" y="3813737"/>
                  <a:pt x="307443" y="3799258"/>
                  <a:pt x="307443" y="3784397"/>
                </a:cubicBezTo>
                <a:cubicBezTo>
                  <a:pt x="307443" y="3744770"/>
                  <a:pt x="297345" y="3709529"/>
                  <a:pt x="276771" y="3675238"/>
                </a:cubicBezTo>
                <a:cubicBezTo>
                  <a:pt x="268770" y="3661899"/>
                  <a:pt x="274106" y="3641134"/>
                  <a:pt x="272009" y="3623799"/>
                </a:cubicBezTo>
                <a:cubicBezTo>
                  <a:pt x="269533" y="3605509"/>
                  <a:pt x="267247" y="3586653"/>
                  <a:pt x="261720" y="3569124"/>
                </a:cubicBezTo>
                <a:cubicBezTo>
                  <a:pt x="247243" y="3523785"/>
                  <a:pt x="230859" y="3479015"/>
                  <a:pt x="215618" y="3433866"/>
                </a:cubicBezTo>
                <a:cubicBezTo>
                  <a:pt x="203045" y="3396719"/>
                  <a:pt x="212951" y="3360139"/>
                  <a:pt x="218286" y="3323372"/>
                </a:cubicBezTo>
                <a:cubicBezTo>
                  <a:pt x="221715" y="3300319"/>
                  <a:pt x="229907" y="3278795"/>
                  <a:pt x="217715" y="3252885"/>
                </a:cubicBezTo>
                <a:cubicBezTo>
                  <a:pt x="206093" y="3228119"/>
                  <a:pt x="208761" y="3196686"/>
                  <a:pt x="202475" y="3168870"/>
                </a:cubicBezTo>
                <a:cubicBezTo>
                  <a:pt x="197141" y="3145436"/>
                  <a:pt x="188566" y="3122770"/>
                  <a:pt x="180184" y="3100099"/>
                </a:cubicBezTo>
                <a:cubicBezTo>
                  <a:pt x="168753" y="3069235"/>
                  <a:pt x="156753" y="3038756"/>
                  <a:pt x="162468" y="3005035"/>
                </a:cubicBezTo>
                <a:cubicBezTo>
                  <a:pt x="168945" y="2966742"/>
                  <a:pt x="144560" y="2940455"/>
                  <a:pt x="128366" y="2910353"/>
                </a:cubicBezTo>
                <a:cubicBezTo>
                  <a:pt x="117318" y="2889587"/>
                  <a:pt x="109126" y="2866918"/>
                  <a:pt x="102268" y="2844248"/>
                </a:cubicBezTo>
                <a:cubicBezTo>
                  <a:pt x="93313" y="2813958"/>
                  <a:pt x="87978" y="2782716"/>
                  <a:pt x="79216" y="2752235"/>
                </a:cubicBezTo>
                <a:cubicBezTo>
                  <a:pt x="66072" y="2706131"/>
                  <a:pt x="55785" y="2659455"/>
                  <a:pt x="63024" y="2611450"/>
                </a:cubicBezTo>
                <a:cubicBezTo>
                  <a:pt x="66262" y="2589352"/>
                  <a:pt x="66072" y="2568774"/>
                  <a:pt x="61307" y="2546678"/>
                </a:cubicBezTo>
                <a:cubicBezTo>
                  <a:pt x="53497" y="2510483"/>
                  <a:pt x="52545" y="2473333"/>
                  <a:pt x="23399" y="2444184"/>
                </a:cubicBezTo>
                <a:cubicBezTo>
                  <a:pt x="13111" y="2433897"/>
                  <a:pt x="10446" y="2415420"/>
                  <a:pt x="5110" y="2400369"/>
                </a:cubicBezTo>
                <a:cubicBezTo>
                  <a:pt x="-1178" y="2383032"/>
                  <a:pt x="2062" y="2370270"/>
                  <a:pt x="20351" y="2360933"/>
                </a:cubicBezTo>
                <a:cubicBezTo>
                  <a:pt x="28541" y="2356744"/>
                  <a:pt x="36543" y="2344741"/>
                  <a:pt x="37877" y="2335405"/>
                </a:cubicBezTo>
                <a:cubicBezTo>
                  <a:pt x="41877" y="2307402"/>
                  <a:pt x="35971" y="2281683"/>
                  <a:pt x="23017" y="2254633"/>
                </a:cubicBezTo>
                <a:cubicBezTo>
                  <a:pt x="10824" y="2229296"/>
                  <a:pt x="12158" y="2197670"/>
                  <a:pt x="7395" y="2168903"/>
                </a:cubicBezTo>
                <a:cubicBezTo>
                  <a:pt x="5680" y="2158712"/>
                  <a:pt x="3062" y="2148519"/>
                  <a:pt x="871" y="2138304"/>
                </a:cubicBezTo>
                <a:lnTo>
                  <a:pt x="0" y="2131532"/>
                </a:lnTo>
                <a:lnTo>
                  <a:pt x="0" y="2072225"/>
                </a:lnTo>
                <a:lnTo>
                  <a:pt x="251" y="2069340"/>
                </a:lnTo>
                <a:cubicBezTo>
                  <a:pt x="2061" y="2056600"/>
                  <a:pt x="4156" y="2043835"/>
                  <a:pt x="5299" y="2030977"/>
                </a:cubicBezTo>
                <a:cubicBezTo>
                  <a:pt x="7203" y="2010974"/>
                  <a:pt x="6442" y="1990589"/>
                  <a:pt x="8729" y="1970586"/>
                </a:cubicBezTo>
                <a:cubicBezTo>
                  <a:pt x="10446" y="1954202"/>
                  <a:pt x="14824" y="1938009"/>
                  <a:pt x="18445" y="1921817"/>
                </a:cubicBezTo>
                <a:cubicBezTo>
                  <a:pt x="19779" y="1915912"/>
                  <a:pt x="24922" y="1910004"/>
                  <a:pt x="24161" y="1904673"/>
                </a:cubicBezTo>
                <a:cubicBezTo>
                  <a:pt x="15968" y="1851709"/>
                  <a:pt x="52545" y="1813610"/>
                  <a:pt x="68738" y="1768838"/>
                </a:cubicBezTo>
                <a:cubicBezTo>
                  <a:pt x="85886" y="1721785"/>
                  <a:pt x="112174" y="1676253"/>
                  <a:pt x="104363" y="1623675"/>
                </a:cubicBezTo>
                <a:cubicBezTo>
                  <a:pt x="99601" y="1591859"/>
                  <a:pt x="88551" y="1561189"/>
                  <a:pt x="81882" y="1529563"/>
                </a:cubicBezTo>
                <a:cubicBezTo>
                  <a:pt x="79597" y="1518324"/>
                  <a:pt x="79978" y="1505751"/>
                  <a:pt x="82264" y="1494509"/>
                </a:cubicBezTo>
                <a:cubicBezTo>
                  <a:pt x="92743" y="1440216"/>
                  <a:pt x="94266" y="1386684"/>
                  <a:pt x="77120" y="1333341"/>
                </a:cubicBezTo>
                <a:cubicBezTo>
                  <a:pt x="74262" y="1324198"/>
                  <a:pt x="71597" y="1314483"/>
                  <a:pt x="71597" y="1304955"/>
                </a:cubicBezTo>
                <a:cubicBezTo>
                  <a:pt x="71597" y="1252757"/>
                  <a:pt x="75597" y="1201512"/>
                  <a:pt x="94266" y="1151600"/>
                </a:cubicBezTo>
                <a:cubicBezTo>
                  <a:pt x="100553" y="1134834"/>
                  <a:pt x="96553" y="1114449"/>
                  <a:pt x="98077" y="1095972"/>
                </a:cubicBezTo>
                <a:cubicBezTo>
                  <a:pt x="99409" y="1078826"/>
                  <a:pt x="99981" y="1061298"/>
                  <a:pt x="104363" y="1044725"/>
                </a:cubicBezTo>
                <a:cubicBezTo>
                  <a:pt x="110839" y="1020529"/>
                  <a:pt x="111601" y="998052"/>
                  <a:pt x="105887" y="973095"/>
                </a:cubicBezTo>
                <a:cubicBezTo>
                  <a:pt x="100553" y="949281"/>
                  <a:pt x="103219" y="923562"/>
                  <a:pt x="103029" y="898797"/>
                </a:cubicBezTo>
                <a:cubicBezTo>
                  <a:pt x="102839" y="871173"/>
                  <a:pt x="102649" y="843552"/>
                  <a:pt x="103601" y="815929"/>
                </a:cubicBezTo>
                <a:cubicBezTo>
                  <a:pt x="103981" y="804877"/>
                  <a:pt x="111601" y="792306"/>
                  <a:pt x="108553" y="783158"/>
                </a:cubicBezTo>
                <a:cubicBezTo>
                  <a:pt x="98267" y="753633"/>
                  <a:pt x="110649" y="724104"/>
                  <a:pt x="105126" y="694576"/>
                </a:cubicBezTo>
                <a:cubicBezTo>
                  <a:pt x="102268" y="680096"/>
                  <a:pt x="110078" y="663713"/>
                  <a:pt x="110839" y="648092"/>
                </a:cubicBezTo>
                <a:cubicBezTo>
                  <a:pt x="112174" y="622564"/>
                  <a:pt x="111601" y="597037"/>
                  <a:pt x="111983" y="571508"/>
                </a:cubicBezTo>
                <a:cubicBezTo>
                  <a:pt x="112174" y="563125"/>
                  <a:pt x="112936" y="554933"/>
                  <a:pt x="113318" y="546552"/>
                </a:cubicBezTo>
                <a:cubicBezTo>
                  <a:pt x="113697" y="539121"/>
                  <a:pt x="115412" y="531310"/>
                  <a:pt x="114080" y="524262"/>
                </a:cubicBezTo>
                <a:cubicBezTo>
                  <a:pt x="109315" y="498733"/>
                  <a:pt x="101505" y="473587"/>
                  <a:pt x="98457" y="447870"/>
                </a:cubicBezTo>
                <a:cubicBezTo>
                  <a:pt x="95792" y="425581"/>
                  <a:pt x="99409" y="402529"/>
                  <a:pt x="97505" y="380050"/>
                </a:cubicBezTo>
                <a:cubicBezTo>
                  <a:pt x="94266" y="340425"/>
                  <a:pt x="88551" y="300800"/>
                  <a:pt x="84930" y="261173"/>
                </a:cubicBezTo>
                <a:cubicBezTo>
                  <a:pt x="84168" y="252600"/>
                  <a:pt x="88933" y="243648"/>
                  <a:pt x="89313" y="234883"/>
                </a:cubicBezTo>
                <a:cubicBezTo>
                  <a:pt x="90266" y="207450"/>
                  <a:pt x="90457" y="180017"/>
                  <a:pt x="91026" y="152584"/>
                </a:cubicBezTo>
                <a:cubicBezTo>
                  <a:pt x="91218" y="136963"/>
                  <a:pt x="90647" y="121150"/>
                  <a:pt x="92361" y="105718"/>
                </a:cubicBezTo>
                <a:cubicBezTo>
                  <a:pt x="94648" y="85336"/>
                  <a:pt x="98077" y="66857"/>
                  <a:pt x="83217" y="47806"/>
                </a:cubicBezTo>
                <a:cubicBezTo>
                  <a:pt x="77453" y="40471"/>
                  <a:pt x="73691" y="32636"/>
                  <a:pt x="71206" y="24480"/>
                </a:cubicBezTo>
                <a:close/>
              </a:path>
            </a:pathLst>
          </a:custGeo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spPr>
      </p:pic>
      <p:sp>
        <p:nvSpPr>
          <p:cNvPr id="18" name="Freeform: Shape 12">
            <a:extLst>
              <a:ext uri="{FF2B5EF4-FFF2-40B4-BE49-F238E27FC236}">
                <a16:creationId xmlns:a16="http://schemas.microsoft.com/office/drawing/2014/main" id="{C4D41903-2C9D-4F9E-AA1F-6161F8A6F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6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4">
            <a:extLst>
              <a:ext uri="{FF2B5EF4-FFF2-40B4-BE49-F238E27FC236}">
                <a16:creationId xmlns:a16="http://schemas.microsoft.com/office/drawing/2014/main" id="{9E4574B5-C90E-412D-BAB0-B9F483290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4098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Kuva 7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7A5218A-48A3-5F3E-313B-9F80178CC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770" y="167681"/>
            <a:ext cx="1892024" cy="42893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98CDA6F-A3FE-ACB3-F84F-A59B4284CA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5770" y="6140069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7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lattia&#10;&#10;Kuvaus luotu automaattisesti">
            <a:extLst>
              <a:ext uri="{FF2B5EF4-FFF2-40B4-BE49-F238E27FC236}">
                <a16:creationId xmlns:a16="http://schemas.microsoft.com/office/drawing/2014/main" id="{0358A8C9-A255-268D-A999-7BA521466B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7" r="17839" b="1"/>
          <a:stretch/>
        </p:blipFill>
        <p:spPr>
          <a:xfrm>
            <a:off x="-3047" y="0"/>
            <a:ext cx="9669642" cy="685799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EA9D0D8-C5DC-F9FA-BF1A-AA2203E4A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40" y="1265389"/>
            <a:ext cx="4487024" cy="96488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 dirty="0" err="1"/>
              <a:t>Mielenterveyden</a:t>
            </a:r>
            <a:r>
              <a:rPr lang="en-US" sz="3200" b="1" dirty="0"/>
              <a:t> </a:t>
            </a:r>
            <a:r>
              <a:rPr lang="en-US" sz="3200" b="1" dirty="0" err="1"/>
              <a:t>häiriöt</a:t>
            </a:r>
            <a:r>
              <a:rPr lang="en-US" sz="3200" b="1" dirty="0"/>
              <a:t>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6844CA-721C-EFAA-9338-19514665DB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59040" y="2230272"/>
            <a:ext cx="4503946" cy="410512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b="1" dirty="0" err="1"/>
              <a:t>Tarkka</a:t>
            </a:r>
            <a:r>
              <a:rPr lang="en-US" sz="2000" b="1" dirty="0"/>
              <a:t> </a:t>
            </a:r>
            <a:r>
              <a:rPr lang="en-US" sz="2000" b="1" dirty="0" err="1"/>
              <a:t>määrittely</a:t>
            </a:r>
            <a:r>
              <a:rPr lang="en-US" sz="2000" b="1" dirty="0"/>
              <a:t> </a:t>
            </a:r>
            <a:r>
              <a:rPr lang="en-US" sz="2000" b="1" dirty="0" err="1"/>
              <a:t>vaikeaa</a:t>
            </a:r>
            <a:endParaRPr lang="en-US" sz="2000" b="1" dirty="0"/>
          </a:p>
          <a:p>
            <a:r>
              <a:rPr lang="en-US" sz="2000" dirty="0" err="1"/>
              <a:t>laaja</a:t>
            </a:r>
            <a:r>
              <a:rPr lang="en-US" sz="2000" dirty="0"/>
              <a:t> </a:t>
            </a:r>
            <a:r>
              <a:rPr lang="en-US" sz="2000" dirty="0" err="1"/>
              <a:t>kirjo</a:t>
            </a:r>
            <a:r>
              <a:rPr lang="en-US" sz="2000" dirty="0"/>
              <a:t> </a:t>
            </a:r>
            <a:r>
              <a:rPr lang="en-US" sz="2000" dirty="0" err="1"/>
              <a:t>erilaisia</a:t>
            </a:r>
            <a:r>
              <a:rPr lang="en-US" sz="2000" dirty="0"/>
              <a:t> </a:t>
            </a:r>
            <a:r>
              <a:rPr lang="en-US" sz="2000" dirty="0" err="1"/>
              <a:t>mielen</a:t>
            </a:r>
            <a:r>
              <a:rPr lang="en-US" sz="2000" dirty="0"/>
              <a:t> </a:t>
            </a:r>
            <a:r>
              <a:rPr lang="en-US" sz="2000" dirty="0" err="1"/>
              <a:t>häiriöitä</a:t>
            </a:r>
            <a:endParaRPr lang="en-US" sz="2000" dirty="0"/>
          </a:p>
          <a:p>
            <a:r>
              <a:rPr lang="en-US" sz="2000" dirty="0" err="1"/>
              <a:t>vakavuusaste</a:t>
            </a:r>
            <a:r>
              <a:rPr lang="en-US" sz="2000" dirty="0"/>
              <a:t> </a:t>
            </a:r>
            <a:r>
              <a:rPr lang="en-US" sz="2000" dirty="0" err="1"/>
              <a:t>vaihtelee</a:t>
            </a:r>
            <a:endParaRPr lang="en-US" sz="2000" dirty="0"/>
          </a:p>
          <a:p>
            <a:r>
              <a:rPr lang="en-US" sz="2000" dirty="0" err="1"/>
              <a:t>voivat</a:t>
            </a:r>
            <a:r>
              <a:rPr lang="en-US" sz="2000" dirty="0"/>
              <a:t> olla </a:t>
            </a:r>
            <a:r>
              <a:rPr lang="en-US" sz="2000" dirty="0" err="1"/>
              <a:t>ohimeneviä</a:t>
            </a:r>
            <a:r>
              <a:rPr lang="en-US" sz="2000" dirty="0"/>
              <a:t> tai </a:t>
            </a:r>
            <a:r>
              <a:rPr lang="en-US" sz="2000" dirty="0" err="1"/>
              <a:t>pitkäaikaisia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Psyyken</a:t>
            </a:r>
            <a:r>
              <a:rPr lang="en-US" sz="2000" b="1" dirty="0"/>
              <a:t> </a:t>
            </a:r>
            <a:r>
              <a:rPr lang="en-US" sz="2000" b="1" dirty="0" err="1"/>
              <a:t>häiriöt</a:t>
            </a:r>
            <a:r>
              <a:rPr lang="en-US" sz="2000" b="1" dirty="0"/>
              <a:t> </a:t>
            </a:r>
            <a:r>
              <a:rPr lang="en-US" sz="2000" b="1" dirty="0" err="1"/>
              <a:t>voivat</a:t>
            </a:r>
            <a:r>
              <a:rPr lang="en-US" sz="2000" b="1" dirty="0"/>
              <a:t> </a:t>
            </a:r>
            <a:r>
              <a:rPr lang="en-US" sz="2000" b="1" dirty="0" err="1"/>
              <a:t>vaikuttaa</a:t>
            </a:r>
            <a:endParaRPr lang="en-US" sz="2000" b="1" dirty="0"/>
          </a:p>
          <a:p>
            <a:r>
              <a:rPr lang="en-US" sz="2000" dirty="0" err="1"/>
              <a:t>tunteisiin</a:t>
            </a:r>
            <a:endParaRPr lang="en-US" sz="2000" dirty="0"/>
          </a:p>
          <a:p>
            <a:r>
              <a:rPr lang="en-US" sz="2000" dirty="0" err="1"/>
              <a:t>ajatteluun</a:t>
            </a:r>
            <a:endParaRPr lang="en-US" sz="2000" dirty="0"/>
          </a:p>
          <a:p>
            <a:r>
              <a:rPr lang="en-US" sz="2000" dirty="0" err="1"/>
              <a:t>vuorovaikutukseen</a:t>
            </a:r>
            <a:endParaRPr lang="en-US" sz="2000" dirty="0"/>
          </a:p>
          <a:p>
            <a:r>
              <a:rPr lang="en-US" sz="2000" dirty="0" err="1"/>
              <a:t>käyttäytymiseen</a:t>
            </a:r>
            <a:endParaRPr lang="en-US" sz="2000" dirty="0"/>
          </a:p>
          <a:p>
            <a:r>
              <a:rPr lang="en-US" sz="2000" dirty="0" err="1"/>
              <a:t>työ</a:t>
            </a:r>
            <a:r>
              <a:rPr lang="en-US" sz="2000" dirty="0"/>
              <a:t>- ja </a:t>
            </a:r>
            <a:r>
              <a:rPr lang="en-US" sz="2000" dirty="0" err="1"/>
              <a:t>toimintakykyyn</a:t>
            </a:r>
            <a:endParaRPr lang="en-US" sz="2000" dirty="0"/>
          </a:p>
          <a:p>
            <a:pPr marL="0" indent="0">
              <a:buNone/>
            </a:pPr>
            <a:endParaRPr lang="en-US" sz="1400" dirty="0"/>
          </a:p>
          <a:p>
            <a:pPr marL="0"/>
            <a:endParaRPr lang="en-US" sz="1400" dirty="0"/>
          </a:p>
          <a:p>
            <a:endParaRPr lang="en-US" sz="1400" dirty="0"/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6300236-8A39-A9B8-B5BB-7445F20BA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40" y="179554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DDAE9319-9F52-74EF-6E32-704051467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0479" y="6261194"/>
            <a:ext cx="2000250" cy="514350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82F0F8E3-F8E4-BF15-13A5-5C6E1F03167D}"/>
              </a:ext>
            </a:extLst>
          </p:cNvPr>
          <p:cNvSpPr txBox="1"/>
          <p:nvPr/>
        </p:nvSpPr>
        <p:spPr>
          <a:xfrm>
            <a:off x="1843772" y="6500530"/>
            <a:ext cx="2865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</a:t>
            </a:r>
            <a:r>
              <a:rPr lang="fi-FI" sz="1400" dirty="0" err="1"/>
              <a:t>Unsplash</a:t>
            </a:r>
            <a:r>
              <a:rPr lang="fi-FI" sz="1400" dirty="0"/>
              <a:t>. Com Timon </a:t>
            </a:r>
            <a:r>
              <a:rPr lang="fi-FI" sz="1400" dirty="0" err="1"/>
              <a:t>Studler</a:t>
            </a:r>
            <a:endParaRPr lang="fi-FI" sz="1400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365B081E-4117-9220-72A5-EDB02FB4C894}"/>
              </a:ext>
            </a:extLst>
          </p:cNvPr>
          <p:cNvSpPr txBox="1"/>
          <p:nvPr/>
        </p:nvSpPr>
        <p:spPr>
          <a:xfrm>
            <a:off x="2143125" y="3895720"/>
            <a:ext cx="358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Arvioiden mukaan Euroopassa noin joka viidennellä on jokin mielenterveyden</a:t>
            </a:r>
            <a:r>
              <a:rPr lang="fi-FI" sz="2400" b="1" dirty="0"/>
              <a:t> </a:t>
            </a:r>
            <a:r>
              <a:rPr lang="fi-FI" sz="2000" b="1" dirty="0"/>
              <a:t>häiriö.</a:t>
            </a:r>
          </a:p>
          <a:p>
            <a:endParaRPr lang="fi-FI" sz="2000" b="1" dirty="0"/>
          </a:p>
          <a:p>
            <a:r>
              <a:rPr lang="fi-FI" sz="2000" b="1" dirty="0"/>
              <a:t>Suomessa noin ½ </a:t>
            </a:r>
            <a:r>
              <a:rPr lang="fi-FI" sz="2000" b="1" dirty="0" err="1"/>
              <a:t>miljoonalla ihmisellä</a:t>
            </a:r>
            <a:r>
              <a:rPr lang="fi-FI" sz="2000" b="1" dirty="0"/>
              <a:t> on pitkäaikainen mielenterveyden häiriö.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EA58857-93FC-B5A3-4C16-D546FF533070}"/>
              </a:ext>
            </a:extLst>
          </p:cNvPr>
          <p:cNvSpPr txBox="1"/>
          <p:nvPr/>
        </p:nvSpPr>
        <p:spPr>
          <a:xfrm>
            <a:off x="1550162" y="394022"/>
            <a:ext cx="2390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/>
              <a:t>Mielenterveyden häiriöt ovat yleisiä kaikkialla maailmassa.</a:t>
            </a:r>
          </a:p>
        </p:txBody>
      </p:sp>
    </p:spTree>
    <p:extLst>
      <p:ext uri="{BB962C8B-B14F-4D97-AF65-F5344CB8AC3E}">
        <p14:creationId xmlns:p14="http://schemas.microsoft.com/office/powerpoint/2010/main" val="812873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isällön paikkamerkki 7" descr="Kuva, joka sisältää kohteen henkilö, ulko&#10;&#10;Kuvaus luotu automaattisesti">
            <a:extLst>
              <a:ext uri="{FF2B5EF4-FFF2-40B4-BE49-F238E27FC236}">
                <a16:creationId xmlns:a16="http://schemas.microsoft.com/office/drawing/2014/main" id="{77635EAD-C0F6-68FE-FA70-801B80AE04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8" b="4792"/>
          <a:stretch/>
        </p:blipFill>
        <p:spPr>
          <a:xfrm>
            <a:off x="2631070" y="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9A21151-0AA5-169F-3248-B354D4C83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1" y="161457"/>
            <a:ext cx="4358641" cy="108140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dirty="0" err="1"/>
              <a:t>Mielenterveyttä</a:t>
            </a:r>
            <a:r>
              <a:rPr lang="en-US" sz="3200" b="1" dirty="0"/>
              <a:t> </a:t>
            </a:r>
            <a:r>
              <a:rPr lang="en-US" sz="3200" b="1" dirty="0" err="1"/>
              <a:t>kannattaa</a:t>
            </a:r>
            <a:r>
              <a:rPr lang="en-US" sz="3200" b="1" dirty="0"/>
              <a:t> </a:t>
            </a:r>
            <a:r>
              <a:rPr lang="en-US" sz="3200" b="1" dirty="0" err="1"/>
              <a:t>vaalia</a:t>
            </a:r>
            <a:endParaRPr lang="en-US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3D13CA-1BDD-EE74-F772-4408B409D1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61" y="1485899"/>
            <a:ext cx="5098414" cy="519254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 err="1"/>
              <a:t>Ihmisen</a:t>
            </a:r>
            <a:r>
              <a:rPr lang="en-US" sz="2000" dirty="0"/>
              <a:t> </a:t>
            </a:r>
            <a:r>
              <a:rPr lang="en-US" sz="2000" dirty="0" err="1"/>
              <a:t>mieli</a:t>
            </a:r>
            <a:r>
              <a:rPr lang="en-US" sz="2000" dirty="0"/>
              <a:t> </a:t>
            </a:r>
            <a:r>
              <a:rPr lang="en-US" sz="2000" dirty="0" err="1"/>
              <a:t>reagoi</a:t>
            </a:r>
            <a:r>
              <a:rPr lang="en-US" sz="2000" dirty="0"/>
              <a:t> </a:t>
            </a:r>
            <a:r>
              <a:rPr lang="en-US" sz="2000" dirty="0" err="1"/>
              <a:t>herkästi</a:t>
            </a:r>
            <a:r>
              <a:rPr lang="en-US" sz="2000" dirty="0"/>
              <a:t> </a:t>
            </a:r>
            <a:r>
              <a:rPr lang="en-US" sz="2000" dirty="0" err="1"/>
              <a:t>mieltä</a:t>
            </a:r>
            <a:r>
              <a:rPr lang="en-US" sz="2000" dirty="0"/>
              <a:t> </a:t>
            </a:r>
            <a:r>
              <a:rPr lang="en-US" sz="2000" dirty="0" err="1"/>
              <a:t>kuormittaviin</a:t>
            </a:r>
            <a:r>
              <a:rPr lang="en-US" sz="2000" dirty="0"/>
              <a:t> </a:t>
            </a:r>
            <a:r>
              <a:rPr lang="en-US" sz="2000" dirty="0" err="1"/>
              <a:t>tapahtumiin</a:t>
            </a:r>
            <a:r>
              <a:rPr lang="en-US" sz="2000" dirty="0"/>
              <a:t>.</a:t>
            </a:r>
          </a:p>
          <a:p>
            <a:r>
              <a:rPr lang="en-US" sz="2000" dirty="0"/>
              <a:t>Jos </a:t>
            </a:r>
            <a:r>
              <a:rPr lang="en-US" sz="2000" dirty="0" err="1"/>
              <a:t>mieltä</a:t>
            </a:r>
            <a:r>
              <a:rPr lang="en-US" sz="2000" dirty="0"/>
              <a:t> </a:t>
            </a:r>
            <a:r>
              <a:rPr lang="en-US" sz="2000" dirty="0" err="1"/>
              <a:t>kuormittavia</a:t>
            </a:r>
            <a:r>
              <a:rPr lang="en-US" sz="2000" dirty="0"/>
              <a:t> </a:t>
            </a:r>
            <a:r>
              <a:rPr lang="en-US" sz="2000" dirty="0" err="1"/>
              <a:t>tekijöitä</a:t>
            </a:r>
            <a:r>
              <a:rPr lang="en-US" sz="2000" dirty="0"/>
              <a:t> on </a:t>
            </a:r>
            <a:r>
              <a:rPr lang="en-US" sz="2000" dirty="0" err="1"/>
              <a:t>liikaa,</a:t>
            </a:r>
            <a:r>
              <a:rPr lang="en-US" sz="2000" dirty="0"/>
              <a:t> </a:t>
            </a:r>
            <a:r>
              <a:rPr lang="en-US" sz="2000" dirty="0" err="1"/>
              <a:t>psyyke</a:t>
            </a:r>
            <a:r>
              <a:rPr lang="en-US" sz="2000" dirty="0"/>
              <a:t> </a:t>
            </a:r>
            <a:r>
              <a:rPr lang="en-US" sz="2000" dirty="0" err="1"/>
              <a:t>häiriintyy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Jokaisella</a:t>
            </a:r>
            <a:r>
              <a:rPr lang="en-US" sz="2000" dirty="0"/>
              <a:t> on </a:t>
            </a:r>
            <a:r>
              <a:rPr lang="en-US" sz="2000" dirty="0" err="1"/>
              <a:t>mielen voimavaroja,</a:t>
            </a:r>
            <a:r>
              <a:rPr lang="en-US" sz="2000" dirty="0"/>
              <a:t> ja </a:t>
            </a:r>
            <a:r>
              <a:rPr lang="en-US" sz="2000" dirty="0" err="1"/>
              <a:t>niitä</a:t>
            </a:r>
            <a:r>
              <a:rPr lang="en-US" sz="2000" dirty="0"/>
              <a:t> </a:t>
            </a:r>
            <a:r>
              <a:rPr lang="en-US" sz="2000" dirty="0" err="1"/>
              <a:t>voi</a:t>
            </a:r>
            <a:r>
              <a:rPr lang="en-US" sz="2000" dirty="0"/>
              <a:t> </a:t>
            </a:r>
            <a:r>
              <a:rPr lang="en-US" sz="2000" dirty="0" err="1"/>
              <a:t>oppia</a:t>
            </a:r>
            <a:r>
              <a:rPr lang="en-US" sz="2000" dirty="0"/>
              <a:t> </a:t>
            </a:r>
            <a:r>
              <a:rPr lang="en-US" sz="2000" dirty="0" err="1"/>
              <a:t>vahvistamaan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endParaRPr lang="en-US" sz="800" dirty="0"/>
          </a:p>
          <a:p>
            <a:pPr marL="0" indent="0" algn="ctr">
              <a:buNone/>
            </a:pPr>
            <a:r>
              <a:rPr lang="en-US" sz="2000" b="1" dirty="0"/>
              <a:t>WHO: </a:t>
            </a:r>
            <a:r>
              <a:rPr lang="en-US" sz="2000" b="1" dirty="0" err="1"/>
              <a:t>Mielenterveys</a:t>
            </a:r>
            <a:r>
              <a:rPr lang="en-US" sz="2000" b="1" dirty="0"/>
              <a:t> </a:t>
            </a:r>
            <a:r>
              <a:rPr lang="en-US" sz="2000" b="1" dirty="0" err="1"/>
              <a:t>mahdollistaa</a:t>
            </a:r>
            <a:endParaRPr lang="en-US" sz="2000" b="1" dirty="0"/>
          </a:p>
          <a:p>
            <a:r>
              <a:rPr lang="en-US" sz="2000" dirty="0" err="1"/>
              <a:t>kyvyn</a:t>
            </a:r>
            <a:r>
              <a:rPr lang="en-US" sz="2000" dirty="0"/>
              <a:t> </a:t>
            </a:r>
            <a:r>
              <a:rPr lang="en-US" sz="2000" dirty="0" err="1"/>
              <a:t>luoda</a:t>
            </a:r>
            <a:r>
              <a:rPr lang="en-US" sz="2000" dirty="0"/>
              <a:t> </a:t>
            </a:r>
            <a:r>
              <a:rPr lang="en-US" sz="2000" dirty="0" err="1"/>
              <a:t>ihmissuhteita</a:t>
            </a:r>
            <a:r>
              <a:rPr lang="en-US" sz="2000" dirty="0"/>
              <a:t> ja </a:t>
            </a:r>
            <a:r>
              <a:rPr lang="en-US" sz="2000" dirty="0" err="1"/>
              <a:t>välittää</a:t>
            </a:r>
            <a:r>
              <a:rPr lang="en-US" sz="2000" dirty="0"/>
              <a:t> </a:t>
            </a:r>
            <a:r>
              <a:rPr lang="en-US" sz="2000" dirty="0" err="1"/>
              <a:t>toisista</a:t>
            </a:r>
            <a:endParaRPr lang="en-US" sz="2000" dirty="0"/>
          </a:p>
          <a:p>
            <a:r>
              <a:rPr lang="en-US" sz="2000" dirty="0" err="1"/>
              <a:t>taidon</a:t>
            </a:r>
            <a:r>
              <a:rPr lang="en-US" sz="2000" dirty="0"/>
              <a:t> </a:t>
            </a:r>
            <a:r>
              <a:rPr lang="en-US" sz="2000" dirty="0" err="1"/>
              <a:t>ilmaista</a:t>
            </a:r>
            <a:r>
              <a:rPr lang="en-US" sz="2000" dirty="0"/>
              <a:t> </a:t>
            </a:r>
            <a:r>
              <a:rPr lang="en-US" sz="2000" dirty="0" err="1"/>
              <a:t>tunteita</a:t>
            </a:r>
            <a:endParaRPr lang="en-US" sz="2000" dirty="0"/>
          </a:p>
          <a:p>
            <a:r>
              <a:rPr lang="en-US" sz="2000" dirty="0" err="1"/>
              <a:t>kyvyn</a:t>
            </a:r>
            <a:r>
              <a:rPr lang="en-US" sz="2000" dirty="0"/>
              <a:t> </a:t>
            </a:r>
            <a:r>
              <a:rPr lang="en-US" sz="2000" dirty="0" err="1"/>
              <a:t>tehdä</a:t>
            </a:r>
            <a:r>
              <a:rPr lang="en-US" sz="2000" dirty="0"/>
              <a:t> </a:t>
            </a:r>
            <a:r>
              <a:rPr lang="en-US" sz="2000" dirty="0" err="1"/>
              <a:t>työtä</a:t>
            </a:r>
            <a:endParaRPr lang="en-US" sz="2000" dirty="0"/>
          </a:p>
          <a:p>
            <a:r>
              <a:rPr lang="en-US" sz="2000" dirty="0" err="1"/>
              <a:t>ajoittaisen</a:t>
            </a:r>
            <a:r>
              <a:rPr lang="en-US" sz="2000" dirty="0"/>
              <a:t> </a:t>
            </a:r>
            <a:r>
              <a:rPr lang="en-US" sz="2000" dirty="0" err="1"/>
              <a:t>ahdistuksen</a:t>
            </a:r>
            <a:r>
              <a:rPr lang="en-US" sz="2000" dirty="0"/>
              <a:t> </a:t>
            </a:r>
            <a:r>
              <a:rPr lang="en-US" sz="2000" dirty="0" err="1"/>
              <a:t>hallinnan</a:t>
            </a:r>
            <a:r>
              <a:rPr lang="en-US" sz="2000" dirty="0"/>
              <a:t>, </a:t>
            </a:r>
            <a:r>
              <a:rPr lang="en-US" sz="2000" dirty="0" err="1"/>
              <a:t>menetyksen</a:t>
            </a:r>
            <a:r>
              <a:rPr lang="en-US" sz="2000" dirty="0"/>
              <a:t> </a:t>
            </a:r>
            <a:r>
              <a:rPr lang="en-US" sz="2000" dirty="0" err="1"/>
              <a:t>sietämisen</a:t>
            </a:r>
            <a:r>
              <a:rPr lang="en-US" sz="2000" dirty="0"/>
              <a:t> ja </a:t>
            </a:r>
            <a:r>
              <a:rPr lang="en-US" sz="2000" dirty="0" err="1"/>
              <a:t>omassa</a:t>
            </a:r>
            <a:r>
              <a:rPr lang="en-US" sz="2000" dirty="0"/>
              <a:t> </a:t>
            </a:r>
            <a:r>
              <a:rPr lang="en-US" sz="2000" dirty="0" err="1"/>
              <a:t>elämässä</a:t>
            </a:r>
            <a:r>
              <a:rPr lang="en-US" sz="2000" dirty="0"/>
              <a:t> </a:t>
            </a:r>
            <a:r>
              <a:rPr lang="en-US" sz="2000" dirty="0" err="1"/>
              <a:t>tapahtuvien</a:t>
            </a:r>
            <a:r>
              <a:rPr lang="en-US" sz="2000" dirty="0"/>
              <a:t> </a:t>
            </a:r>
            <a:r>
              <a:rPr lang="en-US" sz="2000" dirty="0" err="1"/>
              <a:t>muutosten</a:t>
            </a:r>
            <a:r>
              <a:rPr lang="en-US" sz="2000" dirty="0"/>
              <a:t> </a:t>
            </a:r>
            <a:r>
              <a:rPr lang="en-US" sz="2000" dirty="0" err="1"/>
              <a:t>hyväksymisen</a:t>
            </a:r>
            <a:r>
              <a:rPr lang="en-US" sz="2000" dirty="0"/>
              <a:t>.</a:t>
            </a:r>
          </a:p>
          <a:p>
            <a:endParaRPr lang="en-US" sz="1400" dirty="0"/>
          </a:p>
        </p:txBody>
      </p:sp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0A2DCC7F-B565-454D-D655-F68801B43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6927" y="161457"/>
            <a:ext cx="18920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272C3EE-98D7-11EC-AD87-120FF7D55A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2147" y="6249508"/>
            <a:ext cx="1668092" cy="428938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1D8DFB46-3376-B1CC-E3E1-915EBFEC910E}"/>
              </a:ext>
            </a:extLst>
          </p:cNvPr>
          <p:cNvSpPr txBox="1"/>
          <p:nvPr/>
        </p:nvSpPr>
        <p:spPr>
          <a:xfrm rot="5400000">
            <a:off x="9108983" y="6095620"/>
            <a:ext cx="59669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Vonecia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 dirty="0" err="1">
                <a:solidFill>
                  <a:schemeClr val="bg1"/>
                </a:solidFill>
              </a:rPr>
              <a:t>Carswell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902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341370-C3B8-6D13-C91C-0EF64CBD9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70" y="-42858"/>
            <a:ext cx="7219426" cy="8737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 err="1"/>
              <a:t>Masennustilat</a:t>
            </a:r>
            <a:r>
              <a:rPr lang="en-US" sz="3600" b="1" dirty="0"/>
              <a:t> </a:t>
            </a:r>
            <a:r>
              <a:rPr lang="en-US" sz="3600" b="1" dirty="0" err="1"/>
              <a:t>eli</a:t>
            </a:r>
            <a:r>
              <a:rPr lang="en-US" sz="3600" b="1" dirty="0"/>
              <a:t> </a:t>
            </a:r>
            <a:r>
              <a:rPr lang="en-US" sz="3600" b="1" dirty="0" err="1"/>
              <a:t>depressiot</a:t>
            </a:r>
            <a:endParaRPr lang="en-US" sz="36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350C109-063F-0543-33CD-F199C0B246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570" y="1009807"/>
            <a:ext cx="6882655" cy="558977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 err="1"/>
              <a:t>mielialaan</a:t>
            </a:r>
            <a:r>
              <a:rPr lang="en-US" sz="2400" dirty="0"/>
              <a:t> ja </a:t>
            </a:r>
            <a:r>
              <a:rPr lang="en-US" sz="2400" dirty="0" err="1"/>
              <a:t>jaksamiseen</a:t>
            </a:r>
            <a:r>
              <a:rPr lang="en-US" sz="2400" dirty="0"/>
              <a:t> </a:t>
            </a:r>
            <a:r>
              <a:rPr lang="en-US" sz="2400" dirty="0" err="1"/>
              <a:t>liittyviä</a:t>
            </a:r>
            <a:r>
              <a:rPr lang="en-US" sz="2400" dirty="0"/>
              <a:t> </a:t>
            </a:r>
            <a:r>
              <a:rPr lang="en-US" sz="2400" dirty="0" err="1"/>
              <a:t>psykeen</a:t>
            </a:r>
            <a:r>
              <a:rPr lang="en-US" sz="2400" dirty="0"/>
              <a:t> </a:t>
            </a:r>
            <a:r>
              <a:rPr lang="en-US" sz="2400" dirty="0" err="1"/>
              <a:t>häiriöitä</a:t>
            </a:r>
            <a:endParaRPr lang="en-US" sz="24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400" b="1" dirty="0" err="1"/>
              <a:t>Oireita</a:t>
            </a:r>
            <a:r>
              <a:rPr lang="en-US" sz="2400" b="1" dirty="0"/>
              <a:t>/</a:t>
            </a:r>
            <a:r>
              <a:rPr lang="en-US" sz="2400" b="1" dirty="0" err="1"/>
              <a:t>tunnusmerkkejä</a:t>
            </a:r>
            <a:endParaRPr lang="en-US" sz="2400" b="1" dirty="0"/>
          </a:p>
          <a:p>
            <a:r>
              <a:rPr lang="en-US" sz="2000" dirty="0" err="1"/>
              <a:t>masentunut</a:t>
            </a:r>
            <a:r>
              <a:rPr lang="en-US" sz="2000" dirty="0"/>
              <a:t> </a:t>
            </a:r>
            <a:r>
              <a:rPr lang="en-US" sz="2000" dirty="0" err="1"/>
              <a:t>mieliala</a:t>
            </a:r>
            <a:r>
              <a:rPr lang="en-US" sz="2000" dirty="0"/>
              <a:t> </a:t>
            </a:r>
            <a:r>
              <a:rPr lang="en-US" sz="2000" dirty="0" err="1"/>
              <a:t>suurimman osan</a:t>
            </a:r>
            <a:r>
              <a:rPr lang="en-US" sz="2000" dirty="0"/>
              <a:t> </a:t>
            </a:r>
            <a:r>
              <a:rPr lang="en-US" sz="2000" dirty="0" err="1"/>
              <a:t>aikaa</a:t>
            </a:r>
            <a:endParaRPr lang="en-US" sz="2000" dirty="0"/>
          </a:p>
          <a:p>
            <a:r>
              <a:rPr lang="en-US" sz="2000" dirty="0" err="1"/>
              <a:t>alentunut</a:t>
            </a:r>
            <a:r>
              <a:rPr lang="en-US" sz="2000" dirty="0"/>
              <a:t> </a:t>
            </a:r>
            <a:r>
              <a:rPr lang="en-US" sz="2000" dirty="0" err="1"/>
              <a:t>kyky</a:t>
            </a:r>
            <a:r>
              <a:rPr lang="en-US" sz="2000" dirty="0"/>
              <a:t> </a:t>
            </a:r>
            <a:r>
              <a:rPr lang="en-US" sz="2000" dirty="0" err="1"/>
              <a:t>tuntea</a:t>
            </a:r>
            <a:r>
              <a:rPr lang="en-US" sz="2000" dirty="0"/>
              <a:t> </a:t>
            </a:r>
            <a:r>
              <a:rPr lang="en-US" sz="2000" dirty="0" err="1"/>
              <a:t>mielenkiintoa</a:t>
            </a:r>
            <a:r>
              <a:rPr lang="en-US" sz="2000" dirty="0"/>
              <a:t> tai </a:t>
            </a:r>
            <a:r>
              <a:rPr lang="en-US" sz="2000" dirty="0" err="1"/>
              <a:t>mielihyvää</a:t>
            </a:r>
            <a:endParaRPr lang="en-US" sz="2000" dirty="0"/>
          </a:p>
          <a:p>
            <a:r>
              <a:rPr lang="en-US" sz="2000" dirty="0" err="1"/>
              <a:t>vähentyneet</a:t>
            </a:r>
            <a:r>
              <a:rPr lang="en-US" sz="2000" dirty="0"/>
              <a:t> </a:t>
            </a:r>
            <a:r>
              <a:rPr lang="en-US" sz="2000" dirty="0" err="1"/>
              <a:t>voimavarat</a:t>
            </a:r>
            <a:r>
              <a:rPr lang="en-US" sz="2000" dirty="0"/>
              <a:t> ja </a:t>
            </a:r>
            <a:r>
              <a:rPr lang="en-US" sz="2000" dirty="0" err="1"/>
              <a:t>poikkeuksellinen</a:t>
            </a:r>
            <a:r>
              <a:rPr lang="en-US" sz="2000" dirty="0"/>
              <a:t> </a:t>
            </a:r>
            <a:r>
              <a:rPr lang="en-US" sz="2000" dirty="0" err="1"/>
              <a:t>väsymys</a:t>
            </a:r>
            <a:endParaRPr lang="en-US" sz="20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400" dirty="0" err="1"/>
              <a:t>Mahdollisia ovat myös</a:t>
            </a:r>
            <a:r>
              <a:rPr lang="en-US" sz="2400" dirty="0"/>
              <a:t> </a:t>
            </a:r>
            <a:r>
              <a:rPr lang="en-US" sz="2400" dirty="0" err="1"/>
              <a:t>muut</a:t>
            </a:r>
            <a:r>
              <a:rPr lang="en-US" sz="2400" dirty="0"/>
              <a:t> </a:t>
            </a:r>
            <a:r>
              <a:rPr lang="en-US" sz="2400" dirty="0" err="1"/>
              <a:t>oireet</a:t>
            </a:r>
            <a:r>
              <a:rPr lang="en-US" sz="2400" dirty="0"/>
              <a:t>, </a:t>
            </a:r>
            <a:r>
              <a:rPr lang="en-US" sz="2400" dirty="0" err="1"/>
              <a:t>kuten</a:t>
            </a:r>
            <a:r>
              <a:rPr lang="en-US" sz="2400" dirty="0"/>
              <a:t> </a:t>
            </a:r>
          </a:p>
          <a:p>
            <a:r>
              <a:rPr lang="en-US" sz="2000" dirty="0" err="1"/>
              <a:t>unihäiriöt</a:t>
            </a:r>
            <a:r>
              <a:rPr lang="en-US" sz="2000" dirty="0"/>
              <a:t>, </a:t>
            </a:r>
            <a:r>
              <a:rPr lang="en-US" sz="2000" dirty="0" err="1"/>
              <a:t>itseluottamuksen</a:t>
            </a:r>
            <a:r>
              <a:rPr lang="en-US" sz="2000" dirty="0"/>
              <a:t> tai </a:t>
            </a:r>
            <a:r>
              <a:rPr lang="en-US" sz="2000" dirty="0" err="1"/>
              <a:t>omanarvontunnon</a:t>
            </a:r>
            <a:r>
              <a:rPr lang="en-US" sz="2000" dirty="0"/>
              <a:t> </a:t>
            </a:r>
            <a:r>
              <a:rPr lang="en-US" sz="2000" dirty="0" err="1"/>
              <a:t>väheneminen</a:t>
            </a:r>
            <a:r>
              <a:rPr lang="en-US" sz="2000" dirty="0"/>
              <a:t>, </a:t>
            </a:r>
            <a:r>
              <a:rPr lang="en-US" sz="2000" dirty="0" err="1"/>
              <a:t>perusteettomat</a:t>
            </a:r>
            <a:r>
              <a:rPr lang="en-US" sz="2000" dirty="0"/>
              <a:t> </a:t>
            </a:r>
            <a:r>
              <a:rPr lang="en-US" sz="2000" dirty="0" err="1"/>
              <a:t>itsesyytökset</a:t>
            </a:r>
            <a:r>
              <a:rPr lang="en-US" sz="2000" dirty="0"/>
              <a:t>, </a:t>
            </a:r>
            <a:r>
              <a:rPr lang="en-US" sz="2000" dirty="0" err="1"/>
              <a:t>itsemurhaan</a:t>
            </a:r>
            <a:r>
              <a:rPr lang="en-US" sz="2000" dirty="0"/>
              <a:t> </a:t>
            </a:r>
            <a:r>
              <a:rPr lang="en-US" sz="2000" dirty="0" err="1"/>
              <a:t>liittyvät</a:t>
            </a:r>
            <a:r>
              <a:rPr lang="en-US" sz="2000" dirty="0"/>
              <a:t> </a:t>
            </a:r>
            <a:r>
              <a:rPr lang="en-US" sz="2000" dirty="0" err="1"/>
              <a:t>ajatukset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400" dirty="0"/>
              <a:t>Nuorten depressio-</a:t>
            </a:r>
            <a:r>
              <a:rPr lang="en-US" sz="2400" dirty="0" err="1"/>
              <a:t>oireet</a:t>
            </a:r>
            <a:r>
              <a:rPr lang="en-US" sz="2400" dirty="0"/>
              <a:t> </a:t>
            </a:r>
            <a:r>
              <a:rPr lang="en-US" sz="2400" dirty="0" err="1"/>
              <a:t>saattavat</a:t>
            </a:r>
            <a:r>
              <a:rPr lang="en-US" sz="2400" dirty="0"/>
              <a:t> olla </a:t>
            </a:r>
            <a:r>
              <a:rPr lang="en-US" sz="2400" dirty="0" err="1"/>
              <a:t>vaikeasti</a:t>
            </a:r>
            <a:r>
              <a:rPr lang="en-US" sz="2400" dirty="0"/>
              <a:t> </a:t>
            </a:r>
            <a:r>
              <a:rPr lang="en-US" sz="2400" dirty="0" err="1"/>
              <a:t>tunnistettavia</a:t>
            </a:r>
            <a:endParaRPr lang="en-US" sz="2400" dirty="0"/>
          </a:p>
          <a:p>
            <a:r>
              <a:rPr lang="en-US" sz="2000" dirty="0" err="1"/>
              <a:t>aggressiivisuus</a:t>
            </a:r>
            <a:r>
              <a:rPr lang="en-US" sz="2000" dirty="0"/>
              <a:t>, </a:t>
            </a:r>
            <a:r>
              <a:rPr lang="en-US" sz="2000" dirty="0" err="1"/>
              <a:t>uhmakkuus</a:t>
            </a:r>
            <a:r>
              <a:rPr lang="en-US" sz="2000" dirty="0"/>
              <a:t>, </a:t>
            </a:r>
            <a:r>
              <a:rPr lang="en-US" sz="2000" dirty="0" err="1"/>
              <a:t>käytöshäiriöt</a:t>
            </a:r>
            <a:endParaRPr lang="en-US" sz="2000" dirty="0"/>
          </a:p>
          <a:p>
            <a:r>
              <a:rPr lang="en-US" sz="2000" dirty="0" err="1"/>
              <a:t>harrastusten</a:t>
            </a:r>
            <a:r>
              <a:rPr lang="en-US" sz="2000" dirty="0"/>
              <a:t> </a:t>
            </a:r>
            <a:r>
              <a:rPr lang="en-US" sz="2000" dirty="0" err="1"/>
              <a:t>lopettaminen</a:t>
            </a:r>
            <a:r>
              <a:rPr lang="en-US" sz="2000" dirty="0"/>
              <a:t>, </a:t>
            </a:r>
            <a:r>
              <a:rPr lang="en-US" sz="2000" dirty="0" err="1"/>
              <a:t>kaveripiiristä</a:t>
            </a:r>
            <a:r>
              <a:rPr lang="en-US" sz="2000" dirty="0"/>
              <a:t> </a:t>
            </a:r>
            <a:r>
              <a:rPr lang="en-US" sz="2000" dirty="0" err="1"/>
              <a:t>irtaantuminen</a:t>
            </a:r>
            <a:endParaRPr lang="en-US" sz="20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endParaRPr lang="en-US" sz="2400" b="1" dirty="0"/>
          </a:p>
        </p:txBody>
      </p:sp>
      <p:pic>
        <p:nvPicPr>
          <p:cNvPr id="6" name="Sisällön paikkamerkki 5" descr="Kuva, joka sisältää kohteen siluetti, tumma&#10;&#10;Kuvaus luotu automaattisesti">
            <a:extLst>
              <a:ext uri="{FF2B5EF4-FFF2-40B4-BE49-F238E27FC236}">
                <a16:creationId xmlns:a16="http://schemas.microsoft.com/office/drawing/2014/main" id="{1F8BA283-E691-DDF9-6DFD-7E6DF7AD3B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0" r="9277"/>
          <a:stretch/>
        </p:blipFill>
        <p:spPr>
          <a:xfrm>
            <a:off x="7552267" y="10"/>
            <a:ext cx="4639733" cy="6857990"/>
          </a:xfrm>
          <a:prstGeom prst="rect">
            <a:avLst/>
          </a:prstGeom>
        </p:spPr>
      </p:pic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85EF8634-A56F-9FA2-2B53-27D1D0FA3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40" y="179554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BB15BC22-B2D0-B2DD-B8F2-9D7F33613D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8654" y="6137029"/>
            <a:ext cx="1798821" cy="462554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5EE1A1AA-88F6-C63E-C841-3AE4CE30A54A}"/>
              </a:ext>
            </a:extLst>
          </p:cNvPr>
          <p:cNvSpPr txBox="1"/>
          <p:nvPr/>
        </p:nvSpPr>
        <p:spPr>
          <a:xfrm rot="5400000">
            <a:off x="8658253" y="3185333"/>
            <a:ext cx="66784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400" dirty="0"/>
              <a:t>Kuva: Unsplash.com Mahdi </a:t>
            </a:r>
            <a:r>
              <a:rPr lang="fi-FI" sz="1400" dirty="0" err="1"/>
              <a:t>Dastmard</a:t>
            </a:r>
            <a:r>
              <a:rPr lang="fi-FI" sz="1400" dirty="0"/>
              <a:t> 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096C95AD-D1EC-B2BC-9E66-AA7832FB9E31}"/>
              </a:ext>
            </a:extLst>
          </p:cNvPr>
          <p:cNvSpPr txBox="1"/>
          <p:nvPr/>
        </p:nvSpPr>
        <p:spPr>
          <a:xfrm>
            <a:off x="7552267" y="1299084"/>
            <a:ext cx="46397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/>
              <a:t>On </a:t>
            </a:r>
            <a:r>
              <a:rPr lang="en-US" sz="2400" b="1" dirty="0" err="1"/>
              <a:t>tärkeää</a:t>
            </a:r>
            <a:r>
              <a:rPr lang="en-US" sz="2400" b="1" dirty="0"/>
              <a:t> hakea </a:t>
            </a:r>
            <a:r>
              <a:rPr lang="en-US" sz="2400" b="1" dirty="0" err="1"/>
              <a:t>apua</a:t>
            </a:r>
            <a:r>
              <a:rPr lang="en-US" sz="2400" b="1" dirty="0"/>
              <a:t> </a:t>
            </a:r>
            <a:r>
              <a:rPr lang="en-US" sz="2400" b="1" dirty="0" err="1"/>
              <a:t>ajoissa</a:t>
            </a:r>
            <a:r>
              <a:rPr lang="en-US" sz="2400" b="1" dirty="0"/>
              <a:t> 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BB171344-1511-3521-3B7A-572D8791339A}"/>
              </a:ext>
            </a:extLst>
          </p:cNvPr>
          <p:cNvSpPr txBox="1"/>
          <p:nvPr/>
        </p:nvSpPr>
        <p:spPr>
          <a:xfrm>
            <a:off x="7552267" y="5488543"/>
            <a:ext cx="4599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 err="1"/>
              <a:t>Hoitamattomana</a:t>
            </a:r>
            <a:r>
              <a:rPr lang="en-US" sz="2400" b="1" dirty="0"/>
              <a:t> </a:t>
            </a:r>
            <a:r>
              <a:rPr lang="en-US" sz="2400" b="1" dirty="0" err="1"/>
              <a:t>oireet</a:t>
            </a:r>
            <a:r>
              <a:rPr lang="en-US" sz="2400" b="1" dirty="0"/>
              <a:t> </a:t>
            </a:r>
            <a:r>
              <a:rPr lang="en-US" sz="2400" b="1" dirty="0" err="1"/>
              <a:t>pahenevat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445739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4826AC-7EC3-E32B-47A0-4291B616F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1" y="812147"/>
            <a:ext cx="6586491" cy="66105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err="1"/>
              <a:t>Depressiosta</a:t>
            </a:r>
            <a:r>
              <a:rPr lang="en-US" sz="3200" b="1" dirty="0"/>
              <a:t> </a:t>
            </a:r>
            <a:r>
              <a:rPr lang="en-US" sz="3200" b="1" dirty="0" err="1"/>
              <a:t>voi</a:t>
            </a:r>
            <a:r>
              <a:rPr lang="en-US" sz="3200" b="1" dirty="0"/>
              <a:t> </a:t>
            </a:r>
            <a:r>
              <a:rPr lang="en-US" sz="3200" b="1" dirty="0" err="1"/>
              <a:t>parantua</a:t>
            </a:r>
            <a:endParaRPr lang="en-US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0A3BDAB-7363-9524-831C-CF5C8C25A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1869440"/>
            <a:ext cx="6586489" cy="473014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Esimerkkejä</a:t>
            </a:r>
            <a:r>
              <a:rPr lang="en-US" sz="2400" b="1" dirty="0"/>
              <a:t> </a:t>
            </a:r>
            <a:r>
              <a:rPr lang="en-US" sz="2400" b="1" dirty="0" err="1"/>
              <a:t>mielen</a:t>
            </a:r>
            <a:r>
              <a:rPr lang="en-US" sz="2400" b="1" dirty="0"/>
              <a:t> </a:t>
            </a:r>
            <a:r>
              <a:rPr lang="en-US" sz="2400" b="1" dirty="0" err="1"/>
              <a:t>hyvinvoinnin</a:t>
            </a:r>
            <a:r>
              <a:rPr lang="en-US" sz="2400" b="1" dirty="0"/>
              <a:t> </a:t>
            </a:r>
            <a:r>
              <a:rPr lang="en-US" sz="2400" b="1" dirty="0" err="1"/>
              <a:t>tukemisesta</a:t>
            </a:r>
            <a:endParaRPr lang="en-US" sz="2400" b="1" dirty="0"/>
          </a:p>
          <a:p>
            <a:r>
              <a:rPr lang="en-US" sz="2400" dirty="0"/>
              <a:t>Uni–</a:t>
            </a:r>
            <a:r>
              <a:rPr lang="en-US" sz="2400" dirty="0" err="1"/>
              <a:t>ruoka–liikkuminen</a:t>
            </a:r>
            <a:endParaRPr lang="en-US" sz="2400" dirty="0"/>
          </a:p>
          <a:p>
            <a:r>
              <a:rPr lang="en-US" sz="2400" dirty="0" err="1"/>
              <a:t>Arkirytmin</a:t>
            </a:r>
            <a:r>
              <a:rPr lang="en-US" sz="2400" dirty="0"/>
              <a:t> </a:t>
            </a:r>
            <a:r>
              <a:rPr lang="en-US" sz="2400" dirty="0" err="1"/>
              <a:t>säilyttäminen</a:t>
            </a:r>
            <a:endParaRPr lang="en-US" sz="2400" dirty="0"/>
          </a:p>
          <a:p>
            <a:r>
              <a:rPr lang="en-US" sz="2400" dirty="0" err="1"/>
              <a:t>Aktiivisuus</a:t>
            </a:r>
            <a:r>
              <a:rPr lang="en-US" sz="2400" dirty="0"/>
              <a:t>, </a:t>
            </a:r>
            <a:r>
              <a:rPr lang="en-US" sz="2400" dirty="0" err="1"/>
              <a:t>toimiminen</a:t>
            </a:r>
            <a:endParaRPr lang="en-US" sz="2400" dirty="0"/>
          </a:p>
          <a:p>
            <a:r>
              <a:rPr lang="en-US" sz="2400" dirty="0" err="1"/>
              <a:t>Omien</a:t>
            </a:r>
            <a:r>
              <a:rPr lang="en-US" sz="2400" dirty="0"/>
              <a:t> </a:t>
            </a:r>
            <a:r>
              <a:rPr lang="en-US" sz="2400" dirty="0" err="1"/>
              <a:t>voimavarojen</a:t>
            </a:r>
            <a:r>
              <a:rPr lang="en-US" sz="2400" dirty="0"/>
              <a:t> </a:t>
            </a:r>
            <a:r>
              <a:rPr lang="en-US" sz="2400" dirty="0" err="1"/>
              <a:t>lisääminen</a:t>
            </a:r>
            <a:endParaRPr lang="en-US" sz="2400" dirty="0"/>
          </a:p>
          <a:p>
            <a:r>
              <a:rPr lang="en-US" sz="2400" dirty="0" err="1"/>
              <a:t>Uskallus</a:t>
            </a:r>
            <a:r>
              <a:rPr lang="en-US" sz="2400" dirty="0"/>
              <a:t> </a:t>
            </a:r>
            <a:r>
              <a:rPr lang="en-US" sz="2400" dirty="0" err="1"/>
              <a:t>pyytää</a:t>
            </a:r>
            <a:r>
              <a:rPr lang="en-US" sz="2400" dirty="0"/>
              <a:t> ja </a:t>
            </a:r>
            <a:r>
              <a:rPr lang="en-US" sz="2400" dirty="0" err="1"/>
              <a:t>vastaanottaa</a:t>
            </a:r>
            <a:r>
              <a:rPr lang="en-US" sz="2400" dirty="0"/>
              <a:t> </a:t>
            </a:r>
            <a:r>
              <a:rPr lang="en-US" sz="2400" dirty="0" err="1"/>
              <a:t>tukea</a:t>
            </a:r>
            <a:r>
              <a:rPr lang="en-US" sz="2400" dirty="0"/>
              <a:t> ja </a:t>
            </a:r>
            <a:r>
              <a:rPr lang="en-US" sz="2400" dirty="0" err="1"/>
              <a:t>apua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Depression </a:t>
            </a:r>
            <a:r>
              <a:rPr lang="en-US" sz="2400" b="1" dirty="0" err="1"/>
              <a:t>hoito</a:t>
            </a:r>
            <a:r>
              <a:rPr lang="en-US" sz="2400" b="1" dirty="0"/>
              <a:t> </a:t>
            </a:r>
          </a:p>
          <a:p>
            <a:r>
              <a:rPr lang="en-US" sz="2400" dirty="0" err="1"/>
              <a:t>keskustelut</a:t>
            </a:r>
            <a:r>
              <a:rPr lang="en-US" sz="2400" dirty="0"/>
              <a:t>, </a:t>
            </a:r>
            <a:r>
              <a:rPr lang="en-US" sz="2400" dirty="0" err="1"/>
              <a:t>psyko</a:t>
            </a:r>
            <a:r>
              <a:rPr lang="en-US" sz="2400" dirty="0"/>
              <a:t>- tai </a:t>
            </a:r>
            <a:r>
              <a:rPr lang="en-US" sz="2400" dirty="0" err="1"/>
              <a:t>ryhmäterapia</a:t>
            </a:r>
            <a:endParaRPr lang="en-US" sz="2400" dirty="0"/>
          </a:p>
          <a:p>
            <a:r>
              <a:rPr lang="en-US" sz="2400" dirty="0" err="1"/>
              <a:t>vertaistuki</a:t>
            </a:r>
            <a:endParaRPr lang="en-US" sz="2400" dirty="0"/>
          </a:p>
          <a:p>
            <a:r>
              <a:rPr lang="en-US" sz="2400" dirty="0" err="1"/>
              <a:t>mielialalääkitys</a:t>
            </a:r>
            <a:endParaRPr lang="en-US" sz="2400" dirty="0"/>
          </a:p>
        </p:txBody>
      </p:sp>
      <p:pic>
        <p:nvPicPr>
          <p:cNvPr id="6" name="Sisällön paikkamerkki 5" descr="Kuva, joka sisältää kohteen henkilö, sisä&#10;&#10;Kuvaus luotu automaattisesti">
            <a:extLst>
              <a:ext uri="{FF2B5EF4-FFF2-40B4-BE49-F238E27FC236}">
                <a16:creationId xmlns:a16="http://schemas.microsoft.com/office/drawing/2014/main" id="{C9B96699-DA0F-D425-4679-4DDBEDFEA97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250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B52CB74-0E07-9521-7135-850C45498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40" y="179554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F4FB9D5F-39B7-8910-D6D8-41EE763B8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8654" y="6137029"/>
            <a:ext cx="1798821" cy="462554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07E4805B-A3EC-414E-F454-3DD084E945C7}"/>
              </a:ext>
            </a:extLst>
          </p:cNvPr>
          <p:cNvSpPr txBox="1"/>
          <p:nvPr/>
        </p:nvSpPr>
        <p:spPr>
          <a:xfrm rot="16200000">
            <a:off x="2896743" y="4860734"/>
            <a:ext cx="31699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Kuva: Unsplash.com </a:t>
            </a:r>
            <a:r>
              <a:rPr lang="fi-FI" sz="1400" dirty="0" err="1"/>
              <a:t>Priscilla</a:t>
            </a:r>
            <a:r>
              <a:rPr lang="fi-FI" sz="1400" dirty="0"/>
              <a:t> Du </a:t>
            </a:r>
            <a:r>
              <a:rPr lang="fi-FI" sz="1400" dirty="0" err="1"/>
              <a:t>Preez</a:t>
            </a:r>
            <a:r>
              <a:rPr lang="fi-FI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439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5" descr="Kuva, joka sisältää kohteen henkilö, katsominen, tuijottaminen&#10;&#10;Kuvaus luotu automaattisesti">
            <a:extLst>
              <a:ext uri="{FF2B5EF4-FFF2-40B4-BE49-F238E27FC236}">
                <a16:creationId xmlns:a16="http://schemas.microsoft.com/office/drawing/2014/main" id="{32046273-5CD5-9404-228A-BF669D3D154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998" b="25661"/>
          <a:stretch/>
        </p:blipFill>
        <p:spPr>
          <a:xfrm>
            <a:off x="4388" y="10"/>
            <a:ext cx="9669642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F32E4B7-9CEF-77F3-8356-E0B89ED31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160" y="667837"/>
            <a:ext cx="3799840" cy="96943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dirty="0" err="1"/>
              <a:t>Ahdistuneisuushäiriö</a:t>
            </a:r>
            <a:r>
              <a:rPr lang="en-US" sz="3600" b="1" dirty="0"/>
              <a:t> on pelon </a:t>
            </a:r>
            <a:r>
              <a:rPr lang="en-US" sz="3600" b="1" dirty="0" err="1"/>
              <a:t>pelkoa</a:t>
            </a:r>
            <a:endParaRPr lang="en-US" sz="3600" b="1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BD09A2C-DD94-33EA-9553-AC006CCC3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14160" y="1712703"/>
            <a:ext cx="5577840" cy="551336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dirty="0" err="1"/>
              <a:t>voimakasta</a:t>
            </a:r>
            <a:r>
              <a:rPr lang="en-US" sz="2000" dirty="0"/>
              <a:t> </a:t>
            </a:r>
            <a:r>
              <a:rPr lang="en-US" sz="2000" dirty="0" err="1"/>
              <a:t>pitkäkestoista</a:t>
            </a:r>
            <a:r>
              <a:rPr lang="en-US" sz="2000" dirty="0"/>
              <a:t> </a:t>
            </a:r>
            <a:r>
              <a:rPr lang="en-US" sz="2000" dirty="0" err="1"/>
              <a:t>pelkoa</a:t>
            </a:r>
            <a:endParaRPr lang="en-US" sz="2000" dirty="0"/>
          </a:p>
          <a:p>
            <a:r>
              <a:rPr lang="en-US" sz="2000" dirty="0" err="1"/>
              <a:t>rajoittaa</a:t>
            </a:r>
            <a:r>
              <a:rPr lang="en-US" sz="2000" dirty="0"/>
              <a:t> </a:t>
            </a:r>
            <a:r>
              <a:rPr lang="en-US" sz="2000" dirty="0" err="1"/>
              <a:t>ihmisen</a:t>
            </a:r>
            <a:r>
              <a:rPr lang="en-US" sz="2000" dirty="0"/>
              <a:t> </a:t>
            </a:r>
            <a:r>
              <a:rPr lang="en-US" sz="2000" dirty="0" err="1"/>
              <a:t>toimintakykyä</a:t>
            </a:r>
            <a:r>
              <a:rPr lang="en-US" sz="2000" dirty="0"/>
              <a:t> ja </a:t>
            </a:r>
            <a:r>
              <a:rPr lang="en-US" sz="2000" dirty="0" err="1"/>
              <a:t>ihmissuhteita</a:t>
            </a:r>
            <a:endParaRPr lang="en-US" sz="2000" dirty="0"/>
          </a:p>
          <a:p>
            <a:r>
              <a:rPr lang="en-US" sz="2000" dirty="0" err="1"/>
              <a:t>psyykkisesti</a:t>
            </a:r>
            <a:r>
              <a:rPr lang="en-US" sz="2000" dirty="0"/>
              <a:t> </a:t>
            </a:r>
            <a:r>
              <a:rPr lang="en-US" sz="2000" dirty="0" err="1"/>
              <a:t>kuluttavaa</a:t>
            </a:r>
            <a:r>
              <a:rPr lang="en-US" sz="2000" dirty="0"/>
              <a:t> ja </a:t>
            </a:r>
            <a:r>
              <a:rPr lang="en-US" sz="2000" dirty="0" err="1"/>
              <a:t>elinpiiriä</a:t>
            </a:r>
            <a:r>
              <a:rPr lang="en-US" sz="2000" dirty="0"/>
              <a:t> </a:t>
            </a:r>
            <a:r>
              <a:rPr lang="en-US" sz="2000" dirty="0" err="1"/>
              <a:t>kaventavaa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Psyykkisiä</a:t>
            </a:r>
            <a:r>
              <a:rPr lang="en-US" sz="2000" b="1" dirty="0"/>
              <a:t> </a:t>
            </a:r>
            <a:r>
              <a:rPr lang="en-US" sz="2000" b="1" dirty="0" err="1"/>
              <a:t>oireita</a:t>
            </a:r>
            <a:endParaRPr lang="en-US" sz="2000" b="1" dirty="0"/>
          </a:p>
          <a:p>
            <a:r>
              <a:rPr lang="en-US" sz="2000" dirty="0" err="1"/>
              <a:t>ahdistunut</a:t>
            </a:r>
            <a:r>
              <a:rPr lang="en-US" sz="2000" dirty="0"/>
              <a:t> </a:t>
            </a:r>
            <a:r>
              <a:rPr lang="en-US" sz="2000" dirty="0" err="1"/>
              <a:t>tunne</a:t>
            </a:r>
            <a:r>
              <a:rPr lang="en-US" sz="2000" dirty="0"/>
              <a:t> </a:t>
            </a:r>
            <a:r>
              <a:rPr lang="en-US" sz="2000" dirty="0" err="1"/>
              <a:t>rinnassa</a:t>
            </a:r>
            <a:r>
              <a:rPr lang="en-US" sz="2000" dirty="0"/>
              <a:t>, </a:t>
            </a:r>
            <a:r>
              <a:rPr lang="en-US" sz="2000" dirty="0" err="1"/>
              <a:t>sisäinen</a:t>
            </a:r>
            <a:r>
              <a:rPr lang="en-US" sz="2000" dirty="0"/>
              <a:t> </a:t>
            </a:r>
            <a:r>
              <a:rPr lang="en-US" sz="2000" dirty="0" err="1"/>
              <a:t>jännitys</a:t>
            </a:r>
            <a:r>
              <a:rPr lang="en-US" sz="2000" dirty="0"/>
              <a:t>, </a:t>
            </a:r>
            <a:r>
              <a:rPr lang="en-US" sz="2000" dirty="0" err="1"/>
              <a:t>huolestunut</a:t>
            </a:r>
            <a:r>
              <a:rPr lang="en-US" sz="2000" dirty="0"/>
              <a:t> </a:t>
            </a:r>
            <a:r>
              <a:rPr lang="en-US" sz="2000" dirty="0" err="1"/>
              <a:t>olotila</a:t>
            </a:r>
            <a:r>
              <a:rPr lang="en-US" sz="2000" dirty="0"/>
              <a:t>, </a:t>
            </a:r>
            <a:r>
              <a:rPr lang="en-US" sz="2000" dirty="0" err="1"/>
              <a:t>levottomuus</a:t>
            </a:r>
            <a:r>
              <a:rPr lang="en-US" sz="2000" dirty="0"/>
              <a:t>, </a:t>
            </a:r>
            <a:r>
              <a:rPr lang="en-US" sz="2000" dirty="0" err="1"/>
              <a:t>muistivaikeudet</a:t>
            </a:r>
            <a:r>
              <a:rPr lang="en-US" sz="2000" dirty="0"/>
              <a:t>, </a:t>
            </a:r>
            <a:r>
              <a:rPr lang="en-US" sz="2000" dirty="0" err="1"/>
              <a:t>vaikeus</a:t>
            </a:r>
            <a:r>
              <a:rPr lang="en-US" sz="2000" dirty="0"/>
              <a:t> </a:t>
            </a:r>
            <a:r>
              <a:rPr lang="en-US" sz="2000" dirty="0" err="1"/>
              <a:t>rentoutua</a:t>
            </a:r>
            <a:r>
              <a:rPr lang="en-US" sz="2000" dirty="0"/>
              <a:t>, </a:t>
            </a:r>
            <a:r>
              <a:rPr lang="en-US" sz="2000" dirty="0" err="1"/>
              <a:t>paniikki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Fyysisiä</a:t>
            </a:r>
            <a:r>
              <a:rPr lang="en-US" sz="2000" b="1" dirty="0"/>
              <a:t> </a:t>
            </a:r>
            <a:r>
              <a:rPr lang="en-US" sz="2000" b="1" dirty="0" err="1"/>
              <a:t>oireita</a:t>
            </a:r>
            <a:endParaRPr lang="en-US" sz="2000" b="1" dirty="0"/>
          </a:p>
          <a:p>
            <a:r>
              <a:rPr lang="en-US" sz="2000" dirty="0" err="1"/>
              <a:t>hengenahdistus</a:t>
            </a:r>
            <a:r>
              <a:rPr lang="en-US" sz="2000" b="1" dirty="0"/>
              <a:t>, </a:t>
            </a:r>
            <a:r>
              <a:rPr lang="en-US" sz="2000" dirty="0" err="1"/>
              <a:t>ilman</a:t>
            </a:r>
            <a:r>
              <a:rPr lang="en-US" sz="2000" dirty="0"/>
              <a:t> </a:t>
            </a:r>
            <a:r>
              <a:rPr lang="en-US" sz="2000" dirty="0" err="1"/>
              <a:t>loppumisen</a:t>
            </a:r>
            <a:r>
              <a:rPr lang="en-US" sz="2000" dirty="0"/>
              <a:t> </a:t>
            </a:r>
            <a:r>
              <a:rPr lang="en-US" sz="2000" dirty="0" err="1"/>
              <a:t>tunne</a:t>
            </a:r>
            <a:r>
              <a:rPr lang="en-US" sz="2000" dirty="0"/>
              <a:t>, </a:t>
            </a:r>
            <a:r>
              <a:rPr lang="en-US" sz="2000" dirty="0" err="1"/>
              <a:t>lihasjännitys</a:t>
            </a:r>
            <a:r>
              <a:rPr lang="en-US" sz="2000" dirty="0"/>
              <a:t>, </a:t>
            </a:r>
            <a:r>
              <a:rPr lang="en-US" sz="2000" dirty="0" err="1"/>
              <a:t>sydämentykytys</a:t>
            </a:r>
            <a:r>
              <a:rPr lang="en-US" sz="2000" dirty="0"/>
              <a:t>, </a:t>
            </a:r>
            <a:r>
              <a:rPr lang="en-US" sz="2000" dirty="0" err="1"/>
              <a:t>huimaus</a:t>
            </a:r>
            <a:r>
              <a:rPr lang="en-US" sz="2000" dirty="0"/>
              <a:t>, </a:t>
            </a:r>
            <a:r>
              <a:rPr lang="en-US" sz="2000" dirty="0" err="1"/>
              <a:t>pahoinvointi</a:t>
            </a:r>
            <a:r>
              <a:rPr lang="en-US" sz="2000" dirty="0"/>
              <a:t>, </a:t>
            </a:r>
            <a:r>
              <a:rPr lang="en-US" sz="2000" dirty="0" err="1"/>
              <a:t>hikoilu</a:t>
            </a:r>
            <a:r>
              <a:rPr lang="en-US" sz="2000" dirty="0"/>
              <a:t>, </a:t>
            </a:r>
            <a:r>
              <a:rPr lang="en-US" sz="2000" dirty="0" err="1"/>
              <a:t>vapina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Oireet</a:t>
            </a:r>
            <a:r>
              <a:rPr lang="en-US" sz="2000" b="1" dirty="0"/>
              <a:t> </a:t>
            </a:r>
            <a:r>
              <a:rPr lang="en-US" sz="2000" b="1" dirty="0" err="1"/>
              <a:t>voivat</a:t>
            </a:r>
            <a:r>
              <a:rPr lang="en-US" sz="2000" b="1" dirty="0"/>
              <a:t> </a:t>
            </a:r>
            <a:r>
              <a:rPr lang="en-US" sz="2000" b="1" dirty="0" err="1"/>
              <a:t>aiheuttaa</a:t>
            </a:r>
            <a:endParaRPr lang="en-US" sz="2000" b="1" dirty="0"/>
          </a:p>
          <a:p>
            <a:r>
              <a:rPr lang="en-US" sz="2000" dirty="0" err="1"/>
              <a:t>alisuoriutumista</a:t>
            </a:r>
            <a:r>
              <a:rPr lang="en-US" sz="2000" dirty="0"/>
              <a:t>, </a:t>
            </a:r>
            <a:r>
              <a:rPr lang="en-US" sz="2000" dirty="0" err="1"/>
              <a:t>syrjäytymistä</a:t>
            </a:r>
            <a:r>
              <a:rPr lang="en-US" sz="2000" dirty="0"/>
              <a:t>, </a:t>
            </a:r>
            <a:r>
              <a:rPr lang="en-US" sz="2000" dirty="0" err="1"/>
              <a:t>opintojen</a:t>
            </a:r>
            <a:r>
              <a:rPr lang="en-US" sz="2000" dirty="0"/>
              <a:t> </a:t>
            </a:r>
            <a:r>
              <a:rPr lang="en-US" sz="2000" dirty="0" err="1"/>
              <a:t>keskeytymistä</a:t>
            </a:r>
            <a:endParaRPr lang="en-US" sz="2000" dirty="0"/>
          </a:p>
          <a:p>
            <a:pPr marL="0"/>
            <a:endParaRPr lang="en-US" sz="1300" dirty="0"/>
          </a:p>
        </p:txBody>
      </p:sp>
      <p:pic>
        <p:nvPicPr>
          <p:cNvPr id="9" name="Kuva 8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5F8BE2B-BC33-4FF7-D40E-F00FE0AD2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40" y="179554"/>
            <a:ext cx="18920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BA2BB2B1-E264-10F9-66C2-76CF52D19F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243" y="6320010"/>
            <a:ext cx="1798821" cy="462554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CB12AD2C-7300-BB74-D4C9-49E929F5F557}"/>
              </a:ext>
            </a:extLst>
          </p:cNvPr>
          <p:cNvSpPr txBox="1"/>
          <p:nvPr/>
        </p:nvSpPr>
        <p:spPr>
          <a:xfrm rot="16200000">
            <a:off x="-1733584" y="1294446"/>
            <a:ext cx="378371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>
                <a:solidFill>
                  <a:schemeClr val="bg1"/>
                </a:solidFill>
              </a:rPr>
              <a:t>Kuva: Unsplash.com Sharon </a:t>
            </a:r>
            <a:r>
              <a:rPr lang="fi-FI" sz="1400" dirty="0" err="1">
                <a:solidFill>
                  <a:schemeClr val="bg1"/>
                </a:solidFill>
              </a:rPr>
              <a:t>McCutcheon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870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60445931-BC85-E7E6-C021-ACF09A94E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90574"/>
            <a:ext cx="11893664" cy="5510775"/>
          </a:xfrm>
          <a:prstGeom prst="rect">
            <a:avLst/>
          </a:prstGeom>
        </p:spPr>
      </p:pic>
      <p:pic>
        <p:nvPicPr>
          <p:cNvPr id="4" name="Kuva 3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4B9D2E7-CDEA-990B-6C7D-C7EE3F8D23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40" y="179554"/>
            <a:ext cx="1892024" cy="42893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E429E878-4D44-EA55-7B3E-ED76804AF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243" y="6379935"/>
            <a:ext cx="1798821" cy="46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62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2841FEE-3DB2-1262-CEE2-F092370A0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400" b="1" dirty="0" err="1"/>
              <a:t>Ahdistuneisuushäiriön</a:t>
            </a:r>
            <a:r>
              <a:rPr lang="en-US" sz="3400" b="1" dirty="0"/>
              <a:t> </a:t>
            </a:r>
            <a:r>
              <a:rPr lang="en-US" sz="3400" b="1" dirty="0" err="1"/>
              <a:t>oireita</a:t>
            </a:r>
            <a:r>
              <a:rPr lang="en-US" sz="3400" b="1" dirty="0"/>
              <a:t> </a:t>
            </a:r>
            <a:r>
              <a:rPr lang="en-US" sz="3400" b="1" dirty="0" err="1"/>
              <a:t>voidaan</a:t>
            </a:r>
            <a:r>
              <a:rPr lang="en-US" sz="3400" b="1" dirty="0"/>
              <a:t> </a:t>
            </a:r>
            <a:r>
              <a:rPr lang="en-US" sz="3400" b="1" dirty="0" err="1"/>
              <a:t>lievittää</a:t>
            </a:r>
            <a:endParaRPr lang="en-US" sz="3400" b="1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6ECD64C8-5D84-3FF5-5C12-3711C6BED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560" y="2330505"/>
            <a:ext cx="4835880" cy="430508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 err="1"/>
              <a:t>Ahdistuneisuushäiriön</a:t>
            </a:r>
            <a:r>
              <a:rPr lang="en-US" sz="2400" dirty="0"/>
              <a:t> </a:t>
            </a:r>
            <a:r>
              <a:rPr lang="en-US" sz="2400" dirty="0" err="1"/>
              <a:t>oireet</a:t>
            </a:r>
            <a:r>
              <a:rPr lang="en-US" sz="2400" dirty="0"/>
              <a:t> </a:t>
            </a:r>
            <a:r>
              <a:rPr lang="en-US" sz="2400" dirty="0" err="1"/>
              <a:t>ovat</a:t>
            </a:r>
            <a:r>
              <a:rPr lang="en-US" sz="2400" dirty="0"/>
              <a:t> </a:t>
            </a:r>
            <a:r>
              <a:rPr lang="en-US" sz="2400" dirty="0" err="1"/>
              <a:t>aivojen</a:t>
            </a:r>
            <a:r>
              <a:rPr lang="en-US" sz="2400" dirty="0"/>
              <a:t> ja </a:t>
            </a:r>
            <a:r>
              <a:rPr lang="en-US" sz="2400" dirty="0" err="1"/>
              <a:t>kehon</a:t>
            </a:r>
            <a:r>
              <a:rPr lang="en-US" sz="2400" dirty="0"/>
              <a:t> </a:t>
            </a:r>
            <a:r>
              <a:rPr lang="en-US" sz="2400" dirty="0" err="1"/>
              <a:t>normaaleja</a:t>
            </a:r>
            <a:r>
              <a:rPr lang="en-US" sz="2400" dirty="0"/>
              <a:t> </a:t>
            </a:r>
            <a:r>
              <a:rPr lang="en-US" sz="2400" dirty="0" err="1"/>
              <a:t>reaktioita</a:t>
            </a:r>
            <a:r>
              <a:rPr lang="en-US" sz="2400" dirty="0"/>
              <a:t> </a:t>
            </a:r>
            <a:r>
              <a:rPr lang="en-US" sz="2400" dirty="0" err="1"/>
              <a:t>koettuun</a:t>
            </a:r>
            <a:r>
              <a:rPr lang="en-US" sz="2400" dirty="0"/>
              <a:t> </a:t>
            </a:r>
            <a:r>
              <a:rPr lang="en-US" sz="2400" dirty="0" err="1"/>
              <a:t>uhkaan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Terapiassa</a:t>
            </a:r>
            <a:r>
              <a:rPr lang="en-US" sz="2400" dirty="0"/>
              <a:t> </a:t>
            </a:r>
            <a:r>
              <a:rPr lang="en-US" sz="2400" dirty="0" err="1"/>
              <a:t>opetellaan</a:t>
            </a:r>
            <a:r>
              <a:rPr lang="en-US" sz="2400" dirty="0"/>
              <a:t> </a:t>
            </a:r>
            <a:r>
              <a:rPr lang="en-US" sz="2400" dirty="0" err="1"/>
              <a:t>epävarmuuden</a:t>
            </a:r>
            <a:r>
              <a:rPr lang="en-US" sz="2400" dirty="0"/>
              <a:t>, </a:t>
            </a:r>
            <a:r>
              <a:rPr lang="en-US" sz="2400" dirty="0" err="1"/>
              <a:t>toistuvien</a:t>
            </a:r>
            <a:r>
              <a:rPr lang="en-US" sz="2400" dirty="0"/>
              <a:t> </a:t>
            </a:r>
            <a:r>
              <a:rPr lang="en-US" sz="2400" dirty="0" err="1"/>
              <a:t>huolien</a:t>
            </a:r>
            <a:r>
              <a:rPr lang="en-US" sz="2400" dirty="0"/>
              <a:t> ja </a:t>
            </a:r>
            <a:r>
              <a:rPr lang="en-US" sz="2400" dirty="0" err="1"/>
              <a:t>pelkojen</a:t>
            </a:r>
            <a:r>
              <a:rPr lang="en-US" sz="2400" dirty="0"/>
              <a:t> </a:t>
            </a:r>
            <a:r>
              <a:rPr lang="en-US" sz="2400" dirty="0" err="1"/>
              <a:t>aiheuttamien</a:t>
            </a:r>
            <a:r>
              <a:rPr lang="en-US" sz="2400" dirty="0"/>
              <a:t> </a:t>
            </a:r>
            <a:r>
              <a:rPr lang="en-US" sz="2400" dirty="0" err="1"/>
              <a:t>tunteiden</a:t>
            </a:r>
            <a:r>
              <a:rPr lang="en-US" sz="2400" dirty="0"/>
              <a:t> </a:t>
            </a:r>
            <a:r>
              <a:rPr lang="en-US" sz="2400" dirty="0" err="1"/>
              <a:t>tietoista</a:t>
            </a:r>
            <a:r>
              <a:rPr lang="en-US" sz="2400" dirty="0"/>
              <a:t> </a:t>
            </a:r>
            <a:r>
              <a:rPr lang="en-US" sz="2400" dirty="0" err="1"/>
              <a:t>käsittelyä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Saatavilla</a:t>
            </a:r>
            <a:r>
              <a:rPr lang="en-US" sz="2400" dirty="0"/>
              <a:t> on </a:t>
            </a:r>
            <a:r>
              <a:rPr lang="en-US" sz="2400" dirty="0" err="1"/>
              <a:t>myös</a:t>
            </a:r>
            <a:r>
              <a:rPr lang="en-US" sz="2400" dirty="0"/>
              <a:t> </a:t>
            </a:r>
            <a:r>
              <a:rPr lang="en-US" sz="2400" dirty="0" err="1"/>
              <a:t>nettiterapiaa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Toisinaan</a:t>
            </a:r>
            <a:r>
              <a:rPr lang="en-US" sz="2400" dirty="0"/>
              <a:t> </a:t>
            </a:r>
            <a:r>
              <a:rPr lang="en-US" sz="2400" dirty="0" err="1"/>
              <a:t>tarvitaan</a:t>
            </a:r>
            <a:r>
              <a:rPr lang="en-US" sz="2400" dirty="0"/>
              <a:t> </a:t>
            </a:r>
            <a:r>
              <a:rPr lang="en-US" sz="2400" dirty="0" err="1"/>
              <a:t>lisäksi</a:t>
            </a:r>
            <a:r>
              <a:rPr lang="en-US" sz="2400" dirty="0"/>
              <a:t> </a:t>
            </a:r>
            <a:r>
              <a:rPr lang="en-US" sz="2400" dirty="0" err="1"/>
              <a:t>lääkehoitoa</a:t>
            </a:r>
            <a:r>
              <a:rPr lang="en-US" sz="2400" dirty="0"/>
              <a:t>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Sisällön paikkamerkki 5">
            <a:extLst>
              <a:ext uri="{FF2B5EF4-FFF2-40B4-BE49-F238E27FC236}">
                <a16:creationId xmlns:a16="http://schemas.microsoft.com/office/drawing/2014/main" id="{1A1FEDA5-726E-9EEF-0DA8-5FA3739F9A4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2575" r="4" b="4"/>
          <a:stretch/>
        </p:blipFill>
        <p:spPr>
          <a:xfrm>
            <a:off x="5711571" y="541285"/>
            <a:ext cx="5983606" cy="5800401"/>
          </a:xfrm>
          <a:prstGeom prst="rect">
            <a:avLst/>
          </a:prstGeom>
        </p:spPr>
      </p:pic>
      <p:pic>
        <p:nvPicPr>
          <p:cNvPr id="10" name="Kuva 9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1AE3ECB-C134-78EA-9963-985D877EE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40" y="179554"/>
            <a:ext cx="1892024" cy="42893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CE724AAF-304C-9931-7CB7-55DCE3B9F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243" y="6227898"/>
            <a:ext cx="1798821" cy="46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387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5" descr="Kuva, joka sisältää kohteen henkilö, astia, kylpyamme, istuminen&#10;&#10;Kuvaus luotu automaattisesti">
            <a:extLst>
              <a:ext uri="{FF2B5EF4-FFF2-40B4-BE49-F238E27FC236}">
                <a16:creationId xmlns:a16="http://schemas.microsoft.com/office/drawing/2014/main" id="{5860311B-3625-8EED-B357-5AD9B7E49B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86440B0-7326-6D08-5819-57961A7FE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" y="49520"/>
            <a:ext cx="3822189" cy="8032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Syömishäiriöt</a:t>
            </a:r>
            <a:endParaRPr lang="en-US" sz="40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1E8255D-EAE8-73AF-3938-36AA599549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8280" y="1016001"/>
            <a:ext cx="5542280" cy="5628640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en-US" sz="2000" b="1" dirty="0" err="1"/>
              <a:t>Tyypillisiä</a:t>
            </a:r>
            <a:r>
              <a:rPr lang="en-US" sz="2000" b="1" dirty="0"/>
              <a:t> </a:t>
            </a:r>
            <a:r>
              <a:rPr lang="en-US" sz="2000" b="1" dirty="0" err="1"/>
              <a:t>oireita</a:t>
            </a:r>
            <a:endParaRPr lang="en-US" sz="2000" b="1" dirty="0"/>
          </a:p>
          <a:p>
            <a:r>
              <a:rPr lang="en-US" sz="2000" dirty="0" err="1"/>
              <a:t>häiriintynyt</a:t>
            </a:r>
            <a:r>
              <a:rPr lang="en-US" sz="2000" dirty="0"/>
              <a:t> </a:t>
            </a:r>
            <a:r>
              <a:rPr lang="en-US" sz="2000" dirty="0" err="1"/>
              <a:t>syömiskäyttäytyminen</a:t>
            </a:r>
            <a:endParaRPr lang="en-US" sz="2000" dirty="0"/>
          </a:p>
          <a:p>
            <a:pPr lvl="1"/>
            <a:r>
              <a:rPr lang="en-US" sz="2000" dirty="0" err="1"/>
              <a:t>syömisen</a:t>
            </a:r>
            <a:r>
              <a:rPr lang="en-US" sz="2000" dirty="0"/>
              <a:t> </a:t>
            </a:r>
            <a:r>
              <a:rPr lang="en-US" sz="2000" dirty="0" err="1"/>
              <a:t>voimakasta</a:t>
            </a:r>
            <a:r>
              <a:rPr lang="en-US" sz="2000" dirty="0"/>
              <a:t> </a:t>
            </a:r>
            <a:r>
              <a:rPr lang="en-US" sz="2000" dirty="0" err="1"/>
              <a:t>rajoittamista</a:t>
            </a:r>
            <a:endParaRPr lang="en-US" sz="2000" dirty="0"/>
          </a:p>
          <a:p>
            <a:pPr lvl="1"/>
            <a:r>
              <a:rPr lang="en-US" sz="2000" dirty="0" err="1"/>
              <a:t>hallitsematonta</a:t>
            </a:r>
            <a:r>
              <a:rPr lang="en-US" sz="2000" dirty="0"/>
              <a:t> </a:t>
            </a:r>
            <a:r>
              <a:rPr lang="en-US" sz="2000" dirty="0" err="1"/>
              <a:t>syömistä</a:t>
            </a:r>
            <a:endParaRPr lang="en-US" sz="2000" dirty="0"/>
          </a:p>
          <a:p>
            <a:r>
              <a:rPr lang="en-US" sz="2000" dirty="0" err="1"/>
              <a:t>vääristynyt</a:t>
            </a:r>
            <a:r>
              <a:rPr lang="en-US" sz="2000" dirty="0"/>
              <a:t> </a:t>
            </a:r>
            <a:r>
              <a:rPr lang="en-US" sz="2000" dirty="0" err="1"/>
              <a:t>kehonkuva</a:t>
            </a:r>
            <a:endParaRPr lang="en-US" sz="2000" dirty="0"/>
          </a:p>
          <a:p>
            <a:r>
              <a:rPr lang="en-US" sz="2000" dirty="0" err="1"/>
              <a:t>pakonomainen</a:t>
            </a:r>
            <a:r>
              <a:rPr lang="en-US" sz="2000" dirty="0"/>
              <a:t> </a:t>
            </a:r>
            <a:r>
              <a:rPr lang="en-US" sz="2000" dirty="0" err="1"/>
              <a:t>suhde</a:t>
            </a:r>
            <a:r>
              <a:rPr lang="en-US" sz="2000" dirty="0"/>
              <a:t> </a:t>
            </a:r>
            <a:r>
              <a:rPr lang="en-US" sz="2000" dirty="0" err="1"/>
              <a:t>liikuntaan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Esimerkkejä</a:t>
            </a:r>
            <a:r>
              <a:rPr lang="en-US" sz="2000" b="1" dirty="0"/>
              <a:t> </a:t>
            </a:r>
            <a:r>
              <a:rPr lang="en-US" sz="2000" b="1" dirty="0" err="1"/>
              <a:t>riskitekijöistä</a:t>
            </a:r>
            <a:endParaRPr lang="en-US" sz="2000" b="1" dirty="0"/>
          </a:p>
          <a:p>
            <a:r>
              <a:rPr lang="en-US" sz="2000" dirty="0" err="1"/>
              <a:t>suorituskeskeinen</a:t>
            </a:r>
            <a:r>
              <a:rPr lang="en-US" sz="2000" dirty="0"/>
              <a:t> ja </a:t>
            </a:r>
            <a:r>
              <a:rPr lang="en-US" sz="2000" dirty="0" err="1"/>
              <a:t>ulkonäköä</a:t>
            </a:r>
            <a:r>
              <a:rPr lang="en-US" sz="2000" dirty="0"/>
              <a:t> </a:t>
            </a:r>
            <a:r>
              <a:rPr lang="en-US" sz="2000" dirty="0" err="1"/>
              <a:t>korostava</a:t>
            </a:r>
            <a:r>
              <a:rPr lang="en-US" sz="2000" dirty="0"/>
              <a:t> </a:t>
            </a:r>
            <a:r>
              <a:rPr lang="en-US" sz="2000" dirty="0" err="1"/>
              <a:t>kulttuuri</a:t>
            </a:r>
            <a:endParaRPr lang="en-US" sz="2000" dirty="0"/>
          </a:p>
          <a:p>
            <a:r>
              <a:rPr lang="en-US" sz="2000" dirty="0" err="1"/>
              <a:t>vuorovaikutuksen</a:t>
            </a:r>
            <a:r>
              <a:rPr lang="en-US" sz="2000" dirty="0"/>
              <a:t> </a:t>
            </a:r>
            <a:r>
              <a:rPr lang="en-US" sz="2000" dirty="0" err="1"/>
              <a:t>vaikeudet</a:t>
            </a:r>
            <a:r>
              <a:rPr lang="en-US" sz="2000" dirty="0"/>
              <a:t> </a:t>
            </a:r>
            <a:r>
              <a:rPr lang="en-US" sz="2000" dirty="0" err="1"/>
              <a:t>lapsuudenkodissa</a:t>
            </a:r>
            <a:r>
              <a:rPr lang="en-US" sz="2000" dirty="0"/>
              <a:t> tai </a:t>
            </a:r>
            <a:r>
              <a:rPr lang="en-US" sz="2000" dirty="0" err="1"/>
              <a:t>ystäväpiirissä</a:t>
            </a:r>
            <a:endParaRPr lang="en-US" sz="2000" dirty="0"/>
          </a:p>
          <a:p>
            <a:r>
              <a:rPr lang="en-US" sz="2000" dirty="0" err="1"/>
              <a:t>tunne-elämän</a:t>
            </a:r>
            <a:r>
              <a:rPr lang="en-US" sz="2000" dirty="0"/>
              <a:t> </a:t>
            </a:r>
            <a:r>
              <a:rPr lang="en-US" sz="2000" dirty="0" err="1"/>
              <a:t>traumat</a:t>
            </a:r>
            <a:endParaRPr lang="en-US" sz="2000" dirty="0"/>
          </a:p>
          <a:p>
            <a:r>
              <a:rPr lang="en-US" sz="2000" dirty="0" err="1"/>
              <a:t>minäkuvan</a:t>
            </a:r>
            <a:r>
              <a:rPr lang="en-US" sz="2000" dirty="0"/>
              <a:t> ja </a:t>
            </a:r>
            <a:r>
              <a:rPr lang="en-US" sz="2000" dirty="0" err="1"/>
              <a:t>itsetunnon</a:t>
            </a:r>
            <a:r>
              <a:rPr lang="en-US" sz="2000" dirty="0"/>
              <a:t> </a:t>
            </a:r>
            <a:r>
              <a:rPr lang="en-US" sz="2000" dirty="0" err="1"/>
              <a:t>kehittymisen</a:t>
            </a:r>
            <a:r>
              <a:rPr lang="en-US" sz="2000" dirty="0"/>
              <a:t> </a:t>
            </a:r>
            <a:r>
              <a:rPr lang="en-US" sz="2000" dirty="0" err="1"/>
              <a:t>haasteet</a:t>
            </a:r>
            <a:endParaRPr lang="en-US" sz="2000" dirty="0"/>
          </a:p>
          <a:p>
            <a:r>
              <a:rPr lang="en-US" sz="2000" dirty="0" err="1"/>
              <a:t>kiusatuksi</a:t>
            </a:r>
            <a:r>
              <a:rPr lang="en-US" sz="2000" dirty="0"/>
              <a:t> </a:t>
            </a:r>
            <a:r>
              <a:rPr lang="en-US" sz="2000" dirty="0" err="1"/>
              <a:t>tuleminen</a:t>
            </a:r>
            <a:endParaRPr lang="en-US" sz="2000" dirty="0"/>
          </a:p>
          <a:p>
            <a:r>
              <a:rPr lang="en-US" sz="2000" dirty="0" err="1"/>
              <a:t>geneettinen</a:t>
            </a:r>
            <a:r>
              <a:rPr lang="en-US" sz="2000" dirty="0"/>
              <a:t> </a:t>
            </a:r>
            <a:r>
              <a:rPr lang="en-US" sz="2000" dirty="0" err="1"/>
              <a:t>alttius</a:t>
            </a:r>
            <a:endParaRPr lang="en-US" sz="2000" dirty="0"/>
          </a:p>
        </p:txBody>
      </p:sp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415EAAC-E19B-CB35-096E-F1CD402279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40" y="179554"/>
            <a:ext cx="1892024" cy="42893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715FE4C4-03B9-CB82-1CB8-C8E9FE9E8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243" y="6215892"/>
            <a:ext cx="1798821" cy="462554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372A4845-9387-6CEB-729D-9F4484B109D0}"/>
              </a:ext>
            </a:extLst>
          </p:cNvPr>
          <p:cNvSpPr txBox="1"/>
          <p:nvPr/>
        </p:nvSpPr>
        <p:spPr>
          <a:xfrm>
            <a:off x="6522282" y="6370669"/>
            <a:ext cx="33756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/>
              <a:t>Kuva: Unsplash.com </a:t>
            </a:r>
            <a:r>
              <a:rPr lang="fi-FI" sz="1400" dirty="0" err="1"/>
              <a:t>Artem</a:t>
            </a:r>
            <a:r>
              <a:rPr lang="fi-FI" sz="1400" dirty="0"/>
              <a:t> </a:t>
            </a:r>
            <a:r>
              <a:rPr lang="fi-FI" sz="1400" dirty="0" err="1"/>
              <a:t>Labunsky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599114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252920F8-6B0A-1327-8429-A66FBAC2188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4" r="-1" b="-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12DD550-AA6E-79D1-C396-E5A59F176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36" y="129541"/>
            <a:ext cx="5442067" cy="7143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err="1"/>
              <a:t>Erilaisia</a:t>
            </a:r>
            <a:r>
              <a:rPr lang="en-US" sz="3200" b="1" dirty="0"/>
              <a:t> </a:t>
            </a:r>
            <a:r>
              <a:rPr lang="en-US" sz="3200" b="1" dirty="0" err="1"/>
              <a:t>syöhishäiriöitä</a:t>
            </a:r>
            <a:endParaRPr lang="en-US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F5AE659-E97A-3397-FA20-57D3DA10A7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5936" y="1026478"/>
            <a:ext cx="6693014" cy="564895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 err="1"/>
              <a:t>Epätyypillinen</a:t>
            </a:r>
            <a:r>
              <a:rPr lang="en-US" sz="2000" b="1" dirty="0"/>
              <a:t> </a:t>
            </a:r>
            <a:r>
              <a:rPr lang="en-US" sz="2000" b="1" dirty="0" err="1"/>
              <a:t>syömishäiriö</a:t>
            </a:r>
            <a:endParaRPr lang="en-US" sz="2000" b="1" dirty="0"/>
          </a:p>
          <a:p>
            <a:r>
              <a:rPr lang="en-US" sz="2000" dirty="0" err="1"/>
              <a:t>yleisin</a:t>
            </a:r>
            <a:r>
              <a:rPr lang="en-US" sz="2000" dirty="0"/>
              <a:t> </a:t>
            </a:r>
            <a:r>
              <a:rPr lang="en-US" sz="2000" dirty="0" err="1"/>
              <a:t>syömishäiriöiden</a:t>
            </a:r>
            <a:r>
              <a:rPr lang="en-US" sz="2000" dirty="0"/>
              <a:t> </a:t>
            </a:r>
            <a:r>
              <a:rPr lang="en-US" sz="2000" dirty="0" err="1"/>
              <a:t>muoto</a:t>
            </a:r>
            <a:endParaRPr lang="en-US" sz="2000" dirty="0"/>
          </a:p>
          <a:p>
            <a:r>
              <a:rPr lang="en-US" sz="2000" dirty="0" err="1"/>
              <a:t>piirteitä</a:t>
            </a:r>
            <a:r>
              <a:rPr lang="en-US" sz="2000" dirty="0"/>
              <a:t> </a:t>
            </a:r>
            <a:r>
              <a:rPr lang="en-US" sz="2000" dirty="0" err="1"/>
              <a:t>useista</a:t>
            </a:r>
            <a:r>
              <a:rPr lang="en-US" sz="2000" dirty="0"/>
              <a:t> </a:t>
            </a:r>
            <a:r>
              <a:rPr lang="en-US" sz="2000" dirty="0" err="1"/>
              <a:t>eri</a:t>
            </a:r>
            <a:r>
              <a:rPr lang="en-US" sz="2000" dirty="0"/>
              <a:t> </a:t>
            </a:r>
            <a:r>
              <a:rPr lang="en-US" sz="2000" dirty="0" err="1"/>
              <a:t>syömishäiriötyypeistä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Anoreksia</a:t>
            </a:r>
            <a:r>
              <a:rPr lang="en-US" sz="2000" b="1" dirty="0"/>
              <a:t> </a:t>
            </a:r>
            <a:r>
              <a:rPr lang="en-US" sz="2000" dirty="0" err="1"/>
              <a:t>eli</a:t>
            </a:r>
            <a:r>
              <a:rPr lang="en-US" sz="2000" b="1" dirty="0"/>
              <a:t> </a:t>
            </a:r>
            <a:r>
              <a:rPr lang="en-US" sz="2000" b="1" dirty="0" err="1"/>
              <a:t>laihuushäiriö</a:t>
            </a:r>
            <a:endParaRPr lang="en-US" sz="2000" b="1" dirty="0"/>
          </a:p>
          <a:p>
            <a:r>
              <a:rPr lang="en-US" sz="2000" dirty="0" err="1"/>
              <a:t>voimakas</a:t>
            </a:r>
            <a:r>
              <a:rPr lang="en-US" sz="2000" dirty="0"/>
              <a:t> </a:t>
            </a:r>
            <a:r>
              <a:rPr lang="en-US" sz="2000" dirty="0" err="1"/>
              <a:t>lihomisen</a:t>
            </a:r>
            <a:r>
              <a:rPr lang="en-US" sz="2000" dirty="0"/>
              <a:t> </a:t>
            </a:r>
            <a:r>
              <a:rPr lang="en-US" sz="2000" dirty="0" err="1"/>
              <a:t>pelko</a:t>
            </a:r>
            <a:r>
              <a:rPr lang="en-US" sz="2000" dirty="0"/>
              <a:t> ja </a:t>
            </a:r>
            <a:r>
              <a:rPr lang="en-US" sz="2000" dirty="0" err="1"/>
              <a:t>halu</a:t>
            </a:r>
            <a:r>
              <a:rPr lang="en-US" sz="2000" dirty="0"/>
              <a:t> </a:t>
            </a:r>
            <a:r>
              <a:rPr lang="en-US" sz="2000" dirty="0" err="1"/>
              <a:t>laihtua</a:t>
            </a:r>
            <a:endParaRPr lang="en-US" sz="2000" dirty="0"/>
          </a:p>
          <a:p>
            <a:r>
              <a:rPr lang="en-US" sz="2000" dirty="0" err="1"/>
              <a:t>voimakas</a:t>
            </a:r>
            <a:r>
              <a:rPr lang="en-US" sz="2000" dirty="0"/>
              <a:t> </a:t>
            </a:r>
            <a:r>
              <a:rPr lang="en-US" sz="2000" dirty="0" err="1"/>
              <a:t>syömisen</a:t>
            </a:r>
            <a:r>
              <a:rPr lang="en-US" sz="2000" dirty="0"/>
              <a:t> </a:t>
            </a:r>
            <a:r>
              <a:rPr lang="en-US" sz="2000" dirty="0" err="1"/>
              <a:t>välttely</a:t>
            </a:r>
            <a:r>
              <a:rPr lang="en-US" sz="2000" dirty="0"/>
              <a:t> </a:t>
            </a:r>
            <a:r>
              <a:rPr lang="en-US" sz="2000" dirty="0" err="1"/>
              <a:t>jopa</a:t>
            </a:r>
            <a:r>
              <a:rPr lang="en-US" sz="2000" dirty="0"/>
              <a:t> </a:t>
            </a:r>
            <a:r>
              <a:rPr lang="en-US" sz="2000" dirty="0" err="1"/>
              <a:t>nälkiintymiseen</a:t>
            </a:r>
            <a:r>
              <a:rPr lang="en-US" sz="2000" dirty="0"/>
              <a:t> </a:t>
            </a:r>
            <a:r>
              <a:rPr lang="en-US" sz="2000" dirty="0" err="1"/>
              <a:t>asti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Bulimia </a:t>
            </a:r>
            <a:r>
              <a:rPr lang="en-US" sz="2000" dirty="0" err="1"/>
              <a:t>eli</a:t>
            </a:r>
            <a:r>
              <a:rPr lang="en-US" sz="2000" b="1" dirty="0"/>
              <a:t> </a:t>
            </a:r>
            <a:r>
              <a:rPr lang="en-US" sz="2000" b="1" dirty="0" err="1"/>
              <a:t>ahmimishäiriö</a:t>
            </a:r>
            <a:endParaRPr lang="en-US" sz="2000" b="1" dirty="0"/>
          </a:p>
          <a:p>
            <a:r>
              <a:rPr lang="en-US" sz="2000" dirty="0" err="1"/>
              <a:t>ajoittaisia</a:t>
            </a:r>
            <a:r>
              <a:rPr lang="en-US" sz="2000" dirty="0"/>
              <a:t> </a:t>
            </a:r>
            <a:r>
              <a:rPr lang="en-US" sz="2000" dirty="0" err="1"/>
              <a:t>ahmimis</a:t>
            </a:r>
            <a:r>
              <a:rPr lang="en-US" sz="2000" dirty="0"/>
              <a:t>- ja </a:t>
            </a:r>
            <a:r>
              <a:rPr lang="en-US" sz="2000" dirty="0" err="1"/>
              <a:t>ylensyöntikohtauksia</a:t>
            </a:r>
            <a:endParaRPr lang="en-US" sz="2000" dirty="0"/>
          </a:p>
          <a:p>
            <a:r>
              <a:rPr lang="en-US" sz="2000" dirty="0" err="1"/>
              <a:t>jotta</a:t>
            </a:r>
            <a:r>
              <a:rPr lang="en-US" sz="2000" dirty="0"/>
              <a:t> </a:t>
            </a:r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lihoisi,</a:t>
            </a:r>
            <a:r>
              <a:rPr lang="en-US" sz="2000" dirty="0"/>
              <a:t> </a:t>
            </a:r>
            <a:r>
              <a:rPr lang="en-US" sz="2000" dirty="0" err="1"/>
              <a:t>pakottautuu</a:t>
            </a:r>
            <a:r>
              <a:rPr lang="en-US" sz="2000" dirty="0"/>
              <a:t> </a:t>
            </a:r>
            <a:r>
              <a:rPr lang="en-US" sz="2000" dirty="0" err="1"/>
              <a:t>oksentamaan</a:t>
            </a:r>
            <a:endParaRPr lang="en-US" sz="2000" dirty="0"/>
          </a:p>
          <a:p>
            <a:r>
              <a:rPr lang="en-US" sz="2000" dirty="0" err="1"/>
              <a:t>ulkoisesti</a:t>
            </a:r>
            <a:r>
              <a:rPr lang="en-US" sz="2000" dirty="0"/>
              <a:t> </a:t>
            </a:r>
            <a:r>
              <a:rPr lang="en-US" sz="2000" dirty="0" err="1"/>
              <a:t>vaikeaa</a:t>
            </a:r>
            <a:r>
              <a:rPr lang="en-US" sz="2000" dirty="0"/>
              <a:t> </a:t>
            </a:r>
            <a:r>
              <a:rPr lang="en-US" sz="2000" dirty="0" err="1"/>
              <a:t>havaita</a:t>
            </a:r>
            <a:r>
              <a:rPr lang="en-US" sz="2000" dirty="0"/>
              <a:t>, </a:t>
            </a:r>
            <a:r>
              <a:rPr lang="en-US" sz="2000" dirty="0" err="1"/>
              <a:t>sillä</a:t>
            </a:r>
            <a:r>
              <a:rPr lang="en-US" sz="2000" dirty="0"/>
              <a:t> </a:t>
            </a:r>
            <a:r>
              <a:rPr lang="en-US" sz="2000" dirty="0" err="1"/>
              <a:t>paino</a:t>
            </a:r>
            <a:r>
              <a:rPr lang="en-US" sz="2000" dirty="0"/>
              <a:t> </a:t>
            </a:r>
            <a:r>
              <a:rPr lang="en-US" sz="2000" dirty="0" err="1"/>
              <a:t>pysyy</a:t>
            </a:r>
            <a:r>
              <a:rPr lang="en-US" sz="2000" dirty="0"/>
              <a:t> </a:t>
            </a:r>
            <a:r>
              <a:rPr lang="en-US" sz="2000" dirty="0" err="1"/>
              <a:t>usein</a:t>
            </a:r>
            <a:r>
              <a:rPr lang="en-US" sz="2000" dirty="0"/>
              <a:t> </a:t>
            </a:r>
            <a:r>
              <a:rPr lang="en-US" sz="2000" dirty="0" err="1"/>
              <a:t>normaalina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BED </a:t>
            </a:r>
            <a:r>
              <a:rPr lang="en-US" sz="2000" dirty="0" err="1"/>
              <a:t>eli</a:t>
            </a:r>
            <a:r>
              <a:rPr lang="en-US" sz="2000" b="1" dirty="0"/>
              <a:t> </a:t>
            </a:r>
            <a:r>
              <a:rPr lang="en-US" sz="2000" b="1" dirty="0" err="1"/>
              <a:t>ahmintahäiriö</a:t>
            </a:r>
            <a:endParaRPr lang="en-US" sz="2000" b="1" dirty="0"/>
          </a:p>
          <a:p>
            <a:r>
              <a:rPr lang="en-US" sz="2000" dirty="0" err="1"/>
              <a:t>tunnusmerkkejä</a:t>
            </a:r>
            <a:r>
              <a:rPr lang="en-US" sz="2000" dirty="0"/>
              <a:t> </a:t>
            </a:r>
            <a:r>
              <a:rPr lang="en-US" sz="2000" dirty="0" err="1"/>
              <a:t>sekä</a:t>
            </a:r>
            <a:r>
              <a:rPr lang="en-US" sz="2000" dirty="0"/>
              <a:t> </a:t>
            </a:r>
            <a:r>
              <a:rPr lang="en-US" sz="2000" dirty="0" err="1"/>
              <a:t>anoreksiasta</a:t>
            </a:r>
            <a:r>
              <a:rPr lang="en-US" sz="2000" dirty="0"/>
              <a:t> </a:t>
            </a:r>
            <a:r>
              <a:rPr lang="en-US" sz="2000" dirty="0" err="1"/>
              <a:t>että</a:t>
            </a:r>
            <a:r>
              <a:rPr lang="en-US" sz="2000" dirty="0"/>
              <a:t> </a:t>
            </a:r>
            <a:r>
              <a:rPr lang="en-US" sz="2000" dirty="0" err="1"/>
              <a:t>bulimiasta</a:t>
            </a:r>
            <a:endParaRPr lang="en-US" sz="2000" dirty="0"/>
          </a:p>
          <a:p>
            <a:r>
              <a:rPr lang="en-US" sz="2000" dirty="0" err="1"/>
              <a:t>toistuvia</a:t>
            </a:r>
            <a:r>
              <a:rPr lang="en-US" sz="2000" dirty="0"/>
              <a:t> </a:t>
            </a:r>
            <a:r>
              <a:rPr lang="en-US" sz="2000" dirty="0" err="1"/>
              <a:t>suuren</a:t>
            </a:r>
            <a:r>
              <a:rPr lang="en-US" sz="2000" dirty="0"/>
              <a:t> </a:t>
            </a:r>
            <a:r>
              <a:rPr lang="en-US" sz="2000" dirty="0" err="1"/>
              <a:t>ruokamäärän</a:t>
            </a:r>
            <a:r>
              <a:rPr lang="en-US" sz="2000" dirty="0"/>
              <a:t> </a:t>
            </a:r>
            <a:r>
              <a:rPr lang="en-US" sz="2000" dirty="0" err="1"/>
              <a:t>ahmimiskohtauksia</a:t>
            </a:r>
            <a:r>
              <a:rPr lang="en-US" sz="2000" dirty="0"/>
              <a:t>, </a:t>
            </a:r>
            <a:r>
              <a:rPr lang="en-US" sz="2000" dirty="0" err="1"/>
              <a:t>mutta</a:t>
            </a:r>
            <a:r>
              <a:rPr lang="en-US" sz="2000" dirty="0"/>
              <a:t> </a:t>
            </a:r>
            <a:r>
              <a:rPr lang="en-US" sz="2000" dirty="0" err="1"/>
              <a:t>ei</a:t>
            </a:r>
            <a:r>
              <a:rPr lang="en-US" sz="2000" dirty="0"/>
              <a:t> </a:t>
            </a:r>
            <a:r>
              <a:rPr lang="en-US" sz="2000" dirty="0" err="1"/>
              <a:t>oksentelua</a:t>
            </a:r>
            <a:endParaRPr lang="en-US" sz="2000" dirty="0"/>
          </a:p>
          <a:p>
            <a:r>
              <a:rPr lang="en-US" sz="2000" dirty="0" err="1"/>
              <a:t>johtaa</a:t>
            </a:r>
            <a:r>
              <a:rPr lang="en-US" sz="2000" dirty="0"/>
              <a:t> </a:t>
            </a:r>
            <a:r>
              <a:rPr lang="en-US" sz="2000" dirty="0" err="1"/>
              <a:t>usein</a:t>
            </a:r>
            <a:r>
              <a:rPr lang="en-US" sz="2000" dirty="0"/>
              <a:t> </a:t>
            </a:r>
            <a:r>
              <a:rPr lang="en-US" sz="2000" dirty="0" err="1"/>
              <a:t>vakavaan</a:t>
            </a:r>
            <a:r>
              <a:rPr lang="en-US" sz="2000" dirty="0"/>
              <a:t> </a:t>
            </a:r>
            <a:r>
              <a:rPr lang="en-US" sz="2000" dirty="0" err="1"/>
              <a:t>lihavuuteen</a:t>
            </a:r>
            <a:endParaRPr lang="en-US" sz="2000" dirty="0"/>
          </a:p>
          <a:p>
            <a:pPr marL="0"/>
            <a:endParaRPr lang="en-US" sz="1100" b="1" dirty="0"/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C1E2220F-7E9E-83EB-4433-A7C684768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40" y="179554"/>
            <a:ext cx="18920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7831F4D8-1B55-F351-8DE7-0DB2DA584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243" y="6215892"/>
            <a:ext cx="1798821" cy="462554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10C350E6-AB62-2F4F-37E1-2E1F91C94636}"/>
              </a:ext>
            </a:extLst>
          </p:cNvPr>
          <p:cNvSpPr txBox="1"/>
          <p:nvPr/>
        </p:nvSpPr>
        <p:spPr>
          <a:xfrm rot="5400000">
            <a:off x="9822381" y="4005748"/>
            <a:ext cx="4101339" cy="31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/>
              <a:t>Kuva: Unsplash.com Diana </a:t>
            </a:r>
            <a:r>
              <a:rPr lang="fi-FI" sz="1400" dirty="0" err="1"/>
              <a:t>Polekhina</a:t>
            </a:r>
            <a:endParaRPr lang="fi-FI" sz="1400" dirty="0"/>
          </a:p>
        </p:txBody>
      </p:sp>
    </p:spTree>
    <p:extLst>
      <p:ext uri="{BB962C8B-B14F-4D97-AF65-F5344CB8AC3E}">
        <p14:creationId xmlns:p14="http://schemas.microsoft.com/office/powerpoint/2010/main" val="1356666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17DAFA31-BDD5-3AD8-6499-DA2960346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"/>
            <a:ext cx="12192000" cy="673608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15951AF9-CEC5-D464-F5AF-FAD4518E18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9978" y="5890772"/>
            <a:ext cx="1798821" cy="462554"/>
          </a:xfrm>
          <a:prstGeom prst="rect">
            <a:avLst/>
          </a:prstGeom>
        </p:spPr>
      </p:pic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868D8029-80EB-B70C-BF2A-659C9A7BD9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40" y="179554"/>
            <a:ext cx="1892024" cy="428937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2778AD3F-F037-7860-1F8F-423CC8C1CC54}"/>
              </a:ext>
            </a:extLst>
          </p:cNvPr>
          <p:cNvSpPr txBox="1"/>
          <p:nvPr/>
        </p:nvSpPr>
        <p:spPr>
          <a:xfrm>
            <a:off x="2390775" y="503404"/>
            <a:ext cx="593407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4000" dirty="0"/>
              <a:t>SYÖMISHÄIRIÖN VAIHEET</a:t>
            </a:r>
          </a:p>
          <a:p>
            <a:pPr algn="ctr"/>
            <a:endParaRPr lang="fi-FI" sz="2400" dirty="0"/>
          </a:p>
          <a:p>
            <a:pPr algn="ctr"/>
            <a:r>
              <a:rPr lang="fi-FI" sz="2000" b="1" dirty="0"/>
              <a:t>Syömishäiriöiltä suojaavia tekijöitä</a:t>
            </a:r>
          </a:p>
          <a:p>
            <a:pPr marL="342900" indent="-342900">
              <a:buFontTx/>
              <a:buChar char="-"/>
            </a:pPr>
            <a:r>
              <a:rPr lang="fi-FI" sz="2000" dirty="0"/>
              <a:t>terveelliset, joustavat ruokatottumukset</a:t>
            </a:r>
          </a:p>
          <a:p>
            <a:pPr marL="342900" indent="-342900">
              <a:buFontTx/>
              <a:buChar char="-"/>
            </a:pPr>
            <a:r>
              <a:rPr lang="fi-FI" sz="2000" dirty="0"/>
              <a:t>hyväksyvä suhtautuminen omaan kehoon ja kokoon</a:t>
            </a:r>
          </a:p>
          <a:p>
            <a:pPr marL="342900" indent="-342900">
              <a:buFontTx/>
              <a:buChar char="-"/>
            </a:pPr>
            <a:r>
              <a:rPr lang="fi-FI" sz="2000" dirty="0"/>
              <a:t>myönteinen käsitys itsestä, hyvä itsetunto</a:t>
            </a:r>
          </a:p>
          <a:p>
            <a:pPr marL="342900" indent="-342900">
              <a:buFontTx/>
              <a:buChar char="-"/>
            </a:pPr>
            <a:r>
              <a:rPr lang="fi-FI" sz="2000" dirty="0"/>
              <a:t>hyvä sosiaalinen ympäristö</a:t>
            </a:r>
          </a:p>
          <a:p>
            <a:endParaRPr lang="fi-FI" sz="2000" dirty="0"/>
          </a:p>
          <a:p>
            <a:pPr algn="ctr"/>
            <a:r>
              <a:rPr lang="fi-FI" sz="2000" b="1" dirty="0"/>
              <a:t>Avun ja tuen saaminen heti sairauden alkuvaiheessa on tärkeää</a:t>
            </a:r>
          </a:p>
          <a:p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3423346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58EBBB-C4EA-A703-44D3-390AF61E5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1" y="608491"/>
            <a:ext cx="5770879" cy="91550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800" b="1" dirty="0" err="1"/>
              <a:t>Mielenterveyden</a:t>
            </a:r>
            <a:r>
              <a:rPr lang="en-US" sz="2800" b="1" dirty="0"/>
              <a:t> </a:t>
            </a:r>
            <a:r>
              <a:rPr lang="en-US" sz="2800" b="1" dirty="0" err="1"/>
              <a:t>häiriöiden</a:t>
            </a:r>
            <a:r>
              <a:rPr lang="en-US" sz="2800" b="1" dirty="0"/>
              <a:t> </a:t>
            </a:r>
            <a:r>
              <a:rPr lang="en-US" sz="2800" b="1" dirty="0" err="1"/>
              <a:t>preventio</a:t>
            </a:r>
            <a:r>
              <a:rPr lang="en-US" sz="2800" b="1" dirty="0"/>
              <a:t> ja </a:t>
            </a:r>
            <a:r>
              <a:rPr lang="en-US" sz="2800" b="1" dirty="0" err="1"/>
              <a:t>varhainen</a:t>
            </a:r>
            <a:r>
              <a:rPr lang="en-US" sz="2800" b="1" dirty="0"/>
              <a:t> </a:t>
            </a:r>
            <a:r>
              <a:rPr lang="en-US" sz="2800" b="1" dirty="0" err="1"/>
              <a:t>hoitoon</a:t>
            </a:r>
            <a:r>
              <a:rPr lang="en-US" sz="2800" b="1" dirty="0"/>
              <a:t> </a:t>
            </a:r>
            <a:r>
              <a:rPr lang="en-US" sz="2800" b="1" dirty="0" err="1"/>
              <a:t>pääsy</a:t>
            </a:r>
            <a:r>
              <a:rPr lang="en-US" sz="2800" b="1" dirty="0"/>
              <a:t> </a:t>
            </a:r>
            <a:r>
              <a:rPr lang="en-US" sz="2800" b="1" dirty="0" err="1"/>
              <a:t>ovat</a:t>
            </a:r>
            <a:r>
              <a:rPr lang="en-US" sz="2800" b="1" dirty="0"/>
              <a:t> </a:t>
            </a:r>
            <a:r>
              <a:rPr lang="en-US" sz="2800" b="1" dirty="0" err="1"/>
              <a:t>tärkeitä</a:t>
            </a:r>
            <a:endParaRPr lang="en-US" sz="2800" b="1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18ADEA9-77F4-C6A5-F473-3AC80FF6F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26001" y="1696720"/>
            <a:ext cx="7173462" cy="512218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 b="1" dirty="0" err="1"/>
              <a:t>Mielenterveyden</a:t>
            </a:r>
            <a:r>
              <a:rPr lang="en-US" sz="2000" b="1" dirty="0"/>
              <a:t> </a:t>
            </a:r>
            <a:r>
              <a:rPr lang="en-US" sz="2000" b="1" dirty="0" err="1"/>
              <a:t>häiriöt</a:t>
            </a:r>
            <a:r>
              <a:rPr lang="en-US" sz="2000" b="1" dirty="0"/>
              <a:t> </a:t>
            </a:r>
            <a:r>
              <a:rPr lang="en-US" sz="2000" b="1" dirty="0" err="1"/>
              <a:t>aiheuttavat</a:t>
            </a:r>
            <a:endParaRPr lang="en-US" sz="2000" b="1" dirty="0"/>
          </a:p>
          <a:p>
            <a:r>
              <a:rPr lang="en-US" sz="2000" dirty="0" err="1"/>
              <a:t>inhimillistä</a:t>
            </a:r>
            <a:r>
              <a:rPr lang="en-US" sz="2000" dirty="0"/>
              <a:t> </a:t>
            </a:r>
            <a:r>
              <a:rPr lang="en-US" sz="2000" dirty="0" err="1"/>
              <a:t>kärsimystä</a:t>
            </a:r>
            <a:r>
              <a:rPr lang="en-US" sz="2000" dirty="0"/>
              <a:t> </a:t>
            </a:r>
            <a:r>
              <a:rPr lang="en-US" sz="2000" dirty="0" err="1"/>
              <a:t>sairastuneelle</a:t>
            </a:r>
            <a:r>
              <a:rPr lang="en-US" sz="2000" dirty="0"/>
              <a:t> ja </a:t>
            </a:r>
            <a:r>
              <a:rPr lang="en-US" sz="2000" dirty="0" err="1"/>
              <a:t>hänen</a:t>
            </a:r>
            <a:r>
              <a:rPr lang="en-US" sz="2000" dirty="0"/>
              <a:t> </a:t>
            </a:r>
            <a:r>
              <a:rPr lang="en-US" sz="2000" dirty="0" err="1"/>
              <a:t>läheisilleen</a:t>
            </a:r>
            <a:endParaRPr lang="en-US" sz="2000" dirty="0"/>
          </a:p>
          <a:p>
            <a:r>
              <a:rPr lang="en-US" sz="2000" dirty="0" err="1"/>
              <a:t>sosiaali</a:t>
            </a:r>
            <a:r>
              <a:rPr lang="en-US" sz="2000" dirty="0"/>
              <a:t>- ja </a:t>
            </a:r>
            <a:r>
              <a:rPr lang="en-US" sz="2000" dirty="0" err="1"/>
              <a:t>terveydenhuollon</a:t>
            </a:r>
            <a:r>
              <a:rPr lang="en-US" sz="2000" dirty="0"/>
              <a:t> </a:t>
            </a:r>
            <a:r>
              <a:rPr lang="en-US" sz="2000" dirty="0" err="1"/>
              <a:t>kuluja</a:t>
            </a:r>
            <a:r>
              <a:rPr lang="en-US" sz="2000" dirty="0"/>
              <a:t> </a:t>
            </a:r>
          </a:p>
          <a:p>
            <a:pPr lvl="1"/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hoitokustannukset</a:t>
            </a:r>
            <a:r>
              <a:rPr lang="en-US" sz="2000" dirty="0"/>
              <a:t>, </a:t>
            </a:r>
            <a:r>
              <a:rPr lang="en-US" sz="2000" dirty="0" err="1"/>
              <a:t>sairauspoissaolot</a:t>
            </a:r>
            <a:r>
              <a:rPr lang="en-US" sz="2000" dirty="0"/>
              <a:t>, </a:t>
            </a:r>
            <a:r>
              <a:rPr lang="en-US" sz="2000" dirty="0" err="1"/>
              <a:t>menetetty</a:t>
            </a:r>
            <a:r>
              <a:rPr lang="en-US" sz="2000" dirty="0"/>
              <a:t> </a:t>
            </a:r>
            <a:r>
              <a:rPr lang="en-US" sz="2000" dirty="0" err="1"/>
              <a:t>työpanos</a:t>
            </a:r>
            <a:r>
              <a:rPr lang="en-US" sz="2000" dirty="0"/>
              <a:t>, </a:t>
            </a:r>
            <a:r>
              <a:rPr lang="en-US" sz="2000" dirty="0" err="1"/>
              <a:t>työkyvyttömyyseläkkeet.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Suomen</a:t>
            </a:r>
            <a:r>
              <a:rPr lang="en-US" sz="2000" b="1" dirty="0"/>
              <a:t> </a:t>
            </a:r>
            <a:r>
              <a:rPr lang="en-US" sz="2000" b="1" dirty="0" err="1"/>
              <a:t>mielenterveysstrategia</a:t>
            </a:r>
            <a:endParaRPr lang="en-US" sz="2000" b="1" dirty="0"/>
          </a:p>
          <a:p>
            <a:pPr marL="457200"/>
            <a:r>
              <a:rPr lang="en-US" sz="2000" dirty="0" err="1"/>
              <a:t>Mielenterveys</a:t>
            </a:r>
            <a:r>
              <a:rPr lang="en-US" sz="2000" dirty="0"/>
              <a:t> on </a:t>
            </a:r>
            <a:r>
              <a:rPr lang="en-US" sz="2000" dirty="0" err="1"/>
              <a:t>pääoma</a:t>
            </a:r>
            <a:r>
              <a:rPr lang="en-US" sz="2000" dirty="0"/>
              <a:t>, </a:t>
            </a:r>
            <a:r>
              <a:rPr lang="en-US" sz="2000" dirty="0" err="1"/>
              <a:t>josta</a:t>
            </a:r>
            <a:r>
              <a:rPr lang="en-US" sz="2000" dirty="0"/>
              <a:t> </a:t>
            </a:r>
            <a:r>
              <a:rPr lang="en-US" sz="2000" dirty="0" err="1"/>
              <a:t>pidetään</a:t>
            </a:r>
            <a:r>
              <a:rPr lang="en-US" sz="2000" dirty="0"/>
              <a:t> </a:t>
            </a:r>
            <a:r>
              <a:rPr lang="en-US" sz="2000" dirty="0" err="1"/>
              <a:t>huolta</a:t>
            </a:r>
            <a:r>
              <a:rPr lang="en-US" sz="2000" dirty="0"/>
              <a:t> ja </a:t>
            </a:r>
            <a:r>
              <a:rPr lang="en-US" sz="2000" dirty="0" err="1"/>
              <a:t>johon</a:t>
            </a:r>
            <a:r>
              <a:rPr lang="en-US" sz="2000" dirty="0"/>
              <a:t> </a:t>
            </a:r>
            <a:r>
              <a:rPr lang="en-US" sz="2000" dirty="0" err="1"/>
              <a:t>sijoitetaan.</a:t>
            </a:r>
            <a:endParaRPr lang="en-US" sz="2000" dirty="0"/>
          </a:p>
          <a:p>
            <a:pPr marL="457200"/>
            <a:r>
              <a:rPr lang="en-US" sz="2000" dirty="0" err="1"/>
              <a:t>Lasten</a:t>
            </a:r>
            <a:r>
              <a:rPr lang="en-US" sz="2000" dirty="0"/>
              <a:t> ja </a:t>
            </a:r>
            <a:r>
              <a:rPr lang="en-US" sz="2000" dirty="0" err="1"/>
              <a:t>nuorten</a:t>
            </a:r>
            <a:r>
              <a:rPr lang="en-US" sz="2000" dirty="0"/>
              <a:t> </a:t>
            </a:r>
            <a:r>
              <a:rPr lang="en-US" sz="2000" dirty="0" err="1"/>
              <a:t>mielenterveyttä</a:t>
            </a:r>
            <a:r>
              <a:rPr lang="en-US" sz="2000" dirty="0"/>
              <a:t> </a:t>
            </a:r>
            <a:r>
              <a:rPr lang="en-US" sz="2000" dirty="0" err="1"/>
              <a:t>vahvistetaan.</a:t>
            </a:r>
            <a:endParaRPr lang="en-US" sz="2000" dirty="0"/>
          </a:p>
          <a:p>
            <a:pPr marL="457200"/>
            <a:r>
              <a:rPr lang="en-US" sz="2000" dirty="0" err="1"/>
              <a:t>Mielenterveysoikeudet</a:t>
            </a:r>
            <a:r>
              <a:rPr lang="en-US" sz="2000" dirty="0"/>
              <a:t> </a:t>
            </a:r>
            <a:r>
              <a:rPr lang="en-US" sz="2000" dirty="0" err="1"/>
              <a:t>lisäävät</a:t>
            </a:r>
            <a:r>
              <a:rPr lang="en-US" sz="2000" dirty="0"/>
              <a:t> </a:t>
            </a:r>
            <a:r>
              <a:rPr lang="en-US" sz="2000" dirty="0" err="1"/>
              <a:t>kaikkien</a:t>
            </a:r>
            <a:r>
              <a:rPr lang="en-US" sz="2000" dirty="0"/>
              <a:t> </a:t>
            </a:r>
            <a:r>
              <a:rPr lang="en-US" sz="2000" dirty="0" err="1"/>
              <a:t>psyykkistä</a:t>
            </a:r>
            <a:r>
              <a:rPr lang="en-US" sz="2000" dirty="0"/>
              <a:t> </a:t>
            </a:r>
            <a:r>
              <a:rPr lang="en-US" sz="2000" dirty="0" err="1"/>
              <a:t>hyvinvointia.</a:t>
            </a:r>
            <a:endParaRPr lang="en-US" sz="2000" dirty="0"/>
          </a:p>
          <a:p>
            <a:pPr marL="457200"/>
            <a:r>
              <a:rPr lang="en-US" sz="2000" dirty="0" err="1"/>
              <a:t>Varmistetaan</a:t>
            </a:r>
            <a:r>
              <a:rPr lang="en-US" sz="2000" dirty="0"/>
              <a:t>, </a:t>
            </a:r>
            <a:r>
              <a:rPr lang="en-US" sz="2000" dirty="0" err="1"/>
              <a:t>että</a:t>
            </a:r>
            <a:r>
              <a:rPr lang="en-US" sz="2000" dirty="0"/>
              <a:t> </a:t>
            </a:r>
            <a:r>
              <a:rPr lang="en-US" sz="2000" dirty="0" err="1"/>
              <a:t>mielenterveyspalvelut</a:t>
            </a:r>
            <a:r>
              <a:rPr lang="en-US" sz="2000" dirty="0"/>
              <a:t> </a:t>
            </a:r>
            <a:r>
              <a:rPr lang="en-US" sz="2000" dirty="0" err="1"/>
              <a:t>vastaavat</a:t>
            </a:r>
            <a:r>
              <a:rPr lang="en-US" sz="2000" dirty="0"/>
              <a:t> </a:t>
            </a:r>
            <a:r>
              <a:rPr lang="en-US" sz="2000" dirty="0" err="1"/>
              <a:t>tarpeita.</a:t>
            </a:r>
            <a:endParaRPr lang="en-US" sz="2000" dirty="0"/>
          </a:p>
          <a:p>
            <a:pPr marL="457200"/>
            <a:r>
              <a:rPr lang="en-US" sz="2000" dirty="0" err="1"/>
              <a:t>Mielenterveys</a:t>
            </a:r>
            <a:r>
              <a:rPr lang="en-US" sz="2000" dirty="0"/>
              <a:t> </a:t>
            </a:r>
            <a:r>
              <a:rPr lang="en-US" sz="2000" dirty="0" err="1"/>
              <a:t>työ</a:t>
            </a:r>
            <a:r>
              <a:rPr lang="en-US" sz="2000" dirty="0"/>
              <a:t> on </a:t>
            </a:r>
            <a:r>
              <a:rPr lang="en-US" sz="2000" dirty="0" err="1"/>
              <a:t>osa</a:t>
            </a:r>
            <a:r>
              <a:rPr lang="en-US" sz="2000" dirty="0"/>
              <a:t> </a:t>
            </a:r>
            <a:r>
              <a:rPr lang="en-US" sz="2000" dirty="0" err="1"/>
              <a:t>sosiaali</a:t>
            </a:r>
            <a:r>
              <a:rPr lang="en-US" sz="2000" dirty="0"/>
              <a:t>-, </a:t>
            </a:r>
            <a:r>
              <a:rPr lang="en-US" sz="2000" dirty="0" err="1"/>
              <a:t>terveys</a:t>
            </a:r>
            <a:r>
              <a:rPr lang="en-US" sz="2000" dirty="0"/>
              <a:t>- ja </a:t>
            </a:r>
            <a:r>
              <a:rPr lang="en-US" sz="2000" dirty="0" err="1"/>
              <a:t>turvallisuuspalveluita.</a:t>
            </a:r>
            <a:endParaRPr lang="en-US" sz="2000" dirty="0"/>
          </a:p>
          <a:p>
            <a:endParaRPr lang="en-US" sz="1500" dirty="0"/>
          </a:p>
        </p:txBody>
      </p:sp>
      <p:pic>
        <p:nvPicPr>
          <p:cNvPr id="5" name="Sisällön paikkamerkki 5" descr="Kuva, joka sisältää kohteen sumea&#10;&#10;Kuvaus luotu automaattisesti">
            <a:extLst>
              <a:ext uri="{FF2B5EF4-FFF2-40B4-BE49-F238E27FC236}">
                <a16:creationId xmlns:a16="http://schemas.microsoft.com/office/drawing/2014/main" id="{031EB345-8D40-097D-A59F-2EFE6AB293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88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pic>
        <p:nvPicPr>
          <p:cNvPr id="6" name="Kuva 5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31EA918F-D4BA-1B57-8FFC-3AF45F925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40" y="179554"/>
            <a:ext cx="1892024" cy="42893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FA47B18C-E1D1-FFF2-028C-2E49434FA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0641" y="6356350"/>
            <a:ext cx="1798821" cy="462554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F56C7691-D9CF-02C2-C662-7FB9C85DCDBB}"/>
              </a:ext>
            </a:extLst>
          </p:cNvPr>
          <p:cNvSpPr txBox="1"/>
          <p:nvPr/>
        </p:nvSpPr>
        <p:spPr>
          <a:xfrm>
            <a:off x="0" y="6356350"/>
            <a:ext cx="45498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400" dirty="0">
                <a:solidFill>
                  <a:schemeClr val="bg1"/>
                </a:solidFill>
              </a:rPr>
              <a:t>Kuva: Unsplash.com </a:t>
            </a:r>
            <a:r>
              <a:rPr lang="fi-FI" sz="1400" dirty="0" err="1">
                <a:solidFill>
                  <a:schemeClr val="bg1"/>
                </a:solidFill>
              </a:rPr>
              <a:t>Artem</a:t>
            </a:r>
            <a:r>
              <a:rPr lang="fi-FI" sz="1400" dirty="0">
                <a:solidFill>
                  <a:schemeClr val="bg1"/>
                </a:solidFill>
              </a:rPr>
              <a:t> </a:t>
            </a:r>
            <a:r>
              <a:rPr lang="fi-FI" sz="1400" dirty="0" err="1">
                <a:solidFill>
                  <a:schemeClr val="bg1"/>
                </a:solidFill>
              </a:rPr>
              <a:t>Labunsky</a:t>
            </a:r>
            <a:endParaRPr lang="fi-FI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951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50D17B33-E103-A4BD-1AC8-CF622AAEF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7243" y="6215892"/>
            <a:ext cx="1798821" cy="462554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72FC6D92-AFC7-147E-6BFE-8775FD4FA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338" y="0"/>
            <a:ext cx="9975273" cy="6858000"/>
          </a:xfrm>
          <a:prstGeom prst="rect">
            <a:avLst/>
          </a:prstGeom>
        </p:spPr>
      </p:pic>
      <p:pic>
        <p:nvPicPr>
          <p:cNvPr id="2" name="Kuva 1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652AA457-3B40-A9FB-ADCE-9ECBF2EA72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040" y="179554"/>
            <a:ext cx="1892024" cy="4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6779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16" ma:contentTypeDescription="Luo uusi asiakirja." ma:contentTypeScope="" ma:versionID="bb47927913d2a0d34745ca5eae3b9b59">
  <xsd:schema xmlns:xsd="http://www.w3.org/2001/XMLSchema" xmlns:xs="http://www.w3.org/2001/XMLSchema" xmlns:p="http://schemas.microsoft.com/office/2006/metadata/properties" xmlns:ns2="48e8df33-a090-4ce7-a58b-5234ff1e67e3" xmlns:ns3="f5e6c97b-5595-4ee7-8a83-973ec926e39b" xmlns:ns4="f0974581-4bbf-443e-902f-14073e9fb4f6" targetNamespace="http://schemas.microsoft.com/office/2006/metadata/properties" ma:root="true" ma:fieldsID="60d2bc5703ef11e63c845bf0e1fb3986" ns2:_="" ns3:_="" ns4:_="">
    <xsd:import namespace="48e8df33-a090-4ce7-a58b-5234ff1e67e3"/>
    <xsd:import namespace="f5e6c97b-5595-4ee7-8a83-973ec926e39b"/>
    <xsd:import namespace="f0974581-4bbf-443e-902f-14073e9f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Kuvien tunnisteet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e6c97b-5595-4ee7-8a83-973ec926e39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47c3ecc-9e27-4d18-ad78-bf79d5fad879}" ma:internalName="TaxCatchAll" ma:showField="CatchAllData" ma:web="f5e6c97b-5595-4ee7-8a83-973ec926e3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e8df33-a090-4ce7-a58b-5234ff1e67e3">
      <Terms xmlns="http://schemas.microsoft.com/office/infopath/2007/PartnerControls"/>
    </lcf76f155ced4ddcb4097134ff3c332f>
    <TaxCatchAll xmlns="f0974581-4bbf-443e-902f-14073e9fb4f6" xsi:nil="true"/>
  </documentManagement>
</p:properties>
</file>

<file path=customXml/itemProps1.xml><?xml version="1.0" encoding="utf-8"?>
<ds:datastoreItem xmlns:ds="http://schemas.openxmlformats.org/officeDocument/2006/customXml" ds:itemID="{447F6201-74CD-4B6B-BC82-0FC79C423A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E184FF9-38B6-4DDB-9964-B83F88E2EF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f5e6c97b-5595-4ee7-8a83-973ec926e39b"/>
    <ds:schemaRef ds:uri="f0974581-4bbf-443e-902f-14073e9fb4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AC26DEB-3504-40D2-B084-5764B32B0DB6}">
  <ds:schemaRefs>
    <ds:schemaRef ds:uri="http://schemas.microsoft.com/office/2006/metadata/properties"/>
    <ds:schemaRef ds:uri="http://schemas.microsoft.com/office/infopath/2007/PartnerControls"/>
    <ds:schemaRef ds:uri="48e8df33-a090-4ce7-a58b-5234ff1e67e3"/>
    <ds:schemaRef ds:uri="f0974581-4bbf-443e-902f-14073e9fb4f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610</Words>
  <Application>Microsoft Macintosh PowerPoint</Application>
  <PresentationFormat>Laajakuva</PresentationFormat>
  <Paragraphs>126</Paragraphs>
  <Slides>13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Office-teema</vt:lpstr>
      <vt:lpstr>Mielenterveyden häiriöt</vt:lpstr>
      <vt:lpstr>Mielenterveyden häiriöt </vt:lpstr>
      <vt:lpstr>Mielenterveyttä kannattaa vaalia</vt:lpstr>
      <vt:lpstr>Masennustilat eli depressiot</vt:lpstr>
      <vt:lpstr>Depressiosta voi parantua</vt:lpstr>
      <vt:lpstr>Ahdistuneisuushäiriö on pelon pelkoa</vt:lpstr>
      <vt:lpstr>PowerPoint-esitys</vt:lpstr>
      <vt:lpstr>Ahdistuneisuushäiriön oireita voidaan lievittää</vt:lpstr>
      <vt:lpstr>Syömishäiriöt</vt:lpstr>
      <vt:lpstr>Erilaisia syöhishäiriöitä</vt:lpstr>
      <vt:lpstr>PowerPoint-esitys</vt:lpstr>
      <vt:lpstr>Mielenterveyden häiriöiden preventio ja varhainen hoitoon pääsy ovat tärkeitä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Mielenterveyden häiriöt</dc:title>
  <dc:creator>Paula</dc:creator>
  <cp:lastModifiedBy>Eija Tuunainen</cp:lastModifiedBy>
  <cp:revision>37</cp:revision>
  <dcterms:created xsi:type="dcterms:W3CDTF">2022-06-20T15:38:13Z</dcterms:created>
  <dcterms:modified xsi:type="dcterms:W3CDTF">2022-08-22T13:07:59Z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