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9"/>
  </p:notesMasterIdLst>
  <p:sldIdLst>
    <p:sldId id="275" r:id="rId5"/>
    <p:sldId id="256" r:id="rId6"/>
    <p:sldId id="258" r:id="rId7"/>
    <p:sldId id="259" r:id="rId8"/>
    <p:sldId id="267" r:id="rId9"/>
    <p:sldId id="273" r:id="rId10"/>
    <p:sldId id="266" r:id="rId11"/>
    <p:sldId id="268" r:id="rId12"/>
    <p:sldId id="261" r:id="rId13"/>
    <p:sldId id="264" r:id="rId14"/>
    <p:sldId id="265" r:id="rId15"/>
    <p:sldId id="274" r:id="rId16"/>
    <p:sldId id="269"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18B7C7-B953-46A8-A3D0-67093F559498}" v="716" dt="2022-04-19T08:58:17.8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33" autoAdjust="0"/>
    <p:restoredTop sz="94660"/>
  </p:normalViewPr>
  <p:slideViewPr>
    <p:cSldViewPr snapToGrid="0">
      <p:cViewPr varScale="1">
        <p:scale>
          <a:sx n="108" d="100"/>
          <a:sy n="108" d="100"/>
        </p:scale>
        <p:origin x="9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56F4B4-CD32-400E-8747-5B449F1338F6}" type="datetimeFigureOut">
              <a:rPr lang="fi-FI" smtClean="0"/>
              <a:t>19.4.2022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F89DC9-63B1-4D88-BE35-868A9566A9FD}" type="slidenum">
              <a:rPr lang="fi-FI" smtClean="0"/>
              <a:t>‹#›</a:t>
            </a:fld>
            <a:endParaRPr lang="fi-FI"/>
          </a:p>
        </p:txBody>
      </p:sp>
    </p:spTree>
    <p:extLst>
      <p:ext uri="{BB962C8B-B14F-4D97-AF65-F5344CB8AC3E}">
        <p14:creationId xmlns:p14="http://schemas.microsoft.com/office/powerpoint/2010/main" val="2845235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fi-FI"/>
              <a:t>Muokkaa ots. perustyyl. napsautt.</a:t>
            </a:r>
            <a:endParaRPr lang="en-US"/>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a:p>
        </p:txBody>
      </p:sp>
      <p:sp>
        <p:nvSpPr>
          <p:cNvPr id="4" name="Date Placeholder 3"/>
          <p:cNvSpPr>
            <a:spLocks noGrp="1"/>
          </p:cNvSpPr>
          <p:nvPr>
            <p:ph type="dt" sz="half" idx="10"/>
          </p:nvPr>
        </p:nvSpPr>
        <p:spPr>
          <a:xfrm>
            <a:off x="7909561" y="4314328"/>
            <a:ext cx="2910840" cy="374642"/>
          </a:xfrm>
        </p:spPr>
        <p:txBody>
          <a:bodyPr/>
          <a:lstStyle/>
          <a:p>
            <a:fld id="{B0E62A50-6F76-428F-B517-93E0B43B77D6}" type="datetime1">
              <a:rPr lang="fi-FI" smtClean="0"/>
              <a:t>19.4.2022</a:t>
            </a:fld>
            <a:endParaRPr lang="fi-FI"/>
          </a:p>
        </p:txBody>
      </p:sp>
      <p:sp>
        <p:nvSpPr>
          <p:cNvPr id="5" name="Footer Placeholder 4"/>
          <p:cNvSpPr>
            <a:spLocks noGrp="1"/>
          </p:cNvSpPr>
          <p:nvPr>
            <p:ph type="ftr" sz="quarter" idx="11"/>
          </p:nvPr>
        </p:nvSpPr>
        <p:spPr>
          <a:xfrm>
            <a:off x="1371600" y="4323845"/>
            <a:ext cx="6400800" cy="365125"/>
          </a:xfrm>
        </p:spPr>
        <p:txBody>
          <a:bodyPr/>
          <a:lstStyle/>
          <a:p>
            <a:r>
              <a:rPr lang="fi-FI"/>
              <a:t>Leena Muona 2021</a:t>
            </a:r>
          </a:p>
        </p:txBody>
      </p:sp>
      <p:sp>
        <p:nvSpPr>
          <p:cNvPr id="6" name="Slide Number Placeholder 5"/>
          <p:cNvSpPr>
            <a:spLocks noGrp="1"/>
          </p:cNvSpPr>
          <p:nvPr>
            <p:ph type="sldNum" sz="quarter" idx="12"/>
          </p:nvPr>
        </p:nvSpPr>
        <p:spPr>
          <a:xfrm>
            <a:off x="8077200" y="1430866"/>
            <a:ext cx="2743200" cy="365125"/>
          </a:xfrm>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4250932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fi-FI"/>
              <a:t>Muokkaa ots. perustyyl. napsautt.</a:t>
            </a:r>
            <a:endParaRPr lang="en-US"/>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C554B79F-F31A-41D4-ADCF-2CB1AB66B327}" type="datetime1">
              <a:rPr lang="fi-FI" smtClean="0"/>
              <a:t>19.4.2022</a:t>
            </a:fld>
            <a:endParaRPr lang="fi-FI"/>
          </a:p>
        </p:txBody>
      </p:sp>
      <p:sp>
        <p:nvSpPr>
          <p:cNvPr id="6" name="Footer Placeholder 5"/>
          <p:cNvSpPr>
            <a:spLocks noGrp="1"/>
          </p:cNvSpPr>
          <p:nvPr>
            <p:ph type="ftr" sz="quarter" idx="11"/>
          </p:nvPr>
        </p:nvSpPr>
        <p:spPr/>
        <p:txBody>
          <a:bodyPr/>
          <a:lstStyle/>
          <a:p>
            <a:r>
              <a:rPr lang="fi-FI"/>
              <a:t>Leena Muona 2021</a:t>
            </a:r>
          </a:p>
        </p:txBody>
      </p:sp>
      <p:sp>
        <p:nvSpPr>
          <p:cNvPr id="7" name="Slide Number Placeholder 6"/>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163678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Otsikko ja kuvateksti">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fi-FI"/>
              <a:t>Muokkaa ots. perustyyl. napsautt.</a:t>
            </a:r>
            <a:endParaRPr lang="en-US"/>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59929F8-7C8C-4F59-B527-BA64246632E5}" type="datetime1">
              <a:rPr lang="fi-FI" smtClean="0"/>
              <a:t>19.4.2022</a:t>
            </a:fld>
            <a:endParaRPr lang="fi-FI"/>
          </a:p>
        </p:txBody>
      </p:sp>
      <p:sp>
        <p:nvSpPr>
          <p:cNvPr id="6" name="Footer Placeholder 5"/>
          <p:cNvSpPr>
            <a:spLocks noGrp="1"/>
          </p:cNvSpPr>
          <p:nvPr>
            <p:ph type="ftr" sz="quarter" idx="11"/>
          </p:nvPr>
        </p:nvSpPr>
        <p:spPr>
          <a:xfrm>
            <a:off x="685800" y="379941"/>
            <a:ext cx="6991492" cy="365125"/>
          </a:xfrm>
        </p:spPr>
        <p:txBody>
          <a:bodyPr/>
          <a:lstStyle/>
          <a:p>
            <a:r>
              <a:rPr lang="fi-FI"/>
              <a:t>Leena Muona 2021</a:t>
            </a:r>
          </a:p>
        </p:txBody>
      </p:sp>
      <p:sp>
        <p:nvSpPr>
          <p:cNvPr id="7" name="Slide Number Placeholder 6"/>
          <p:cNvSpPr>
            <a:spLocks noGrp="1"/>
          </p:cNvSpPr>
          <p:nvPr>
            <p:ph type="sldNum" sz="quarter" idx="12"/>
          </p:nvPr>
        </p:nvSpPr>
        <p:spPr>
          <a:xfrm>
            <a:off x="10862452" y="381000"/>
            <a:ext cx="643748" cy="365125"/>
          </a:xfrm>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42290876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Lainaus ja kuvateksti">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fi-FI"/>
              <a:t>Muokkaa ots. perustyyl. napsautt.</a:t>
            </a:r>
            <a:endParaRPr lang="en-US"/>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60AF055-5C43-4B78-A0FB-8B9E498EFFE1}" type="datetime1">
              <a:rPr lang="fi-FI" smtClean="0"/>
              <a:t>19.4.2022</a:t>
            </a:fld>
            <a:endParaRPr lang="fi-FI"/>
          </a:p>
        </p:txBody>
      </p:sp>
      <p:sp>
        <p:nvSpPr>
          <p:cNvPr id="6" name="Footer Placeholder 5"/>
          <p:cNvSpPr>
            <a:spLocks noGrp="1"/>
          </p:cNvSpPr>
          <p:nvPr>
            <p:ph type="ftr" sz="quarter" idx="11"/>
          </p:nvPr>
        </p:nvSpPr>
        <p:spPr>
          <a:xfrm>
            <a:off x="685800" y="379941"/>
            <a:ext cx="6991492" cy="365125"/>
          </a:xfrm>
        </p:spPr>
        <p:txBody>
          <a:bodyPr/>
          <a:lstStyle/>
          <a:p>
            <a:r>
              <a:rPr lang="fi-FI"/>
              <a:t>Leena Muona 2021</a:t>
            </a:r>
          </a:p>
        </p:txBody>
      </p:sp>
      <p:sp>
        <p:nvSpPr>
          <p:cNvPr id="7" name="Slide Number Placeholder 6"/>
          <p:cNvSpPr>
            <a:spLocks noGrp="1"/>
          </p:cNvSpPr>
          <p:nvPr>
            <p:ph type="sldNum" sz="quarter" idx="12"/>
          </p:nvPr>
        </p:nvSpPr>
        <p:spPr>
          <a:xfrm>
            <a:off x="10862452" y="381000"/>
            <a:ext cx="643748" cy="365125"/>
          </a:xfrm>
        </p:spPr>
        <p:txBody>
          <a:bodyPr/>
          <a:lstStyle/>
          <a:p>
            <a:fld id="{04780EB2-5466-4F9D-B4F1-9C432C242D5D}" type="slidenum">
              <a:rPr lang="fi-FI" smtClean="0"/>
              <a:t>‹#›</a:t>
            </a:fld>
            <a:endParaRPr lang="fi-FI"/>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extLst>
      <p:ext uri="{BB962C8B-B14F-4D97-AF65-F5344CB8AC3E}">
        <p14:creationId xmlns:p14="http://schemas.microsoft.com/office/powerpoint/2010/main" val="1263684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imikortti">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fi-FI"/>
              <a:t>Muokkaa ots. perustyyl. napsautt.</a:t>
            </a:r>
            <a:endParaRPr lang="en-US"/>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EEEF1C62-D040-4DA4-86BE-BB6E7CEBD603}" type="datetime1">
              <a:rPr lang="fi-FI" smtClean="0"/>
              <a:t>19.4.2022</a:t>
            </a:fld>
            <a:endParaRPr lang="fi-FI"/>
          </a:p>
        </p:txBody>
      </p:sp>
      <p:sp>
        <p:nvSpPr>
          <p:cNvPr id="6" name="Footer Placeholder 5"/>
          <p:cNvSpPr>
            <a:spLocks noGrp="1"/>
          </p:cNvSpPr>
          <p:nvPr>
            <p:ph type="ftr" sz="quarter" idx="11"/>
          </p:nvPr>
        </p:nvSpPr>
        <p:spPr>
          <a:xfrm>
            <a:off x="685800" y="378883"/>
            <a:ext cx="6991492" cy="365125"/>
          </a:xfrm>
        </p:spPr>
        <p:txBody>
          <a:bodyPr/>
          <a:lstStyle/>
          <a:p>
            <a:r>
              <a:rPr lang="fi-FI"/>
              <a:t>Leena Muona 2021</a:t>
            </a:r>
          </a:p>
        </p:txBody>
      </p:sp>
      <p:sp>
        <p:nvSpPr>
          <p:cNvPr id="7" name="Slide Number Placeholder 6"/>
          <p:cNvSpPr>
            <a:spLocks noGrp="1"/>
          </p:cNvSpPr>
          <p:nvPr>
            <p:ph type="sldNum" sz="quarter" idx="12"/>
          </p:nvPr>
        </p:nvSpPr>
        <p:spPr>
          <a:xfrm>
            <a:off x="10862452" y="381000"/>
            <a:ext cx="643748" cy="365125"/>
          </a:xfrm>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2391969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fi-FI"/>
              <a:t>Muokkaa ots. perustyyl. napsautt.</a:t>
            </a:r>
            <a:endParaRPr lang="en-US"/>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3" name="Date Placeholder 2"/>
          <p:cNvSpPr>
            <a:spLocks noGrp="1"/>
          </p:cNvSpPr>
          <p:nvPr>
            <p:ph type="dt" sz="half" idx="10"/>
          </p:nvPr>
        </p:nvSpPr>
        <p:spPr/>
        <p:txBody>
          <a:bodyPr/>
          <a:lstStyle/>
          <a:p>
            <a:fld id="{C8E90B5C-21F1-4174-8E63-AE94320C03A4}" type="datetime1">
              <a:rPr lang="fi-FI" smtClean="0"/>
              <a:t>19.4.2022</a:t>
            </a:fld>
            <a:endParaRPr lang="fi-FI"/>
          </a:p>
        </p:txBody>
      </p:sp>
      <p:sp>
        <p:nvSpPr>
          <p:cNvPr id="4" name="Footer Placeholder 3"/>
          <p:cNvSpPr>
            <a:spLocks noGrp="1"/>
          </p:cNvSpPr>
          <p:nvPr>
            <p:ph type="ftr" sz="quarter" idx="11"/>
          </p:nvPr>
        </p:nvSpPr>
        <p:spPr/>
        <p:txBody>
          <a:bodyPr/>
          <a:lstStyle/>
          <a:p>
            <a:r>
              <a:rPr lang="fi-FI"/>
              <a:t>Leena Muona 2021</a:t>
            </a:r>
          </a:p>
        </p:txBody>
      </p:sp>
      <p:sp>
        <p:nvSpPr>
          <p:cNvPr id="5" name="Slide Number Placeholder 4"/>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12082818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fi-FI"/>
              <a:t>Muokkaa ots. perustyyl. napsautt.</a:t>
            </a:r>
            <a:endParaRPr lang="en-US"/>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3" name="Date Placeholder 2"/>
          <p:cNvSpPr>
            <a:spLocks noGrp="1"/>
          </p:cNvSpPr>
          <p:nvPr>
            <p:ph type="dt" sz="half" idx="10"/>
          </p:nvPr>
        </p:nvSpPr>
        <p:spPr/>
        <p:txBody>
          <a:bodyPr/>
          <a:lstStyle/>
          <a:p>
            <a:fld id="{232E04FF-4562-46E4-B1D2-F433F8D1C25F}" type="datetime1">
              <a:rPr lang="fi-FI" smtClean="0"/>
              <a:t>19.4.2022</a:t>
            </a:fld>
            <a:endParaRPr lang="fi-FI"/>
          </a:p>
        </p:txBody>
      </p:sp>
      <p:sp>
        <p:nvSpPr>
          <p:cNvPr id="4" name="Footer Placeholder 3"/>
          <p:cNvSpPr>
            <a:spLocks noGrp="1"/>
          </p:cNvSpPr>
          <p:nvPr>
            <p:ph type="ftr" sz="quarter" idx="11"/>
          </p:nvPr>
        </p:nvSpPr>
        <p:spPr/>
        <p:txBody>
          <a:bodyPr/>
          <a:lstStyle/>
          <a:p>
            <a:r>
              <a:rPr lang="fi-FI"/>
              <a:t>Leena Muona 2021</a:t>
            </a:r>
          </a:p>
        </p:txBody>
      </p:sp>
      <p:sp>
        <p:nvSpPr>
          <p:cNvPr id="5" name="Slide Number Placeholder 4"/>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1014671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81602D24-8031-464E-AEB5-986B71F1B95F}" type="datetime1">
              <a:rPr lang="fi-FI" smtClean="0"/>
              <a:t>19.4.2022</a:t>
            </a:fld>
            <a:endParaRPr lang="fi-FI"/>
          </a:p>
        </p:txBody>
      </p:sp>
      <p:sp>
        <p:nvSpPr>
          <p:cNvPr id="5" name="Footer Placeholder 4"/>
          <p:cNvSpPr>
            <a:spLocks noGrp="1"/>
          </p:cNvSpPr>
          <p:nvPr>
            <p:ph type="ftr" sz="quarter" idx="11"/>
          </p:nvPr>
        </p:nvSpPr>
        <p:spPr/>
        <p:txBody>
          <a:bodyPr/>
          <a:lstStyle/>
          <a:p>
            <a:r>
              <a:rPr lang="fi-FI"/>
              <a:t>Leena Muona 2021</a:t>
            </a:r>
          </a:p>
        </p:txBody>
      </p:sp>
      <p:sp>
        <p:nvSpPr>
          <p:cNvPr id="6" name="Slide Number Placeholder 5"/>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2953901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fi-FI"/>
              <a:t>Muokkaa ots. perustyyl. napsautt.</a:t>
            </a:r>
            <a:endParaRPr lang="en-US"/>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02FFC9E-FC75-4B50-A886-5517B4AAC60D}" type="datetime1">
              <a:rPr lang="fi-FI" smtClean="0"/>
              <a:t>19.4.2022</a:t>
            </a:fld>
            <a:endParaRPr lang="fi-FI"/>
          </a:p>
        </p:txBody>
      </p:sp>
      <p:sp>
        <p:nvSpPr>
          <p:cNvPr id="5" name="Footer Placeholder 4"/>
          <p:cNvSpPr>
            <a:spLocks noGrp="1"/>
          </p:cNvSpPr>
          <p:nvPr>
            <p:ph type="ftr" sz="quarter" idx="11"/>
          </p:nvPr>
        </p:nvSpPr>
        <p:spPr>
          <a:xfrm>
            <a:off x="685800" y="381000"/>
            <a:ext cx="6991492" cy="365125"/>
          </a:xfrm>
        </p:spPr>
        <p:txBody>
          <a:bodyPr/>
          <a:lstStyle/>
          <a:p>
            <a:r>
              <a:rPr lang="fi-FI"/>
              <a:t>Leena Muona 2021</a:t>
            </a:r>
          </a:p>
        </p:txBody>
      </p:sp>
      <p:sp>
        <p:nvSpPr>
          <p:cNvPr id="6" name="Slide Number Placeholder 5"/>
          <p:cNvSpPr>
            <a:spLocks noGrp="1"/>
          </p:cNvSpPr>
          <p:nvPr>
            <p:ph type="sldNum" sz="quarter" idx="12"/>
          </p:nvPr>
        </p:nvSpPr>
        <p:spPr>
          <a:xfrm>
            <a:off x="10862452" y="381000"/>
            <a:ext cx="643748" cy="365125"/>
          </a:xfrm>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218563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1F952E8B-3E46-4EB3-A3DB-90118AA13945}" type="datetime1">
              <a:rPr lang="fi-FI" smtClean="0"/>
              <a:t>19.4.2022</a:t>
            </a:fld>
            <a:endParaRPr lang="fi-FI"/>
          </a:p>
        </p:txBody>
      </p:sp>
      <p:sp>
        <p:nvSpPr>
          <p:cNvPr id="5" name="Footer Placeholder 4"/>
          <p:cNvSpPr>
            <a:spLocks noGrp="1"/>
          </p:cNvSpPr>
          <p:nvPr>
            <p:ph type="ftr" sz="quarter" idx="11"/>
          </p:nvPr>
        </p:nvSpPr>
        <p:spPr/>
        <p:txBody>
          <a:bodyPr/>
          <a:lstStyle/>
          <a:p>
            <a:r>
              <a:rPr lang="fi-FI"/>
              <a:t>Leena Muona 2021</a:t>
            </a:r>
          </a:p>
        </p:txBody>
      </p:sp>
      <p:sp>
        <p:nvSpPr>
          <p:cNvPr id="6" name="Slide Number Placeholder 5"/>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1463276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fi-FI"/>
              <a:t>Muokkaa ots. perustyyl. napsautt.</a:t>
            </a:r>
            <a:endParaRPr lang="en-US"/>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D3B4EA7-7C60-4E02-8B17-82E5A3C273CA}" type="datetime1">
              <a:rPr lang="fi-FI" smtClean="0"/>
              <a:t>19.4.2022</a:t>
            </a:fld>
            <a:endParaRPr lang="fi-FI"/>
          </a:p>
        </p:txBody>
      </p:sp>
      <p:sp>
        <p:nvSpPr>
          <p:cNvPr id="5" name="Footer Placeholder 4"/>
          <p:cNvSpPr>
            <a:spLocks noGrp="1"/>
          </p:cNvSpPr>
          <p:nvPr>
            <p:ph type="ftr" sz="quarter" idx="11"/>
          </p:nvPr>
        </p:nvSpPr>
        <p:spPr>
          <a:xfrm>
            <a:off x="685800" y="381001"/>
            <a:ext cx="6991492" cy="364065"/>
          </a:xfrm>
        </p:spPr>
        <p:txBody>
          <a:bodyPr/>
          <a:lstStyle/>
          <a:p>
            <a:r>
              <a:rPr lang="fi-FI"/>
              <a:t>Leena Muona 2021</a:t>
            </a:r>
          </a:p>
        </p:txBody>
      </p:sp>
      <p:sp>
        <p:nvSpPr>
          <p:cNvPr id="6" name="Slide Number Placeholder 5"/>
          <p:cNvSpPr>
            <a:spLocks noGrp="1"/>
          </p:cNvSpPr>
          <p:nvPr>
            <p:ph type="sldNum" sz="quarter" idx="12"/>
          </p:nvPr>
        </p:nvSpPr>
        <p:spPr>
          <a:xfrm>
            <a:off x="10862452" y="381000"/>
            <a:ext cx="643748" cy="365125"/>
          </a:xfrm>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3210377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sz="half" idx="1"/>
          </p:nvPr>
        </p:nvSpPr>
        <p:spPr>
          <a:xfrm>
            <a:off x="685800" y="2194559"/>
            <a:ext cx="5334000" cy="402412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172200" y="2194559"/>
            <a:ext cx="5334000" cy="402412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Date Placeholder 4"/>
          <p:cNvSpPr>
            <a:spLocks noGrp="1"/>
          </p:cNvSpPr>
          <p:nvPr>
            <p:ph type="dt" sz="half" idx="10"/>
          </p:nvPr>
        </p:nvSpPr>
        <p:spPr/>
        <p:txBody>
          <a:bodyPr/>
          <a:lstStyle/>
          <a:p>
            <a:fld id="{BB5F3681-BC43-42F3-B4DD-3F2831CDE765}" type="datetime1">
              <a:rPr lang="fi-FI" smtClean="0"/>
              <a:t>19.4.2022</a:t>
            </a:fld>
            <a:endParaRPr lang="fi-FI"/>
          </a:p>
        </p:txBody>
      </p:sp>
      <p:sp>
        <p:nvSpPr>
          <p:cNvPr id="6" name="Footer Placeholder 5"/>
          <p:cNvSpPr>
            <a:spLocks noGrp="1"/>
          </p:cNvSpPr>
          <p:nvPr>
            <p:ph type="ftr" sz="quarter" idx="11"/>
          </p:nvPr>
        </p:nvSpPr>
        <p:spPr/>
        <p:txBody>
          <a:bodyPr/>
          <a:lstStyle/>
          <a:p>
            <a:r>
              <a:rPr lang="fi-FI"/>
              <a:t>Leena Muona 2021</a:t>
            </a:r>
          </a:p>
        </p:txBody>
      </p:sp>
      <p:sp>
        <p:nvSpPr>
          <p:cNvPr id="7" name="Slide Number Placeholder 6"/>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3920878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fi-FI"/>
              <a:t>Muokkaa ots. perustyyl. napsautt.</a:t>
            </a:r>
            <a:endParaRPr lang="en-US"/>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85800" y="3132666"/>
            <a:ext cx="5311775" cy="3086019"/>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172200" y="3132666"/>
            <a:ext cx="5334000" cy="3086019"/>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6"/>
          <p:cNvSpPr>
            <a:spLocks noGrp="1"/>
          </p:cNvSpPr>
          <p:nvPr>
            <p:ph type="dt" sz="half" idx="10"/>
          </p:nvPr>
        </p:nvSpPr>
        <p:spPr/>
        <p:txBody>
          <a:bodyPr/>
          <a:lstStyle/>
          <a:p>
            <a:fld id="{BC6E1368-0394-4C97-B69C-50032ABB0BF3}" type="datetime1">
              <a:rPr lang="fi-FI" smtClean="0"/>
              <a:t>19.4.2022</a:t>
            </a:fld>
            <a:endParaRPr lang="fi-FI"/>
          </a:p>
        </p:txBody>
      </p:sp>
      <p:sp>
        <p:nvSpPr>
          <p:cNvPr id="8" name="Footer Placeholder 7"/>
          <p:cNvSpPr>
            <a:spLocks noGrp="1"/>
          </p:cNvSpPr>
          <p:nvPr>
            <p:ph type="ftr" sz="quarter" idx="11"/>
          </p:nvPr>
        </p:nvSpPr>
        <p:spPr/>
        <p:txBody>
          <a:bodyPr/>
          <a:lstStyle/>
          <a:p>
            <a:r>
              <a:rPr lang="fi-FI"/>
              <a:t>Leena Muona 2021</a:t>
            </a:r>
          </a:p>
        </p:txBody>
      </p:sp>
      <p:sp>
        <p:nvSpPr>
          <p:cNvPr id="9" name="Slide Number Placeholder 8"/>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1542762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Date Placeholder 2"/>
          <p:cNvSpPr>
            <a:spLocks noGrp="1"/>
          </p:cNvSpPr>
          <p:nvPr>
            <p:ph type="dt" sz="half" idx="10"/>
          </p:nvPr>
        </p:nvSpPr>
        <p:spPr/>
        <p:txBody>
          <a:bodyPr/>
          <a:lstStyle/>
          <a:p>
            <a:fld id="{88200F90-55FF-4DA3-945F-AE1E2D1A1EEE}" type="datetime1">
              <a:rPr lang="fi-FI" smtClean="0"/>
              <a:t>19.4.2022</a:t>
            </a:fld>
            <a:endParaRPr lang="fi-FI"/>
          </a:p>
        </p:txBody>
      </p:sp>
      <p:sp>
        <p:nvSpPr>
          <p:cNvPr id="4" name="Footer Placeholder 3"/>
          <p:cNvSpPr>
            <a:spLocks noGrp="1"/>
          </p:cNvSpPr>
          <p:nvPr>
            <p:ph type="ftr" sz="quarter" idx="11"/>
          </p:nvPr>
        </p:nvSpPr>
        <p:spPr/>
        <p:txBody>
          <a:bodyPr/>
          <a:lstStyle/>
          <a:p>
            <a:r>
              <a:rPr lang="fi-FI"/>
              <a:t>Leena Muona 2021</a:t>
            </a:r>
          </a:p>
        </p:txBody>
      </p:sp>
      <p:sp>
        <p:nvSpPr>
          <p:cNvPr id="5" name="Slide Number Placeholder 4"/>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242009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A3285A-9A39-4F94-8F56-1CAEFF7DB1AF}" type="datetime1">
              <a:rPr lang="fi-FI" smtClean="0"/>
              <a:t>19.4.2022</a:t>
            </a:fld>
            <a:endParaRPr lang="fi-FI"/>
          </a:p>
        </p:txBody>
      </p:sp>
      <p:sp>
        <p:nvSpPr>
          <p:cNvPr id="3" name="Footer Placeholder 2"/>
          <p:cNvSpPr>
            <a:spLocks noGrp="1"/>
          </p:cNvSpPr>
          <p:nvPr>
            <p:ph type="ftr" sz="quarter" idx="11"/>
          </p:nvPr>
        </p:nvSpPr>
        <p:spPr/>
        <p:txBody>
          <a:bodyPr/>
          <a:lstStyle/>
          <a:p>
            <a:r>
              <a:rPr lang="fi-FI"/>
              <a:t>Leena Muona 2021</a:t>
            </a:r>
          </a:p>
        </p:txBody>
      </p:sp>
      <p:sp>
        <p:nvSpPr>
          <p:cNvPr id="4" name="Slide Number Placeholder 3"/>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840645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fi-FI"/>
              <a:t>Muokkaa ots. perustyyl. napsautt.</a:t>
            </a:r>
            <a:endParaRPr lang="en-US"/>
          </a:p>
        </p:txBody>
      </p:sp>
      <p:sp>
        <p:nvSpPr>
          <p:cNvPr id="3" name="Content Placeholder 2"/>
          <p:cNvSpPr>
            <a:spLocks noGrp="1"/>
          </p:cNvSpPr>
          <p:nvPr>
            <p:ph idx="1"/>
          </p:nvPr>
        </p:nvSpPr>
        <p:spPr>
          <a:xfrm>
            <a:off x="4995582" y="746759"/>
            <a:ext cx="6510618" cy="5471925"/>
          </a:xfrm>
        </p:spPr>
        <p:txBody>
          <a:bodyPr anchor="ct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BF441E4-E501-4B98-A5B6-CAC38A16EB60}" type="datetime1">
              <a:rPr lang="fi-FI" smtClean="0"/>
              <a:t>19.4.2022</a:t>
            </a:fld>
            <a:endParaRPr lang="fi-FI"/>
          </a:p>
        </p:txBody>
      </p:sp>
      <p:sp>
        <p:nvSpPr>
          <p:cNvPr id="6" name="Footer Placeholder 5"/>
          <p:cNvSpPr>
            <a:spLocks noGrp="1"/>
          </p:cNvSpPr>
          <p:nvPr>
            <p:ph type="ftr" sz="quarter" idx="11"/>
          </p:nvPr>
        </p:nvSpPr>
        <p:spPr/>
        <p:txBody>
          <a:bodyPr/>
          <a:lstStyle/>
          <a:p>
            <a:r>
              <a:rPr lang="fi-FI"/>
              <a:t>Leena Muona 2021</a:t>
            </a:r>
          </a:p>
        </p:txBody>
      </p:sp>
      <p:sp>
        <p:nvSpPr>
          <p:cNvPr id="7" name="Slide Number Placeholder 6"/>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145985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fi-FI"/>
              <a:t>Muokkaa ots. perustyyl. napsautt.</a:t>
            </a:r>
            <a:endParaRPr lang="en-US"/>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D6DA02E2-6E6C-4BF7-8D03-30996B1AA716}" type="datetime1">
              <a:rPr lang="fi-FI" smtClean="0"/>
              <a:t>19.4.2022</a:t>
            </a:fld>
            <a:endParaRPr lang="fi-FI"/>
          </a:p>
        </p:txBody>
      </p:sp>
      <p:sp>
        <p:nvSpPr>
          <p:cNvPr id="6" name="Footer Placeholder 5"/>
          <p:cNvSpPr>
            <a:spLocks noGrp="1"/>
          </p:cNvSpPr>
          <p:nvPr>
            <p:ph type="ftr" sz="quarter" idx="11"/>
          </p:nvPr>
        </p:nvSpPr>
        <p:spPr/>
        <p:txBody>
          <a:bodyPr/>
          <a:lstStyle/>
          <a:p>
            <a:r>
              <a:rPr lang="fi-FI"/>
              <a:t>Leena Muona 2021</a:t>
            </a:r>
          </a:p>
        </p:txBody>
      </p:sp>
      <p:sp>
        <p:nvSpPr>
          <p:cNvPr id="7" name="Slide Number Placeholder 6"/>
          <p:cNvSpPr>
            <a:spLocks noGrp="1"/>
          </p:cNvSpPr>
          <p:nvPr>
            <p:ph type="sldNum" sz="quarter" idx="12"/>
          </p:nvPr>
        </p:nvSpPr>
        <p:spPr/>
        <p:txBody>
          <a:bodyPr/>
          <a:lstStyle/>
          <a:p>
            <a:fld id="{04780EB2-5466-4F9D-B4F1-9C432C242D5D}" type="slidenum">
              <a:rPr lang="fi-FI" smtClean="0"/>
              <a:t>‹#›</a:t>
            </a:fld>
            <a:endParaRPr lang="fi-FI"/>
          </a:p>
        </p:txBody>
      </p:sp>
    </p:spTree>
    <p:extLst>
      <p:ext uri="{BB962C8B-B14F-4D97-AF65-F5344CB8AC3E}">
        <p14:creationId xmlns:p14="http://schemas.microsoft.com/office/powerpoint/2010/main" val="2390661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fi-FI"/>
              <a:t>Muokkaa ots. perustyyl. napsautt.</a:t>
            </a:r>
            <a:endParaRPr lang="en-US"/>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52352E8-40D1-4D10-A482-831DC6BF44FB}" type="datetime1">
              <a:rPr lang="fi-FI" smtClean="0"/>
              <a:t>19.4.2022</a:t>
            </a:fld>
            <a:endParaRPr lang="fi-FI"/>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fi-FI"/>
              <a:t>Leena Muona 2021</a:t>
            </a:r>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4780EB2-5466-4F9D-B4F1-9C432C242D5D}" type="slidenum">
              <a:rPr lang="fi-FI" smtClean="0"/>
              <a:t>‹#›</a:t>
            </a:fld>
            <a:endParaRPr lang="fi-FI"/>
          </a:p>
        </p:txBody>
      </p:sp>
    </p:spTree>
    <p:extLst>
      <p:ext uri="{BB962C8B-B14F-4D97-AF65-F5344CB8AC3E}">
        <p14:creationId xmlns:p14="http://schemas.microsoft.com/office/powerpoint/2010/main" val="161773258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hf sldNum="0" hd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peda.net/id/c8283c46b5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peda.net/id/c393f030eff" TargetMode="External"/><Relationship Id="rId2" Type="http://schemas.openxmlformats.org/officeDocument/2006/relationships/hyperlink" Target="https://peda.net/opetussuunnitelma/ops2016/ljll/erityinen-tutkinto-ja-kotiopetus2/ilmoittautuminen-erityiseen-tutkintoon:file/download/d5b1b5d5cde3e821e29fb25f029ddac0c257975b/Ilmoittautuminen%20erityiseen%20tutkintoon.docx" TargetMode="External"/><Relationship Id="rId1" Type="http://schemas.openxmlformats.org/officeDocument/2006/relationships/slideLayout" Target="../slideLayouts/slideLayout2.xml"/><Relationship Id="rId4" Type="http://schemas.openxmlformats.org/officeDocument/2006/relationships/hyperlink" Target="https://www.oph.fi/sites/default/files/documents/Perusopetuksen%20p%C3%A4%C3%A4tt%C3%B6arvioinnin%20kriteerit%2031.12.2020.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peda.net/opetussuunnitelma/ops2016/ljll/erityinen-tutkinto-ja-kotiopetus2/edistymisen-seuranta-kotiopetuksessa:file/download/0123f71646a716eb738062e21cfde8899dbae54d/Edistymisen%20seuranta%20kotiopetuksessa.doc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3E1AFB-A124-4018-A66B-CA56ABD39901}"/>
              </a:ext>
            </a:extLst>
          </p:cNvPr>
          <p:cNvSpPr>
            <a:spLocks noGrp="1"/>
          </p:cNvSpPr>
          <p:nvPr>
            <p:ph type="title"/>
          </p:nvPr>
        </p:nvSpPr>
        <p:spPr/>
        <p:txBody>
          <a:bodyPr/>
          <a:lstStyle/>
          <a:p>
            <a:r>
              <a:rPr lang="fi-FI" dirty="0"/>
              <a:t>OHJELMA</a:t>
            </a:r>
          </a:p>
        </p:txBody>
      </p:sp>
      <p:sp>
        <p:nvSpPr>
          <p:cNvPr id="3" name="Sisällön paikkamerkki 2">
            <a:extLst>
              <a:ext uri="{FF2B5EF4-FFF2-40B4-BE49-F238E27FC236}">
                <a16:creationId xmlns:a16="http://schemas.microsoft.com/office/drawing/2014/main" id="{202EB207-E63F-4DC1-9A3F-B62107524D71}"/>
              </a:ext>
            </a:extLst>
          </p:cNvPr>
          <p:cNvSpPr>
            <a:spLocks noGrp="1"/>
          </p:cNvSpPr>
          <p:nvPr>
            <p:ph idx="1"/>
          </p:nvPr>
        </p:nvSpPr>
        <p:spPr/>
        <p:txBody>
          <a:bodyPr>
            <a:normAutofit/>
          </a:bodyPr>
          <a:lstStyle/>
          <a:p>
            <a:r>
              <a:rPr lang="fi-FI" sz="1800" dirty="0">
                <a:effectLst/>
                <a:latin typeface="Calibri" panose="020F0502020204030204" pitchFamily="34" charset="0"/>
                <a:ea typeface="Calibri" panose="020F0502020204030204" pitchFamily="34" charset="0"/>
              </a:rPr>
              <a:t>08.30–09.00     Aamukahvi                                                      </a:t>
            </a:r>
          </a:p>
          <a:p>
            <a:r>
              <a:rPr lang="fi-FI" sz="1800" dirty="0">
                <a:effectLst/>
                <a:latin typeface="Calibri" panose="020F0502020204030204" pitchFamily="34" charset="0"/>
                <a:ea typeface="Calibri" panose="020F0502020204030204" pitchFamily="34" charset="0"/>
              </a:rPr>
              <a:t>09.00–09.15     Tutustuminen ja aiheeseen virittäytyminen                                                        </a:t>
            </a:r>
          </a:p>
          <a:p>
            <a:r>
              <a:rPr lang="fi-FI" sz="1800" dirty="0">
                <a:effectLst/>
                <a:latin typeface="Calibri" panose="020F0502020204030204" pitchFamily="34" charset="0"/>
                <a:ea typeface="Calibri" panose="020F0502020204030204" pitchFamily="34" charset="0"/>
              </a:rPr>
              <a:t>09.15–09.50     Kotiopetus meidän seudullamme ( seudun ohjeistus ja tukimateriaali) (AH)</a:t>
            </a:r>
          </a:p>
          <a:p>
            <a:r>
              <a:rPr lang="fi-FI" sz="1800" dirty="0">
                <a:effectLst/>
                <a:latin typeface="Calibri" panose="020F0502020204030204" pitchFamily="34" charset="0"/>
                <a:ea typeface="Calibri" panose="020F0502020204030204" pitchFamily="34" charset="0"/>
              </a:rPr>
              <a:t>10.00–11.30     Lappeenrannan malli ( Jatta Lanki etäyhteydellä)                                                       </a:t>
            </a:r>
          </a:p>
          <a:p>
            <a:r>
              <a:rPr lang="fi-FI" sz="1800" dirty="0">
                <a:effectLst/>
                <a:latin typeface="Calibri" panose="020F0502020204030204" pitchFamily="34" charset="0"/>
                <a:ea typeface="Calibri" panose="020F0502020204030204" pitchFamily="34" charset="0"/>
              </a:rPr>
              <a:t>11.30–12.15     Työpajatyöskentely </a:t>
            </a:r>
          </a:p>
          <a:p>
            <a:r>
              <a:rPr lang="fi-FI" sz="1800" dirty="0">
                <a:effectLst/>
                <a:latin typeface="Calibri" panose="020F0502020204030204" pitchFamily="34" charset="0"/>
                <a:ea typeface="Calibri" panose="020F0502020204030204" pitchFamily="34" charset="0"/>
              </a:rPr>
              <a:t>12.15–13.00     Lounas (omakustanteinen, koululounaana </a:t>
            </a:r>
            <a:r>
              <a:rPr lang="fi-FI" sz="1800" dirty="0">
                <a:solidFill>
                  <a:srgbClr val="000000"/>
                </a:solidFill>
                <a:effectLst/>
                <a:latin typeface="Calibri" panose="020F0502020204030204" pitchFamily="34" charset="0"/>
                <a:ea typeface="Calibri" panose="020F0502020204030204" pitchFamily="34" charset="0"/>
              </a:rPr>
              <a:t>jauhelihakastike ja pasta, kasvisruokana on linssi-juureshöystö, hinta </a:t>
            </a:r>
            <a:r>
              <a:rPr lang="fi-FI" sz="1800" dirty="0">
                <a:effectLst/>
                <a:latin typeface="Calibri" panose="020F0502020204030204" pitchFamily="34" charset="0"/>
                <a:ea typeface="Calibri" panose="020F0502020204030204" pitchFamily="34" charset="0"/>
              </a:rPr>
              <a:t>6,20€)                                             </a:t>
            </a:r>
          </a:p>
          <a:p>
            <a:r>
              <a:rPr lang="fi-FI" sz="1800" dirty="0">
                <a:effectLst/>
                <a:latin typeface="Calibri" panose="020F0502020204030204" pitchFamily="34" charset="0"/>
                <a:ea typeface="Calibri" panose="020F0502020204030204" pitchFamily="34" charset="0"/>
              </a:rPr>
              <a:t>13.00–15.00     Työpajatyöskentely                                                  </a:t>
            </a:r>
          </a:p>
          <a:p>
            <a:r>
              <a:rPr lang="fi-FI" sz="1800" dirty="0">
                <a:effectLst/>
                <a:latin typeface="Calibri" panose="020F0502020204030204" pitchFamily="34" charset="0"/>
                <a:ea typeface="Calibri" panose="020F0502020204030204" pitchFamily="34" charset="0"/>
              </a:rPr>
              <a:t>Iltapäiväkahvi työskentelyn lomassa klo 14.00</a:t>
            </a:r>
          </a:p>
          <a:p>
            <a:endParaRPr lang="fi-FI" dirty="0"/>
          </a:p>
        </p:txBody>
      </p:sp>
    </p:spTree>
    <p:extLst>
      <p:ext uri="{BB962C8B-B14F-4D97-AF65-F5344CB8AC3E}">
        <p14:creationId xmlns:p14="http://schemas.microsoft.com/office/powerpoint/2010/main" val="735569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468EC8-B357-471E-9543-C0ABB606207A}"/>
              </a:ext>
            </a:extLst>
          </p:cNvPr>
          <p:cNvSpPr>
            <a:spLocks noGrp="1"/>
          </p:cNvSpPr>
          <p:nvPr>
            <p:ph type="title"/>
          </p:nvPr>
        </p:nvSpPr>
        <p:spPr>
          <a:xfrm>
            <a:off x="3622766" y="764373"/>
            <a:ext cx="7883434" cy="1293028"/>
          </a:xfrm>
        </p:spPr>
        <p:txBody>
          <a:bodyPr/>
          <a:lstStyle/>
          <a:p>
            <a:r>
              <a:rPr lang="fi-FI">
                <a:latin typeface="Calibri" panose="020F0502020204030204" pitchFamily="34" charset="0"/>
                <a:cs typeface="Calibri" panose="020F0502020204030204" pitchFamily="34" charset="0"/>
              </a:rPr>
              <a:t>Oppivelvollisuuden edistymisen seuranta </a:t>
            </a:r>
          </a:p>
        </p:txBody>
      </p:sp>
      <p:sp>
        <p:nvSpPr>
          <p:cNvPr id="3" name="Sisällön paikkamerkki 2">
            <a:extLst>
              <a:ext uri="{FF2B5EF4-FFF2-40B4-BE49-F238E27FC236}">
                <a16:creationId xmlns:a16="http://schemas.microsoft.com/office/drawing/2014/main" id="{ADB6CA76-CD90-4561-BC01-A2EF563E69B7}"/>
              </a:ext>
            </a:extLst>
          </p:cNvPr>
          <p:cNvSpPr>
            <a:spLocks noGrp="1"/>
          </p:cNvSpPr>
          <p:nvPr>
            <p:ph idx="1"/>
          </p:nvPr>
        </p:nvSpPr>
        <p:spPr>
          <a:xfrm>
            <a:off x="685800" y="2194560"/>
            <a:ext cx="10820400" cy="4161285"/>
          </a:xfrm>
        </p:spPr>
        <p:txBody>
          <a:bodyPr>
            <a:normAutofit lnSpcReduction="10000"/>
          </a:bodyPr>
          <a:lstStyle/>
          <a:p>
            <a:pPr marL="0" indent="0">
              <a:buNone/>
            </a:pPr>
            <a:r>
              <a:rPr lang="fi-FI" sz="1800" b="1" dirty="0">
                <a:solidFill>
                  <a:schemeClr val="accent2"/>
                </a:solidFill>
                <a:latin typeface="Calibri" panose="020F0502020204030204" pitchFamily="34" charset="0"/>
                <a:cs typeface="Calibri" panose="020F0502020204030204" pitchFamily="34" charset="0"/>
              </a:rPr>
              <a:t>6.-7. vuosiluokat </a:t>
            </a:r>
          </a:p>
          <a:p>
            <a:r>
              <a:rPr lang="fi-FI" sz="1800" dirty="0">
                <a:latin typeface="Calibri" panose="020F0502020204030204" pitchFamily="34" charset="0"/>
                <a:cs typeface="Calibri" panose="020F0502020204030204" pitchFamily="34" charset="0"/>
              </a:rPr>
              <a:t> Huoltaja esittelee oppimissuunnitelman tutkivalle opettajalle syksyllä </a:t>
            </a:r>
          </a:p>
          <a:p>
            <a:r>
              <a:rPr lang="fi-FI" sz="1800" dirty="0">
                <a:latin typeface="Calibri" panose="020F0502020204030204" pitchFamily="34" charset="0"/>
                <a:cs typeface="Calibri" panose="020F0502020204030204" pitchFamily="34" charset="0"/>
              </a:rPr>
              <a:t>Tarvittaessa ja tutkivan opettajan harkinnan mukaan seuranta ja arviointi syyslukukauden lopussa </a:t>
            </a:r>
          </a:p>
          <a:p>
            <a:r>
              <a:rPr lang="fi-FI" sz="1800" dirty="0">
                <a:latin typeface="Calibri" panose="020F0502020204030204" pitchFamily="34" charset="0"/>
                <a:cs typeface="Calibri" panose="020F0502020204030204" pitchFamily="34" charset="0"/>
              </a:rPr>
              <a:t>Seuranta ja arviointi keväällä, seloste edistymisestä</a:t>
            </a:r>
          </a:p>
          <a:p>
            <a:r>
              <a:rPr lang="fi-FI" sz="1800" dirty="0">
                <a:latin typeface="Calibri" panose="020F0502020204030204" pitchFamily="34" charset="0"/>
                <a:cs typeface="Calibri" panose="020F0502020204030204" pitchFamily="34" charset="0"/>
              </a:rPr>
              <a:t>Syksyn tai kevään tapaamisen yhteydessä käydään keskustelu nivelvaiheessa huomioitavista asioista, mm. päättyvät ja alkavat oppiaineet</a:t>
            </a:r>
          </a:p>
          <a:p>
            <a:pPr marL="0" indent="0">
              <a:buNone/>
            </a:pPr>
            <a:r>
              <a:rPr lang="fi-FI" sz="1800" b="1" dirty="0">
                <a:solidFill>
                  <a:schemeClr val="accent2"/>
                </a:solidFill>
                <a:latin typeface="Calibri" panose="020F0502020204030204" pitchFamily="34" charset="0"/>
                <a:cs typeface="Calibri" panose="020F0502020204030204" pitchFamily="34" charset="0"/>
              </a:rPr>
              <a:t>8. vuosiluokka </a:t>
            </a:r>
          </a:p>
          <a:p>
            <a:r>
              <a:rPr lang="fi-FI" sz="1800" dirty="0">
                <a:latin typeface="Calibri" panose="020F0502020204030204" pitchFamily="34" charset="0"/>
                <a:cs typeface="Calibri" panose="020F0502020204030204" pitchFamily="34" charset="0"/>
              </a:rPr>
              <a:t>Huoltaja esittelee oppimissuunnitelman tutkivalle opettajalle syksyllä suunnitelmassa huomioidaan päättöarvioinnin suorittamismahdollisuudet 8.luokalla </a:t>
            </a:r>
          </a:p>
          <a:p>
            <a:r>
              <a:rPr lang="fi-FI" sz="1800" dirty="0">
                <a:latin typeface="Calibri" panose="020F0502020204030204" pitchFamily="34" charset="0"/>
                <a:cs typeface="Calibri" panose="020F0502020204030204" pitchFamily="34" charset="0"/>
              </a:rPr>
              <a:t>Tarvittaessa seuranta ja arviointi syyslukukauden lopussa tai ennen talvilomaa </a:t>
            </a:r>
          </a:p>
          <a:p>
            <a:r>
              <a:rPr lang="fi-FI" sz="1800" dirty="0">
                <a:latin typeface="Calibri" panose="020F0502020204030204" pitchFamily="34" charset="0"/>
                <a:cs typeface="Calibri" panose="020F0502020204030204" pitchFamily="34" charset="0"/>
              </a:rPr>
              <a:t>Seuranta, arviointi ja 9.lk alustava suunnittelu keväällä. Seloste edistymisestä.</a:t>
            </a:r>
          </a:p>
          <a:p>
            <a:r>
              <a:rPr lang="fi-FI" sz="1800" dirty="0">
                <a:latin typeface="Calibri" panose="020F0502020204030204" pitchFamily="34" charset="0"/>
                <a:cs typeface="Calibri" panose="020F0502020204030204" pitchFamily="34" charset="0"/>
              </a:rPr>
              <a:t> Lisäksi mahdolliset päättövaiheen suoritukset erityisenä tutkintona </a:t>
            </a:r>
            <a:endParaRPr lang="fi-FI" sz="1800" b="1" dirty="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378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468EC8-B357-471E-9543-C0ABB606207A}"/>
              </a:ext>
            </a:extLst>
          </p:cNvPr>
          <p:cNvSpPr>
            <a:spLocks noGrp="1"/>
          </p:cNvSpPr>
          <p:nvPr>
            <p:ph type="title"/>
          </p:nvPr>
        </p:nvSpPr>
        <p:spPr/>
        <p:txBody>
          <a:bodyPr>
            <a:normAutofit/>
          </a:bodyPr>
          <a:lstStyle/>
          <a:p>
            <a:r>
              <a:rPr lang="fi-FI">
                <a:latin typeface="Calibri" panose="020F0502020204030204" pitchFamily="34" charset="0"/>
                <a:cs typeface="Calibri" panose="020F0502020204030204" pitchFamily="34" charset="0"/>
              </a:rPr>
              <a:t>Oppivelvollisuuden edistymisen seuranta 9. vuosiluokalla</a:t>
            </a:r>
          </a:p>
        </p:txBody>
      </p:sp>
      <p:sp>
        <p:nvSpPr>
          <p:cNvPr id="3" name="Sisällön paikkamerkki 2">
            <a:extLst>
              <a:ext uri="{FF2B5EF4-FFF2-40B4-BE49-F238E27FC236}">
                <a16:creationId xmlns:a16="http://schemas.microsoft.com/office/drawing/2014/main" id="{ADB6CA76-CD90-4561-BC01-A2EF563E69B7}"/>
              </a:ext>
            </a:extLst>
          </p:cNvPr>
          <p:cNvSpPr>
            <a:spLocks noGrp="1"/>
          </p:cNvSpPr>
          <p:nvPr>
            <p:ph idx="1"/>
          </p:nvPr>
        </p:nvSpPr>
        <p:spPr>
          <a:xfrm>
            <a:off x="685800" y="2194560"/>
            <a:ext cx="10820400" cy="4161285"/>
          </a:xfrm>
        </p:spPr>
        <p:txBody>
          <a:bodyPr>
            <a:normAutofit/>
          </a:bodyPr>
          <a:lstStyle/>
          <a:p>
            <a:r>
              <a:rPr lang="fi-FI" sz="1800" dirty="0">
                <a:latin typeface="Calibri" panose="020F0502020204030204" pitchFamily="34" charset="0"/>
                <a:cs typeface="Calibri" panose="020F0502020204030204" pitchFamily="34" charset="0"/>
              </a:rPr>
              <a:t>Elokuussa keskustelu, jossa </a:t>
            </a:r>
          </a:p>
          <a:p>
            <a:pPr lvl="1"/>
            <a:r>
              <a:rPr lang="fi-FI" sz="1600" dirty="0">
                <a:latin typeface="Calibri" panose="020F0502020204030204" pitchFamily="34" charset="0"/>
                <a:cs typeface="Calibri" panose="020F0502020204030204" pitchFamily="34" charset="0"/>
              </a:rPr>
              <a:t>muistutetaan, että m</a:t>
            </a:r>
            <a:r>
              <a:rPr lang="fi-FI" sz="1600" dirty="0">
                <a:effectLst/>
                <a:latin typeface="Calibri" panose="020F0502020204030204" pitchFamily="34" charset="0"/>
                <a:ea typeface="Calibri" panose="020F0502020204030204" pitchFamily="34" charset="0"/>
                <a:cs typeface="Calibri" panose="020F0502020204030204" pitchFamily="34" charset="0"/>
              </a:rPr>
              <a:t>ikäli huoltaja haluaa oppivelvollisen saavan opinnoistaan perusopetuksen todistusta vastaavan todistuksen, jossa todetaan suoritetut opinnot ja annetaan sanallinen tai numeroarvosana osaamisen tasosta, on oppivelvollisen osallistuttava erityiseen tutkintoon.</a:t>
            </a:r>
            <a:endParaRPr lang="fi-FI" sz="1600" dirty="0">
              <a:latin typeface="Calibri" panose="020F0502020204030204" pitchFamily="34" charset="0"/>
              <a:cs typeface="Calibri" panose="020F0502020204030204" pitchFamily="34" charset="0"/>
            </a:endParaRPr>
          </a:p>
          <a:p>
            <a:pPr lvl="1"/>
            <a:r>
              <a:rPr lang="fi-FI" sz="1600" dirty="0">
                <a:latin typeface="Calibri" panose="020F0502020204030204" pitchFamily="34" charset="0"/>
                <a:cs typeface="Calibri" panose="020F0502020204030204" pitchFamily="34" charset="0"/>
              </a:rPr>
              <a:t>tutkiva opettaja esittelee päättövaiheen arviointimenetelmät ja –periaatteet</a:t>
            </a:r>
          </a:p>
          <a:p>
            <a:pPr lvl="1"/>
            <a:r>
              <a:rPr lang="fi-FI" sz="1600" dirty="0">
                <a:latin typeface="Calibri" panose="020F0502020204030204" pitchFamily="34" charset="0"/>
                <a:cs typeface="Calibri" panose="020F0502020204030204" pitchFamily="34" charset="0"/>
              </a:rPr>
              <a:t>tehdään suunnitelma ja sovitaan ajankohdat erityisen tutkinnon osa-alueiden </a:t>
            </a:r>
            <a:r>
              <a:rPr lang="fi-FI" sz="1800" dirty="0">
                <a:latin typeface="Calibri" panose="020F0502020204030204" pitchFamily="34" charset="0"/>
                <a:cs typeface="Calibri" panose="020F0502020204030204" pitchFamily="34" charset="0"/>
              </a:rPr>
              <a:t>suorittamiselle.</a:t>
            </a:r>
          </a:p>
          <a:p>
            <a:pPr lvl="1"/>
            <a:r>
              <a:rPr lang="fi-FI" sz="1600" dirty="0">
                <a:latin typeface="Calibri" panose="020F0502020204030204" pitchFamily="34" charset="0"/>
                <a:cs typeface="Calibri" panose="020F0502020204030204" pitchFamily="34" charset="0"/>
              </a:rPr>
              <a:t>tutkiva opettaja voi ohjeistaa huoltajan ja pyytää huoltajaa toimittamaan suunnitelman sovittuna ajankohtana.</a:t>
            </a:r>
          </a:p>
          <a:p>
            <a:pPr lvl="1"/>
            <a:r>
              <a:rPr lang="fi-FI" sz="1600" dirty="0">
                <a:latin typeface="Calibri" panose="020F0502020204030204" pitchFamily="34" charset="0"/>
                <a:cs typeface="Calibri" panose="020F0502020204030204" pitchFamily="34" charset="0"/>
              </a:rPr>
              <a:t>huoltaja esittelee laatimansa oppimissuunnitelman tutkivalle opettajalle</a:t>
            </a:r>
          </a:p>
          <a:p>
            <a:r>
              <a:rPr lang="fi-FI" sz="1800" dirty="0">
                <a:latin typeface="Calibri" panose="020F0502020204030204" pitchFamily="34" charset="0"/>
                <a:cs typeface="Calibri" panose="020F0502020204030204" pitchFamily="34" charset="0"/>
              </a:rPr>
              <a:t>Tutkiva opettaja muistuttaa hakeutumisvelvoitteesta toisen asteen koulutukseen. Voi antaa saman tiedotteen, mikä annetaan 9. luokkalaisille toisen asteen koulutukseen hakemisesta. </a:t>
            </a:r>
          </a:p>
          <a:p>
            <a:r>
              <a:rPr lang="fi-FI" sz="1800" dirty="0">
                <a:latin typeface="Calibri" panose="020F0502020204030204" pitchFamily="34" charset="0"/>
                <a:cs typeface="Calibri" panose="020F0502020204030204" pitchFamily="34" charset="0"/>
              </a:rPr>
              <a:t>Tutkiva opettaja ohjaa ja valvoo prosessia.</a:t>
            </a:r>
          </a:p>
          <a:p>
            <a:r>
              <a:rPr lang="fi-FI" sz="1800" dirty="0">
                <a:latin typeface="Calibri" panose="020F0502020204030204" pitchFamily="34" charset="0"/>
                <a:cs typeface="Calibri" panose="020F0502020204030204" pitchFamily="34" charset="0"/>
              </a:rPr>
              <a:t>Jos ei suorita erityistä tutkintoa, seloste edistymisestä (huom. ei ole todistus)</a:t>
            </a:r>
          </a:p>
          <a:p>
            <a:r>
              <a:rPr lang="fi-FI" sz="1800" dirty="0">
                <a:latin typeface="Calibri" panose="020F0502020204030204" pitchFamily="34" charset="0"/>
                <a:cs typeface="Calibri" panose="020F0502020204030204" pitchFamily="34" charset="0"/>
              </a:rPr>
              <a:t>Arviointitapaamisia erityisen tutkinnon suorittamista varten, n. 7-8 kertaa. Sovitaan erikseen.</a:t>
            </a:r>
          </a:p>
        </p:txBody>
      </p:sp>
    </p:spTree>
    <p:extLst>
      <p:ext uri="{BB962C8B-B14F-4D97-AF65-F5344CB8AC3E}">
        <p14:creationId xmlns:p14="http://schemas.microsoft.com/office/powerpoint/2010/main" val="3160214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0565F49-10DA-40A0-8BC3-30111A6F0E60}"/>
              </a:ext>
            </a:extLst>
          </p:cNvPr>
          <p:cNvSpPr>
            <a:spLocks noGrp="1"/>
          </p:cNvSpPr>
          <p:nvPr>
            <p:ph type="title"/>
          </p:nvPr>
        </p:nvSpPr>
        <p:spPr/>
        <p:txBody>
          <a:bodyPr/>
          <a:lstStyle/>
          <a:p>
            <a:r>
              <a:rPr lang="fi-FI"/>
              <a:t>Erityinen tutkinto</a:t>
            </a:r>
          </a:p>
        </p:txBody>
      </p:sp>
      <p:sp>
        <p:nvSpPr>
          <p:cNvPr id="3" name="Sisällön paikkamerkki 2">
            <a:extLst>
              <a:ext uri="{FF2B5EF4-FFF2-40B4-BE49-F238E27FC236}">
                <a16:creationId xmlns:a16="http://schemas.microsoft.com/office/drawing/2014/main" id="{6801670E-8233-4A20-9ED4-5DCBEE8967E4}"/>
              </a:ext>
            </a:extLst>
          </p:cNvPr>
          <p:cNvSpPr>
            <a:spLocks noGrp="1"/>
          </p:cNvSpPr>
          <p:nvPr>
            <p:ph idx="1"/>
          </p:nvPr>
        </p:nvSpPr>
        <p:spPr/>
        <p:txBody>
          <a:bodyPr>
            <a:normAutofit fontScale="62500" lnSpcReduction="20000"/>
          </a:bodyPr>
          <a:lstStyle/>
          <a:p>
            <a:pPr marL="0" indent="0" algn="l">
              <a:buNone/>
            </a:pPr>
            <a:r>
              <a:rPr lang="fi-FI" b="0" i="0" dirty="0">
                <a:solidFill>
                  <a:srgbClr val="333333"/>
                </a:solidFill>
                <a:effectLst/>
                <a:latin typeface="Open Sans" panose="020B0606030504020204" pitchFamily="34" charset="0"/>
                <a:hlinkClick r:id="rId2"/>
              </a:rPr>
              <a:t>Erityinen tutkinto seudun OPS:ssa</a:t>
            </a:r>
            <a:endParaRPr lang="fi-FI" b="0" i="0" dirty="0">
              <a:solidFill>
                <a:srgbClr val="333333"/>
              </a:solidFill>
              <a:effectLst/>
              <a:latin typeface="Open Sans" panose="020B0606030504020204" pitchFamily="34" charset="0"/>
            </a:endParaRPr>
          </a:p>
          <a:p>
            <a:pPr algn="l"/>
            <a:r>
              <a:rPr lang="fi-FI" b="0" i="0" dirty="0">
                <a:solidFill>
                  <a:srgbClr val="333333"/>
                </a:solidFill>
                <a:effectLst/>
                <a:latin typeface="Open Sans" panose="020B0606030504020204" pitchFamily="34" charset="0"/>
              </a:rPr>
              <a:t>Perusopetuksen oppimäärä tai sen osa voidaan suorittaa erityisessä tutkinnossa. Erityiseen tutkintoon osallistuvan tulee osoittaa, että hänen tietonsa ja taitonsa vastaavat perusopetuksen eri oppiaineiden yleisen oppimäärän mukaisia tietoja ja taitoja.  </a:t>
            </a:r>
          </a:p>
          <a:p>
            <a:pPr algn="l"/>
            <a:r>
              <a:rPr lang="fi-FI" b="0" i="0" dirty="0">
                <a:solidFill>
                  <a:srgbClr val="333333"/>
                </a:solidFill>
                <a:effectLst/>
                <a:latin typeface="Open Sans" panose="020B0606030504020204" pitchFamily="34" charset="0"/>
              </a:rPr>
              <a:t>Tutkinto järjestetään oman kunnan alueella asuville, perusopetusikäisille henkilöille. Tutkinto voidaan järjestää useina näyttöinä lukuvuoden aikana tai yksittäisenä kokeena tai näyttönä lukuvuoden lopussa. Annettua päättöarvosanaa voi korottaa vain erityisellä tutkinnolla tai sanallisesti arvioitavalla syventävällä valinnaisaineella. Tutkinto voidaan järjestää kaikissa seudun kouluissa. </a:t>
            </a:r>
          </a:p>
          <a:p>
            <a:pPr algn="l"/>
            <a:r>
              <a:rPr lang="fi-FI" b="0" i="0" dirty="0">
                <a:solidFill>
                  <a:srgbClr val="333333"/>
                </a:solidFill>
                <a:effectLst/>
                <a:latin typeface="Open Sans" panose="020B0606030504020204" pitchFamily="34" charset="0"/>
              </a:rPr>
              <a:t>Erityiseen tutkintoon ilmoittaudutaan kirjallisesti. Ilmoittautumisen tekee huoltaja. Jos oppilas on koulun kirjoilla, ilmoittautuminen tehdään kyseisen koulun rehtorille. Kotiopetuksessa olevan oppivelvollisen kohdalla ilmoittautuminen tehdään rehtorille siihen kouluun, josta opetuksen järjestäjä on määrännyt tutkivan opettajan​.  Jos perusopetusikäinen ulkopaikkakuntalainen haluaa osallistua erityiseen tutkintoon, on tutkintoon osallistumista anottava. Anomus osoitetaan toimialajohtajalle, joka päättää tutkinnon järjestämisestä tapauskohtaisesti.​ </a:t>
            </a:r>
          </a:p>
          <a:p>
            <a:pPr algn="l"/>
            <a:r>
              <a:rPr lang="fi-FI" b="0" i="0" dirty="0">
                <a:solidFill>
                  <a:srgbClr val="333333"/>
                </a:solidFill>
                <a:effectLst/>
                <a:latin typeface="Open Sans" panose="020B0606030504020204" pitchFamily="34" charset="0"/>
              </a:rPr>
              <a:t>Kirjallisessa ilmoittautumisessa erityiseen tutkintoon on oltava: </a:t>
            </a:r>
          </a:p>
          <a:p>
            <a:pPr lvl="1"/>
            <a:r>
              <a:rPr lang="fi-FI" b="0" i="0" dirty="0">
                <a:solidFill>
                  <a:srgbClr val="333333"/>
                </a:solidFill>
                <a:effectLst/>
                <a:latin typeface="Open Sans" panose="020B0606030504020204" pitchFamily="34" charset="0"/>
              </a:rPr>
              <a:t>Erityisen tutkinnon suorittajan tunnistetiedot​ </a:t>
            </a:r>
          </a:p>
          <a:p>
            <a:pPr lvl="1"/>
            <a:r>
              <a:rPr lang="fi-FI" b="0" i="0" dirty="0">
                <a:solidFill>
                  <a:srgbClr val="333333"/>
                </a:solidFill>
                <a:effectLst/>
                <a:latin typeface="Open Sans" panose="020B0606030504020204" pitchFamily="34" charset="0"/>
              </a:rPr>
              <a:t>Tieto siitä, suoritetaanko erityisessä tutkinnossa koko perusopetuksen oppimäärä vai osa oppimäärästä​ </a:t>
            </a:r>
          </a:p>
          <a:p>
            <a:pPr lvl="1"/>
            <a:r>
              <a:rPr lang="fi-FI" b="0" i="0" dirty="0">
                <a:solidFill>
                  <a:srgbClr val="333333"/>
                </a:solidFill>
                <a:effectLst/>
                <a:latin typeface="Open Sans" panose="020B0606030504020204" pitchFamily="34" charset="0"/>
              </a:rPr>
              <a:t>Osittain suoritettavan oppimäärän osalta oppiaineet ja vuosiluokkakokonaisuudet eriteltynä​</a:t>
            </a:r>
            <a:br>
              <a:rPr lang="fi-FI" b="0" i="0" dirty="0">
                <a:solidFill>
                  <a:srgbClr val="333333"/>
                </a:solidFill>
                <a:effectLst/>
                <a:latin typeface="Open Sans" panose="020B0606030504020204" pitchFamily="34" charset="0"/>
              </a:rPr>
            </a:br>
            <a:endParaRPr lang="fi-FI" b="0" i="0" dirty="0">
              <a:solidFill>
                <a:srgbClr val="333333"/>
              </a:solidFill>
              <a:effectLst/>
              <a:latin typeface="Open Sans" panose="020B0606030504020204" pitchFamily="34" charset="0"/>
            </a:endParaRPr>
          </a:p>
          <a:p>
            <a:pPr algn="l"/>
            <a:r>
              <a:rPr lang="fi-FI" b="0" i="0" dirty="0">
                <a:solidFill>
                  <a:srgbClr val="333333"/>
                </a:solidFill>
                <a:effectLst/>
                <a:latin typeface="Open Sans" panose="020B0606030504020204" pitchFamily="34" charset="0"/>
              </a:rPr>
              <a:t>Ilmoittautumisen jälkeen sovitaan erityisen tutkinnon suorittamisen tavoista ja ajankohdista. Erityisen tutkinnon laatimisessa ja arvioinnissa voidaan tehdä opettajien ja koulujen välistä yhteistyötä. </a:t>
            </a:r>
          </a:p>
          <a:p>
            <a:pPr marL="0" indent="0">
              <a:buNone/>
            </a:pPr>
            <a:endParaRPr lang="fi-FI" dirty="0"/>
          </a:p>
        </p:txBody>
      </p:sp>
    </p:spTree>
    <p:extLst>
      <p:ext uri="{BB962C8B-B14F-4D97-AF65-F5344CB8AC3E}">
        <p14:creationId xmlns:p14="http://schemas.microsoft.com/office/powerpoint/2010/main" val="2219737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468EC8-B357-471E-9543-C0ABB606207A}"/>
              </a:ext>
            </a:extLst>
          </p:cNvPr>
          <p:cNvSpPr>
            <a:spLocks noGrp="1"/>
          </p:cNvSpPr>
          <p:nvPr>
            <p:ph type="title"/>
          </p:nvPr>
        </p:nvSpPr>
        <p:spPr/>
        <p:txBody>
          <a:bodyPr>
            <a:normAutofit/>
          </a:bodyPr>
          <a:lstStyle/>
          <a:p>
            <a:pPr>
              <a:lnSpc>
                <a:spcPct val="107000"/>
              </a:lnSpc>
              <a:spcAft>
                <a:spcPts val="800"/>
              </a:spcAft>
            </a:pPr>
            <a:r>
              <a:rPr lang="fi-FI" sz="4000" b="1">
                <a:effectLst/>
                <a:latin typeface="Calibri" panose="020F0502020204030204" pitchFamily="34" charset="0"/>
                <a:ea typeface="Calibri" panose="020F0502020204030204" pitchFamily="34" charset="0"/>
                <a:cs typeface="Times New Roman" panose="02020603050405020304" pitchFamily="18" charset="0"/>
              </a:rPr>
              <a:t>Erityinen tutkinto </a:t>
            </a:r>
            <a:endParaRPr lang="fi-FI" sz="40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isällön paikkamerkki 2">
            <a:extLst>
              <a:ext uri="{FF2B5EF4-FFF2-40B4-BE49-F238E27FC236}">
                <a16:creationId xmlns:a16="http://schemas.microsoft.com/office/drawing/2014/main" id="{ADB6CA76-CD90-4561-BC01-A2EF563E69B7}"/>
              </a:ext>
            </a:extLst>
          </p:cNvPr>
          <p:cNvSpPr>
            <a:spLocks noGrp="1"/>
          </p:cNvSpPr>
          <p:nvPr>
            <p:ph idx="1"/>
          </p:nvPr>
        </p:nvSpPr>
        <p:spPr>
          <a:xfrm>
            <a:off x="685800" y="2194560"/>
            <a:ext cx="11142406" cy="4161995"/>
          </a:xfrm>
        </p:spPr>
        <p:txBody>
          <a:bodyPr>
            <a:normAutofit fontScale="85000" lnSpcReduction="10000"/>
          </a:bodyPr>
          <a:lstStyle/>
          <a:p>
            <a:pPr marL="0" indent="0">
              <a:lnSpc>
                <a:spcPct val="107000"/>
              </a:lnSpc>
              <a:spcAft>
                <a:spcPts val="800"/>
              </a:spcAft>
              <a:buNone/>
            </a:pPr>
            <a:r>
              <a:rPr lang="fi-FI" sz="1800" dirty="0">
                <a:effectLst/>
                <a:latin typeface="Calibri" panose="020F0502020204030204" pitchFamily="34" charset="0"/>
                <a:ea typeface="Calibri" panose="020F0502020204030204" pitchFamily="34" charset="0"/>
                <a:cs typeface="Times New Roman" panose="02020603050405020304" pitchFamily="18" charset="0"/>
              </a:rPr>
              <a:t>Mikäli huoltaja haluaa oppivelvollisen saavan opinnoistaan perusopetuksen todistusta vastaavan todistuksen, jossa todetaan suoritetut opinnot ja annetaan sanallinen tai numeroarvosana osaamisen tasosta, on oppivelvollisen osallistuttava erityiseen tutkintoon.</a:t>
            </a:r>
          </a:p>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Erityinen tutkinto järjestetään siinä koulussa, josta tutkiva opettaja on määrätty.</a:t>
            </a:r>
          </a:p>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Tutkintoon on ilmoittauduttava. Ilmoittautuminen tehdään koulun rehtorille tällä </a:t>
            </a:r>
            <a:r>
              <a:rPr lang="fi-FI" sz="1800" dirty="0">
                <a:effectLst/>
                <a:latin typeface="Calibri" panose="020F0502020204030204" pitchFamily="34" charset="0"/>
                <a:ea typeface="Calibri" panose="020F0502020204030204" pitchFamily="34" charset="0"/>
                <a:cs typeface="Times New Roman" panose="02020603050405020304" pitchFamily="18" charset="0"/>
                <a:hlinkClick r:id="rId2"/>
              </a:rPr>
              <a:t>lomakkeella</a:t>
            </a:r>
            <a:r>
              <a:rPr lang="fi-FI" sz="18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Ilmoittautumisen yhteydessä eritellään</a:t>
            </a:r>
          </a:p>
          <a:p>
            <a:pPr marL="800100" lvl="1" indent="-342900">
              <a:lnSpc>
                <a:spcPct val="107000"/>
              </a:lnSpc>
              <a:buFont typeface="Calibri" panose="020F0502020204030204" pitchFamily="34" charset="0"/>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oppiaineet ja vuosiluokkakokonaisuudet, joissa erityinen tutkinto suoritetaan</a:t>
            </a:r>
          </a:p>
          <a:p>
            <a:pPr marL="800100" lvl="1" indent="-342900">
              <a:lnSpc>
                <a:spcPct val="107000"/>
              </a:lnSpc>
              <a:buFont typeface="Calibri" panose="020F0502020204030204" pitchFamily="34" charset="0"/>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tutkinnon suorittamisen tavat ja ajankohdat</a:t>
            </a:r>
          </a:p>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Tutkinnossa arvioidaan osaamisen taso suhteessa huoltajan omassa opetussuunnitelmassa tai paikallisessa opetussuunnitelmassa vuosiluokittain määriteltyihin tavoitteisiin. </a:t>
            </a:r>
          </a:p>
          <a:p>
            <a:pPr marL="342900" lvl="0" indent="-342900">
              <a:lnSpc>
                <a:spcPct val="107000"/>
              </a:lnSpc>
              <a:spcAft>
                <a:spcPts val="800"/>
              </a:spcAft>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Arvioinnin apuna voi käyttää perusopetuksen opetussuunnitelman perusteisiin (2014) sisältyviä arvosana 8 kuvauksia, </a:t>
            </a:r>
            <a:r>
              <a:rPr lang="fi-FI" sz="1800" dirty="0">
                <a:effectLst/>
                <a:latin typeface="Calibri" panose="020F0502020204030204" pitchFamily="34" charset="0"/>
                <a:ea typeface="Calibri" panose="020F0502020204030204" pitchFamily="34" charset="0"/>
                <a:cs typeface="Times New Roman" panose="02020603050405020304" pitchFamily="18" charset="0"/>
                <a:hlinkClick r:id="rId3"/>
              </a:rPr>
              <a:t>hyvän osaamisen kuvaksia 9 lk. päätteeksi</a:t>
            </a:r>
            <a:r>
              <a:rPr lang="fi-FI" sz="1800" dirty="0">
                <a:effectLst/>
                <a:latin typeface="Calibri" panose="020F0502020204030204" pitchFamily="34" charset="0"/>
                <a:ea typeface="Calibri" panose="020F0502020204030204" pitchFamily="34" charset="0"/>
                <a:cs typeface="Times New Roman" panose="02020603050405020304" pitchFamily="18" charset="0"/>
              </a:rPr>
              <a:t> sekä </a:t>
            </a:r>
            <a:r>
              <a:rPr lang="fi-FI" sz="1800" dirty="0">
                <a:effectLst/>
                <a:latin typeface="Calibri" panose="020F0502020204030204" pitchFamily="34" charset="0"/>
                <a:ea typeface="Calibri" panose="020F0502020204030204" pitchFamily="34" charset="0"/>
                <a:cs typeface="Times New Roman" panose="02020603050405020304" pitchFamily="18" charset="0"/>
                <a:hlinkClick r:id="rId4"/>
              </a:rPr>
              <a:t>valtakunnallisia arviointikriteereitä</a:t>
            </a:r>
            <a:r>
              <a:rPr lang="fi-FI" sz="1800" dirty="0">
                <a:effectLst/>
                <a:latin typeface="Calibri" panose="020F0502020204030204" pitchFamily="34" charset="0"/>
                <a:ea typeface="Calibri" panose="020F0502020204030204" pitchFamily="34" charset="0"/>
                <a:cs typeface="Times New Roman" panose="02020603050405020304" pitchFamily="18" charset="0"/>
              </a:rPr>
              <a:t> vuosiluokan 6 päätteeksi tai päättötodistusta varten.</a:t>
            </a:r>
          </a:p>
          <a:p>
            <a:pPr marL="342900" indent="-342900">
              <a:lnSpc>
                <a:spcPct val="107000"/>
              </a:lnSpc>
              <a:spcAft>
                <a:spcPts val="800"/>
              </a:spcAft>
              <a:buFont typeface="Symbol" panose="05050102010706020507" pitchFamily="18" charset="2"/>
              <a:buChar char=""/>
            </a:pPr>
            <a:r>
              <a:rPr lang="fi-FI"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Erityisen tutkinnon tarkistamisen korvaukseksi sovittu </a:t>
            </a:r>
            <a:r>
              <a:rPr lang="fi-FI" sz="18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OVTES:ssä</a:t>
            </a:r>
            <a:r>
              <a:rPr lang="fi-FI"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määritelty yksityisoppilaan kuulustelun </a:t>
            </a:r>
            <a:r>
              <a:rPr lang="fi-FI" sz="1800" b="1" dirty="0">
                <a:effectLst/>
                <a:latin typeface="Calibri" panose="020F0502020204030204" pitchFamily="34" charset="0"/>
                <a:ea typeface="Calibri" panose="020F0502020204030204" pitchFamily="34" charset="0"/>
                <a:cs typeface="Times New Roman" panose="02020603050405020304" pitchFamily="18" charset="0"/>
              </a:rPr>
              <a:t>palkkio  (§25)</a:t>
            </a:r>
            <a:r>
              <a:rPr lang="fi-FI"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(sivistysjohtajat 23.4.2021)</a:t>
            </a:r>
            <a:endParaRPr lang="fi-FI"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i-FI" sz="1800" dirty="0"/>
          </a:p>
        </p:txBody>
      </p:sp>
    </p:spTree>
    <p:extLst>
      <p:ext uri="{BB962C8B-B14F-4D97-AF65-F5344CB8AC3E}">
        <p14:creationId xmlns:p14="http://schemas.microsoft.com/office/powerpoint/2010/main" val="4183292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468EC8-B357-471E-9543-C0ABB606207A}"/>
              </a:ext>
            </a:extLst>
          </p:cNvPr>
          <p:cNvSpPr>
            <a:spLocks noGrp="1"/>
          </p:cNvSpPr>
          <p:nvPr>
            <p:ph type="title"/>
          </p:nvPr>
        </p:nvSpPr>
        <p:spPr/>
        <p:txBody>
          <a:bodyPr>
            <a:normAutofit fontScale="90000"/>
          </a:bodyPr>
          <a:lstStyle/>
          <a:p>
            <a:pPr>
              <a:lnSpc>
                <a:spcPct val="107000"/>
              </a:lnSpc>
              <a:spcAft>
                <a:spcPts val="800"/>
              </a:spcAft>
            </a:pPr>
            <a:r>
              <a:rPr lang="fi-FI" sz="4000" b="1">
                <a:effectLst/>
                <a:latin typeface="Calibri" panose="020F0502020204030204" pitchFamily="34" charset="0"/>
                <a:ea typeface="Calibri" panose="020F0502020204030204" pitchFamily="34" charset="0"/>
                <a:cs typeface="Times New Roman" panose="02020603050405020304" pitchFamily="18" charset="0"/>
              </a:rPr>
              <a:t>Todistukset ja todistusmerkinnät</a:t>
            </a:r>
            <a:br>
              <a:rPr lang="fi-FI" sz="4000">
                <a:effectLst/>
                <a:latin typeface="Calibri" panose="020F0502020204030204" pitchFamily="34" charset="0"/>
                <a:ea typeface="Calibri" panose="020F0502020204030204" pitchFamily="34" charset="0"/>
                <a:cs typeface="Times New Roman" panose="02020603050405020304" pitchFamily="18" charset="0"/>
              </a:rPr>
            </a:br>
            <a:endParaRPr lang="fi-FI" sz="40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isällön paikkamerkki 2">
            <a:extLst>
              <a:ext uri="{FF2B5EF4-FFF2-40B4-BE49-F238E27FC236}">
                <a16:creationId xmlns:a16="http://schemas.microsoft.com/office/drawing/2014/main" id="{ADB6CA76-CD90-4561-BC01-A2EF563E69B7}"/>
              </a:ext>
            </a:extLst>
          </p:cNvPr>
          <p:cNvSpPr>
            <a:spLocks noGrp="1"/>
          </p:cNvSpPr>
          <p:nvPr>
            <p:ph idx="1"/>
          </p:nvPr>
        </p:nvSpPr>
        <p:spPr>
          <a:xfrm>
            <a:off x="685800" y="2194560"/>
            <a:ext cx="10820400" cy="4161285"/>
          </a:xfrm>
        </p:spPr>
        <p:txBody>
          <a:bodyPr>
            <a:normAutofit/>
          </a:bodyPr>
          <a:lstStyle/>
          <a:p>
            <a:pPr marL="342900" lvl="0" indent="-342900">
              <a:lnSpc>
                <a:spcPct val="107000"/>
              </a:lnSpc>
              <a:buFont typeface="Symbol" panose="05050102010706020507" pitchFamily="18" charset="2"/>
              <a:buChar char=""/>
            </a:pPr>
            <a:r>
              <a:rPr lang="fi-FI" sz="1800">
                <a:effectLst/>
                <a:latin typeface="Calibri" panose="020F0502020204030204" pitchFamily="34" charset="0"/>
                <a:ea typeface="Calibri" panose="020F0502020204030204" pitchFamily="34" charset="0"/>
                <a:cs typeface="Times New Roman" panose="02020603050405020304" pitchFamily="18" charset="0"/>
              </a:rPr>
              <a:t>Erityisessä tutkinnossa suoritetuista opinnoista voidaan antaa seuraavia todistuksia:</a:t>
            </a:r>
          </a:p>
          <a:p>
            <a:pPr marL="800100" lvl="1" indent="-342900">
              <a:lnSpc>
                <a:spcPct val="107000"/>
              </a:lnSpc>
              <a:buFont typeface="Calibri" panose="020F0502020204030204" pitchFamily="34" charset="0"/>
              <a:buChar char="-"/>
            </a:pPr>
            <a:r>
              <a:rPr lang="fi-FI" sz="1600">
                <a:effectLst/>
                <a:latin typeface="Calibri" panose="020F0502020204030204" pitchFamily="34" charset="0"/>
                <a:ea typeface="Calibri" panose="020F0502020204030204" pitchFamily="34" charset="0"/>
                <a:cs typeface="Times New Roman" panose="02020603050405020304" pitchFamily="18" charset="0"/>
              </a:rPr>
              <a:t>todistus perusopetuksen oppiaineen oppimäärän suorittamisesta (tietty oppiaine)</a:t>
            </a:r>
          </a:p>
          <a:p>
            <a:pPr marL="800100" lvl="1" indent="-342900">
              <a:lnSpc>
                <a:spcPct val="107000"/>
              </a:lnSpc>
              <a:buFont typeface="Calibri" panose="020F0502020204030204" pitchFamily="34" charset="0"/>
              <a:buChar char="-"/>
            </a:pPr>
            <a:r>
              <a:rPr lang="fi-FI" sz="1600">
                <a:effectLst/>
                <a:latin typeface="Calibri" panose="020F0502020204030204" pitchFamily="34" charset="0"/>
                <a:ea typeface="Calibri" panose="020F0502020204030204" pitchFamily="34" charset="0"/>
                <a:cs typeface="Times New Roman" panose="02020603050405020304" pitchFamily="18" charset="0"/>
              </a:rPr>
              <a:t>todistus osittain suoritetusta perusopetuksen oppimäärästä (tietty vuosiluokka)</a:t>
            </a:r>
          </a:p>
          <a:p>
            <a:pPr marL="800100" lvl="1" indent="-342900">
              <a:lnSpc>
                <a:spcPct val="107000"/>
              </a:lnSpc>
              <a:buFont typeface="Calibri" panose="020F0502020204030204" pitchFamily="34" charset="0"/>
              <a:buChar char="-"/>
            </a:pPr>
            <a:r>
              <a:rPr lang="fi-FI" sz="1600">
                <a:effectLst/>
                <a:latin typeface="Calibri" panose="020F0502020204030204" pitchFamily="34" charset="0"/>
                <a:ea typeface="Calibri" panose="020F0502020204030204" pitchFamily="34" charset="0"/>
                <a:cs typeface="Times New Roman" panose="02020603050405020304" pitchFamily="18" charset="0"/>
              </a:rPr>
              <a:t>todistus perusopetuksen koko oppimäärän suorittamisesta (vastaa päättötodistusta)</a:t>
            </a:r>
          </a:p>
          <a:p>
            <a:pPr marL="342900" lvl="0" indent="-342900">
              <a:lnSpc>
                <a:spcPct val="107000"/>
              </a:lnSpc>
              <a:buFont typeface="Symbol" panose="05050102010706020507" pitchFamily="18" charset="2"/>
              <a:buChar char=""/>
            </a:pPr>
            <a:r>
              <a:rPr lang="fi-FI" sz="1800">
                <a:effectLst/>
                <a:latin typeface="Calibri" panose="020F0502020204030204" pitchFamily="34" charset="0"/>
                <a:ea typeface="Calibri" panose="020F0502020204030204" pitchFamily="34" charset="0"/>
                <a:cs typeface="Times New Roman" panose="02020603050405020304" pitchFamily="18" charset="0"/>
              </a:rPr>
              <a:t>Todistusmerkinnät</a:t>
            </a:r>
          </a:p>
          <a:p>
            <a:pPr marL="800100" lvl="1" indent="-342900">
              <a:lnSpc>
                <a:spcPct val="107000"/>
              </a:lnSpc>
              <a:buFont typeface="Calibri" panose="020F0502020204030204" pitchFamily="34" charset="0"/>
              <a:buChar char="-"/>
            </a:pPr>
            <a:r>
              <a:rPr lang="fi-FI" sz="1600">
                <a:effectLst/>
                <a:latin typeface="Calibri" panose="020F0502020204030204" pitchFamily="34" charset="0"/>
                <a:ea typeface="Calibri" panose="020F0502020204030204" pitchFamily="34" charset="0"/>
                <a:cs typeface="Times New Roman" panose="02020603050405020304" pitchFamily="18" charset="0"/>
              </a:rPr>
              <a:t>todistuksesta tulee käydä ilmi suoritettu oppiaine ja oppimäärä</a:t>
            </a:r>
          </a:p>
          <a:p>
            <a:pPr marL="800100" lvl="1" indent="-342900">
              <a:lnSpc>
                <a:spcPct val="107000"/>
              </a:lnSpc>
              <a:buFont typeface="Calibri" panose="020F0502020204030204" pitchFamily="34" charset="0"/>
              <a:buChar char="-"/>
            </a:pPr>
            <a:r>
              <a:rPr lang="fi-FI" sz="1600">
                <a:effectLst/>
                <a:latin typeface="Calibri" panose="020F0502020204030204" pitchFamily="34" charset="0"/>
                <a:ea typeface="Calibri" panose="020F0502020204030204" pitchFamily="34" charset="0"/>
                <a:cs typeface="Times New Roman" panose="02020603050405020304" pitchFamily="18" charset="0"/>
              </a:rPr>
              <a:t>samaan todistukseen voidaan merkitä useamman oppiaineen suoritukset</a:t>
            </a:r>
          </a:p>
          <a:p>
            <a:pPr marL="800100" lvl="1" indent="-342900">
              <a:lnSpc>
                <a:spcPct val="107000"/>
              </a:lnSpc>
              <a:buFont typeface="Calibri" panose="020F0502020204030204" pitchFamily="34" charset="0"/>
              <a:buChar char="-"/>
            </a:pPr>
            <a:r>
              <a:rPr lang="fi-FI" sz="1600">
                <a:effectLst/>
                <a:latin typeface="Calibri" panose="020F0502020204030204" pitchFamily="34" charset="0"/>
                <a:ea typeface="Calibri" panose="020F0502020204030204" pitchFamily="34" charset="0"/>
                <a:cs typeface="Times New Roman" panose="02020603050405020304" pitchFamily="18" charset="0"/>
              </a:rPr>
              <a:t>todistuksiin merkitään samat tiedot kuin päättötodistukseen</a:t>
            </a:r>
          </a:p>
          <a:p>
            <a:pPr marL="800100" lvl="1" indent="-342900">
              <a:lnSpc>
                <a:spcPct val="107000"/>
              </a:lnSpc>
              <a:buFont typeface="Calibri" panose="020F0502020204030204" pitchFamily="34" charset="0"/>
              <a:buChar char="-"/>
            </a:pPr>
            <a:r>
              <a:rPr lang="fi-FI" sz="1600">
                <a:effectLst/>
                <a:latin typeface="Calibri" panose="020F0502020204030204" pitchFamily="34" charset="0"/>
                <a:ea typeface="Calibri" panose="020F0502020204030204" pitchFamily="34" charset="0"/>
                <a:cs typeface="Times New Roman" panose="02020603050405020304" pitchFamily="18" charset="0"/>
              </a:rPr>
              <a:t>suoritetuista oppiaineista merkitään oppiaineen nimi, oppimäärä sekä arvosana</a:t>
            </a:r>
          </a:p>
          <a:p>
            <a:pPr marL="800100" lvl="1" indent="-342900">
              <a:lnSpc>
                <a:spcPct val="107000"/>
              </a:lnSpc>
              <a:spcAft>
                <a:spcPts val="800"/>
              </a:spcAft>
              <a:buFont typeface="Calibri" panose="020F0502020204030204" pitchFamily="34" charset="0"/>
              <a:buChar char="-"/>
            </a:pPr>
            <a:r>
              <a:rPr lang="fi-FI" sz="1600">
                <a:effectLst/>
                <a:latin typeface="Calibri" panose="020F0502020204030204" pitchFamily="34" charset="0"/>
                <a:ea typeface="Calibri" panose="020F0502020204030204" pitchFamily="34" charset="0"/>
                <a:cs typeface="Times New Roman" panose="02020603050405020304" pitchFamily="18" charset="0"/>
              </a:rPr>
              <a:t>yhteisten oppiaineiden laajuutta vuosiviikkotunteina ei merkitä</a:t>
            </a:r>
          </a:p>
          <a:p>
            <a:pPr marL="0" indent="0">
              <a:buNone/>
            </a:pPr>
            <a:endParaRPr lang="fi-FI" sz="1800"/>
          </a:p>
        </p:txBody>
      </p:sp>
    </p:spTree>
    <p:extLst>
      <p:ext uri="{BB962C8B-B14F-4D97-AF65-F5344CB8AC3E}">
        <p14:creationId xmlns:p14="http://schemas.microsoft.com/office/powerpoint/2010/main" val="1224771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CD9ACDE-8038-488C-AB0C-5FD1A373C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B9A664E-175A-4ACA-BC23-5F01A6E5A5A3}"/>
              </a:ext>
            </a:extLst>
          </p:cNvPr>
          <p:cNvSpPr>
            <a:spLocks noGrp="1"/>
          </p:cNvSpPr>
          <p:nvPr>
            <p:ph type="ctrTitle"/>
          </p:nvPr>
        </p:nvSpPr>
        <p:spPr>
          <a:xfrm>
            <a:off x="3854450" y="965200"/>
            <a:ext cx="7372350" cy="3404680"/>
          </a:xfrm>
        </p:spPr>
        <p:txBody>
          <a:bodyPr>
            <a:normAutofit/>
          </a:bodyPr>
          <a:lstStyle/>
          <a:p>
            <a:r>
              <a:rPr lang="fi-FI" dirty="0"/>
              <a:t>KOTIOPETUSopas</a:t>
            </a:r>
          </a:p>
        </p:txBody>
      </p:sp>
      <p:sp>
        <p:nvSpPr>
          <p:cNvPr id="3" name="Alaotsikko 2">
            <a:extLst>
              <a:ext uri="{FF2B5EF4-FFF2-40B4-BE49-F238E27FC236}">
                <a16:creationId xmlns:a16="http://schemas.microsoft.com/office/drawing/2014/main" id="{8B633F9C-920F-481C-B033-3CF522CD1180}"/>
              </a:ext>
            </a:extLst>
          </p:cNvPr>
          <p:cNvSpPr>
            <a:spLocks noGrp="1"/>
          </p:cNvSpPr>
          <p:nvPr>
            <p:ph type="subTitle" idx="1"/>
          </p:nvPr>
        </p:nvSpPr>
        <p:spPr>
          <a:xfrm>
            <a:off x="3854450" y="4503906"/>
            <a:ext cx="7372350" cy="1388892"/>
          </a:xfrm>
        </p:spPr>
        <p:txBody>
          <a:bodyPr>
            <a:normAutofit/>
          </a:bodyPr>
          <a:lstStyle/>
          <a:p>
            <a:r>
              <a:rPr lang="fi-FI"/>
              <a:t>Joensuun seutu</a:t>
            </a:r>
          </a:p>
          <a:p>
            <a:r>
              <a:rPr lang="fi-FI"/>
              <a:t>2022</a:t>
            </a:r>
          </a:p>
        </p:txBody>
      </p:sp>
      <p:sp>
        <p:nvSpPr>
          <p:cNvPr id="11" name="Rectangle 10">
            <a:extLst>
              <a:ext uri="{FF2B5EF4-FFF2-40B4-BE49-F238E27FC236}">
                <a16:creationId xmlns:a16="http://schemas.microsoft.com/office/drawing/2014/main" id="{DA6C2449-5F66-4753-AAA3-4AD81E57A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13" name="Picture 12">
            <a:extLst>
              <a:ext uri="{FF2B5EF4-FFF2-40B4-BE49-F238E27FC236}">
                <a16:creationId xmlns:a16="http://schemas.microsoft.com/office/drawing/2014/main" id="{D6574459-C046-4C49-8130-7114EBC6884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43730"/>
          <a:stretch/>
        </p:blipFill>
        <p:spPr>
          <a:xfrm rot="16200000">
            <a:off x="-1265219" y="2188762"/>
            <a:ext cx="6860373" cy="2482850"/>
          </a:xfrm>
          <a:prstGeom prst="rect">
            <a:avLst/>
          </a:prstGeom>
        </p:spPr>
      </p:pic>
      <p:sp>
        <p:nvSpPr>
          <p:cNvPr id="4" name="Alatunnisteen paikkamerkki 3">
            <a:extLst>
              <a:ext uri="{FF2B5EF4-FFF2-40B4-BE49-F238E27FC236}">
                <a16:creationId xmlns:a16="http://schemas.microsoft.com/office/drawing/2014/main" id="{1E78CA5E-F936-4021-A2EA-875CB9207AA2}"/>
              </a:ext>
            </a:extLst>
          </p:cNvPr>
          <p:cNvSpPr>
            <a:spLocks noGrp="1"/>
          </p:cNvSpPr>
          <p:nvPr>
            <p:ph type="ftr" sz="quarter" idx="11"/>
          </p:nvPr>
        </p:nvSpPr>
        <p:spPr>
          <a:xfrm>
            <a:off x="3854451" y="6032042"/>
            <a:ext cx="4921688" cy="365125"/>
          </a:xfrm>
        </p:spPr>
        <p:txBody>
          <a:bodyPr>
            <a:normAutofit/>
          </a:bodyPr>
          <a:lstStyle/>
          <a:p>
            <a:pPr>
              <a:spcAft>
                <a:spcPts val="600"/>
              </a:spcAft>
            </a:pPr>
            <a:r>
              <a:rPr lang="fi-FI">
                <a:solidFill>
                  <a:schemeClr val="tx2"/>
                </a:solidFill>
              </a:rPr>
              <a:t>Anu-Helena Turtiainen 2022</a:t>
            </a:r>
          </a:p>
        </p:txBody>
      </p:sp>
    </p:spTree>
    <p:extLst>
      <p:ext uri="{BB962C8B-B14F-4D97-AF65-F5344CB8AC3E}">
        <p14:creationId xmlns:p14="http://schemas.microsoft.com/office/powerpoint/2010/main" val="3956684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15F8F90-9E38-46E8-96B1-E1E42AA8E769}"/>
              </a:ext>
            </a:extLst>
          </p:cNvPr>
          <p:cNvSpPr>
            <a:spLocks noGrp="1"/>
          </p:cNvSpPr>
          <p:nvPr>
            <p:ph type="title"/>
          </p:nvPr>
        </p:nvSpPr>
        <p:spPr/>
        <p:txBody>
          <a:bodyPr/>
          <a:lstStyle/>
          <a:p>
            <a:r>
              <a:rPr lang="fi-FI"/>
              <a:t>Sisällys</a:t>
            </a:r>
          </a:p>
        </p:txBody>
      </p:sp>
      <p:sp>
        <p:nvSpPr>
          <p:cNvPr id="3" name="Sisällön paikkamerkki 2">
            <a:extLst>
              <a:ext uri="{FF2B5EF4-FFF2-40B4-BE49-F238E27FC236}">
                <a16:creationId xmlns:a16="http://schemas.microsoft.com/office/drawing/2014/main" id="{F9007349-75FF-4240-926C-4959A138B952}"/>
              </a:ext>
            </a:extLst>
          </p:cNvPr>
          <p:cNvSpPr>
            <a:spLocks noGrp="1"/>
          </p:cNvSpPr>
          <p:nvPr>
            <p:ph idx="1"/>
          </p:nvPr>
        </p:nvSpPr>
        <p:spPr>
          <a:xfrm>
            <a:off x="685800" y="1946910"/>
            <a:ext cx="10820400" cy="4024125"/>
          </a:xfrm>
        </p:spPr>
        <p:txBody>
          <a:bodyPr>
            <a:normAutofit fontScale="85000" lnSpcReduction="20000"/>
          </a:bodyPr>
          <a:lstStyle/>
          <a:p>
            <a:pPr marL="514350" indent="-514350">
              <a:buAutoNum type="arabicPeriod"/>
            </a:pPr>
            <a:r>
              <a:rPr lang="fi-FI" sz="2800"/>
              <a:t>Kotiopetusprosessi</a:t>
            </a:r>
          </a:p>
          <a:p>
            <a:pPr marL="514350" indent="-514350">
              <a:buAutoNum type="arabicPeriod"/>
            </a:pPr>
            <a:r>
              <a:rPr lang="fi-FI" sz="2800"/>
              <a:t>Kotiopetukseen siirtyminen</a:t>
            </a:r>
          </a:p>
          <a:p>
            <a:pPr marL="514350" indent="-514350">
              <a:buAutoNum type="arabicPeriod"/>
            </a:pPr>
            <a:r>
              <a:rPr lang="fi-FI" sz="2800"/>
              <a:t>Tutkivan opettajan tehtävät</a:t>
            </a:r>
          </a:p>
          <a:p>
            <a:pPr lvl="2"/>
            <a:r>
              <a:rPr lang="fi-FI" sz="2400"/>
              <a:t>Mitä tutkiva opettaja arvioi/Seloste oppivelvollisuuden edistymisestä</a:t>
            </a:r>
            <a:endParaRPr lang="fi-FI" sz="2800"/>
          </a:p>
          <a:p>
            <a:pPr marL="514350" indent="-514350">
              <a:buAutoNum type="arabicPeriod"/>
            </a:pPr>
            <a:r>
              <a:rPr lang="fi-FI" sz="2800"/>
              <a:t>Huoltajan vastuut ja velvollisuudet</a:t>
            </a:r>
          </a:p>
          <a:p>
            <a:pPr marL="514350" indent="-514350">
              <a:buAutoNum type="arabicPeriod"/>
            </a:pPr>
            <a:r>
              <a:rPr lang="fi-FI" sz="2800"/>
              <a:t>Opetuksen järjestäjän vastuut ja velvoitteet</a:t>
            </a:r>
          </a:p>
          <a:p>
            <a:pPr marL="514350" indent="-514350">
              <a:buAutoNum type="arabicPeriod"/>
            </a:pPr>
            <a:r>
              <a:rPr lang="fi-FI" sz="2800"/>
              <a:t>Oppimisen edistymisen  seuranta ja valvonta</a:t>
            </a:r>
          </a:p>
          <a:p>
            <a:pPr marL="514350" indent="-514350">
              <a:buAutoNum type="arabicPeriod"/>
            </a:pPr>
            <a:r>
              <a:rPr lang="fi-FI" sz="2800"/>
              <a:t>Oppivelvollisuuden seuranta 9.vuosiluokalla</a:t>
            </a:r>
          </a:p>
          <a:p>
            <a:pPr marL="514350" indent="-514350">
              <a:buAutoNum type="arabicPeriod"/>
            </a:pPr>
            <a:r>
              <a:rPr lang="fi-FI" sz="2800"/>
              <a:t>Erityinen tutkinto</a:t>
            </a:r>
          </a:p>
          <a:p>
            <a:pPr marL="514350" indent="-514350">
              <a:buAutoNum type="arabicPeriod"/>
            </a:pPr>
            <a:r>
              <a:rPr lang="fi-FI" sz="2800"/>
              <a:t>Todistukset ja todistusmerkinnät</a:t>
            </a:r>
          </a:p>
          <a:p>
            <a:pPr marL="514350" indent="-514350">
              <a:buAutoNum type="arabicPeriod"/>
            </a:pPr>
            <a:endParaRPr lang="fi-FI" sz="2800"/>
          </a:p>
        </p:txBody>
      </p:sp>
    </p:spTree>
    <p:extLst>
      <p:ext uri="{BB962C8B-B14F-4D97-AF65-F5344CB8AC3E}">
        <p14:creationId xmlns:p14="http://schemas.microsoft.com/office/powerpoint/2010/main" val="1359996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Nuoli: Alas 22">
            <a:extLst>
              <a:ext uri="{FF2B5EF4-FFF2-40B4-BE49-F238E27FC236}">
                <a16:creationId xmlns:a16="http://schemas.microsoft.com/office/drawing/2014/main" id="{E9DBC3B7-240B-408C-9723-5125D94B60B5}"/>
              </a:ext>
            </a:extLst>
          </p:cNvPr>
          <p:cNvSpPr/>
          <p:nvPr/>
        </p:nvSpPr>
        <p:spPr>
          <a:xfrm>
            <a:off x="10055465" y="2062278"/>
            <a:ext cx="2025598" cy="3510025"/>
          </a:xfrm>
          <a:prstGeom prst="down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2" name="Nuoli: Oikea 21">
            <a:extLst>
              <a:ext uri="{FF2B5EF4-FFF2-40B4-BE49-F238E27FC236}">
                <a16:creationId xmlns:a16="http://schemas.microsoft.com/office/drawing/2014/main" id="{87D258DB-4865-4B97-9EEF-9A287EE6E4A6}"/>
              </a:ext>
            </a:extLst>
          </p:cNvPr>
          <p:cNvSpPr/>
          <p:nvPr/>
        </p:nvSpPr>
        <p:spPr>
          <a:xfrm>
            <a:off x="430977" y="1265322"/>
            <a:ext cx="9170498" cy="4621770"/>
          </a:xfrm>
          <a:prstGeom prst="rightArrow">
            <a:avLst>
              <a:gd name="adj1" fmla="val 50000"/>
              <a:gd name="adj2" fmla="val 50238"/>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10E5BAF5-12A7-486F-938F-AB4A570E9172}"/>
              </a:ext>
            </a:extLst>
          </p:cNvPr>
          <p:cNvSpPr>
            <a:spLocks noGrp="1"/>
          </p:cNvSpPr>
          <p:nvPr>
            <p:ph type="title"/>
          </p:nvPr>
        </p:nvSpPr>
        <p:spPr>
          <a:xfrm>
            <a:off x="2895600" y="451454"/>
            <a:ext cx="8610600" cy="1293028"/>
          </a:xfrm>
        </p:spPr>
        <p:txBody>
          <a:bodyPr/>
          <a:lstStyle/>
          <a:p>
            <a:r>
              <a:rPr lang="fi-FI"/>
              <a:t>KOTIOPETUSPROSESSI</a:t>
            </a:r>
          </a:p>
        </p:txBody>
      </p:sp>
      <p:sp>
        <p:nvSpPr>
          <p:cNvPr id="3" name="Sisällön paikkamerkki 2">
            <a:extLst>
              <a:ext uri="{FF2B5EF4-FFF2-40B4-BE49-F238E27FC236}">
                <a16:creationId xmlns:a16="http://schemas.microsoft.com/office/drawing/2014/main" id="{686F697E-421B-4E28-BCC1-8DBC3F9C5632}"/>
              </a:ext>
            </a:extLst>
          </p:cNvPr>
          <p:cNvSpPr>
            <a:spLocks noGrp="1"/>
          </p:cNvSpPr>
          <p:nvPr>
            <p:ph idx="1"/>
          </p:nvPr>
        </p:nvSpPr>
        <p:spPr>
          <a:xfrm>
            <a:off x="685800" y="2428240"/>
            <a:ext cx="10820400" cy="4024125"/>
          </a:xfrm>
        </p:spPr>
        <p:txBody>
          <a:bodyPr>
            <a:normAutofit/>
          </a:bodyPr>
          <a:lstStyle/>
          <a:p>
            <a:pPr marL="0" indent="0">
              <a:buNone/>
            </a:pPr>
            <a:endParaRPr lang="fi-FI"/>
          </a:p>
          <a:p>
            <a:endParaRPr lang="fi-FI"/>
          </a:p>
        </p:txBody>
      </p:sp>
      <p:sp>
        <p:nvSpPr>
          <p:cNvPr id="5" name="Suorakulmio 4">
            <a:extLst>
              <a:ext uri="{FF2B5EF4-FFF2-40B4-BE49-F238E27FC236}">
                <a16:creationId xmlns:a16="http://schemas.microsoft.com/office/drawing/2014/main" id="{793F23A3-460B-4072-AAE1-9BF3B6AB083E}"/>
              </a:ext>
            </a:extLst>
          </p:cNvPr>
          <p:cNvSpPr/>
          <p:nvPr/>
        </p:nvSpPr>
        <p:spPr>
          <a:xfrm>
            <a:off x="792480" y="1271452"/>
            <a:ext cx="10820400" cy="5367863"/>
          </a:xfrm>
          <a:prstGeom prst="rect">
            <a:avLst/>
          </a:prstGeom>
        </p:spPr>
        <p:txBody>
          <a:bodyPr/>
          <a:lstStyle/>
          <a:p>
            <a:pPr lvl="0"/>
            <a:endParaRPr lang="fi-FI"/>
          </a:p>
        </p:txBody>
      </p:sp>
      <p:sp>
        <p:nvSpPr>
          <p:cNvPr id="8" name="Suorakulmio: Pyöristetyt kulmat 7">
            <a:extLst>
              <a:ext uri="{FF2B5EF4-FFF2-40B4-BE49-F238E27FC236}">
                <a16:creationId xmlns:a16="http://schemas.microsoft.com/office/drawing/2014/main" id="{F600B656-4346-4247-B69B-03D1E61624C0}"/>
              </a:ext>
            </a:extLst>
          </p:cNvPr>
          <p:cNvSpPr/>
          <p:nvPr/>
        </p:nvSpPr>
        <p:spPr>
          <a:xfrm>
            <a:off x="339293" y="1589009"/>
            <a:ext cx="4420631" cy="1339611"/>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a:t>Huoltajan kirjallinen ilmoitus koululle</a:t>
            </a:r>
          </a:p>
        </p:txBody>
      </p:sp>
      <p:sp>
        <p:nvSpPr>
          <p:cNvPr id="9" name="Suorakulmio: Pyöristetyt kulmat 8">
            <a:extLst>
              <a:ext uri="{FF2B5EF4-FFF2-40B4-BE49-F238E27FC236}">
                <a16:creationId xmlns:a16="http://schemas.microsoft.com/office/drawing/2014/main" id="{B705237A-A4BD-425D-A8B8-8B7622BCBB80}"/>
              </a:ext>
            </a:extLst>
          </p:cNvPr>
          <p:cNvSpPr/>
          <p:nvPr/>
        </p:nvSpPr>
        <p:spPr>
          <a:xfrm>
            <a:off x="4354639" y="4881578"/>
            <a:ext cx="2590984" cy="1220987"/>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a:t>Koululla tallennetaan oppilaan tiedot Koski-järjestelmään</a:t>
            </a:r>
          </a:p>
        </p:txBody>
      </p:sp>
      <p:sp>
        <p:nvSpPr>
          <p:cNvPr id="10" name="Suorakulmio: Pyöristetyt kulmat 9">
            <a:extLst>
              <a:ext uri="{FF2B5EF4-FFF2-40B4-BE49-F238E27FC236}">
                <a16:creationId xmlns:a16="http://schemas.microsoft.com/office/drawing/2014/main" id="{3A0831CC-E477-403F-9AF0-51B53CF5AE14}"/>
              </a:ext>
            </a:extLst>
          </p:cNvPr>
          <p:cNvSpPr/>
          <p:nvPr/>
        </p:nvSpPr>
        <p:spPr>
          <a:xfrm>
            <a:off x="8069518" y="5565965"/>
            <a:ext cx="3904865" cy="1207527"/>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i-FI"/>
              <a:t>Erityinen tutkinto</a:t>
            </a:r>
          </a:p>
        </p:txBody>
      </p:sp>
      <p:sp>
        <p:nvSpPr>
          <p:cNvPr id="11" name="Suorakulmio: Pyöristetyt kulmat 10">
            <a:extLst>
              <a:ext uri="{FF2B5EF4-FFF2-40B4-BE49-F238E27FC236}">
                <a16:creationId xmlns:a16="http://schemas.microsoft.com/office/drawing/2014/main" id="{B304B51F-DAE9-4131-937C-937F591CB91A}"/>
              </a:ext>
            </a:extLst>
          </p:cNvPr>
          <p:cNvSpPr/>
          <p:nvPr/>
        </p:nvSpPr>
        <p:spPr>
          <a:xfrm>
            <a:off x="7343967" y="1589248"/>
            <a:ext cx="3904865" cy="133937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a:t>Tutkivan opettajan ja huoltajan yhteistyö</a:t>
            </a:r>
          </a:p>
        </p:txBody>
      </p:sp>
      <p:sp>
        <p:nvSpPr>
          <p:cNvPr id="14" name="Ellipsi 13">
            <a:extLst>
              <a:ext uri="{FF2B5EF4-FFF2-40B4-BE49-F238E27FC236}">
                <a16:creationId xmlns:a16="http://schemas.microsoft.com/office/drawing/2014/main" id="{99DB5FD5-FBA4-48A7-BD6D-967BA996658A}"/>
              </a:ext>
            </a:extLst>
          </p:cNvPr>
          <p:cNvSpPr/>
          <p:nvPr/>
        </p:nvSpPr>
        <p:spPr>
          <a:xfrm>
            <a:off x="2524341" y="2999525"/>
            <a:ext cx="2379379" cy="1330121"/>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a:t>Koululta ollaan yhteydessä huoltajaan</a:t>
            </a:r>
          </a:p>
        </p:txBody>
      </p:sp>
      <p:sp>
        <p:nvSpPr>
          <p:cNvPr id="15" name="Ellipsi 14">
            <a:extLst>
              <a:ext uri="{FF2B5EF4-FFF2-40B4-BE49-F238E27FC236}">
                <a16:creationId xmlns:a16="http://schemas.microsoft.com/office/drawing/2014/main" id="{201F505C-461A-48E5-A91C-8152D66EF676}"/>
              </a:ext>
            </a:extLst>
          </p:cNvPr>
          <p:cNvSpPr/>
          <p:nvPr/>
        </p:nvSpPr>
        <p:spPr>
          <a:xfrm>
            <a:off x="7971737" y="3902824"/>
            <a:ext cx="3352220" cy="1157712"/>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dirty="0"/>
              <a:t>Seloste oppivelvollisen edistymisestä</a:t>
            </a:r>
          </a:p>
        </p:txBody>
      </p:sp>
      <p:sp>
        <p:nvSpPr>
          <p:cNvPr id="16" name="Ellipsi 15">
            <a:extLst>
              <a:ext uri="{FF2B5EF4-FFF2-40B4-BE49-F238E27FC236}">
                <a16:creationId xmlns:a16="http://schemas.microsoft.com/office/drawing/2014/main" id="{4ACE6789-F8FB-4DB1-BC87-3DEF0E82DB87}"/>
              </a:ext>
            </a:extLst>
          </p:cNvPr>
          <p:cNvSpPr/>
          <p:nvPr/>
        </p:nvSpPr>
        <p:spPr>
          <a:xfrm>
            <a:off x="8402497" y="2983278"/>
            <a:ext cx="2435054" cy="1155176"/>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a:t>Sovitut tapaamiset</a:t>
            </a:r>
          </a:p>
        </p:txBody>
      </p:sp>
      <p:sp>
        <p:nvSpPr>
          <p:cNvPr id="18" name="Ellipsi 17">
            <a:extLst>
              <a:ext uri="{FF2B5EF4-FFF2-40B4-BE49-F238E27FC236}">
                <a16:creationId xmlns:a16="http://schemas.microsoft.com/office/drawing/2014/main" id="{FAA63F30-559A-464C-9082-C75466C8694F}"/>
              </a:ext>
            </a:extLst>
          </p:cNvPr>
          <p:cNvSpPr/>
          <p:nvPr/>
        </p:nvSpPr>
        <p:spPr>
          <a:xfrm>
            <a:off x="317230" y="2987696"/>
            <a:ext cx="2435053" cy="1339611"/>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a:t>Koulu vastaanottaa</a:t>
            </a:r>
          </a:p>
        </p:txBody>
      </p:sp>
      <p:sp>
        <p:nvSpPr>
          <p:cNvPr id="19" name="Ellipsi 18">
            <a:extLst>
              <a:ext uri="{FF2B5EF4-FFF2-40B4-BE49-F238E27FC236}">
                <a16:creationId xmlns:a16="http://schemas.microsoft.com/office/drawing/2014/main" id="{660BA46F-BF61-46FA-8930-328101FD619A}"/>
              </a:ext>
            </a:extLst>
          </p:cNvPr>
          <p:cNvSpPr/>
          <p:nvPr/>
        </p:nvSpPr>
        <p:spPr>
          <a:xfrm>
            <a:off x="4923709" y="2981879"/>
            <a:ext cx="2379379" cy="1334426"/>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a:t>Rehtori nimeää tutkivan opettajan</a:t>
            </a:r>
          </a:p>
        </p:txBody>
      </p:sp>
      <p:sp>
        <p:nvSpPr>
          <p:cNvPr id="20" name="Ellipsi 19">
            <a:extLst>
              <a:ext uri="{FF2B5EF4-FFF2-40B4-BE49-F238E27FC236}">
                <a16:creationId xmlns:a16="http://schemas.microsoft.com/office/drawing/2014/main" id="{A6802BF3-9773-4DE5-9AD8-1ACD05E61B8C}"/>
              </a:ext>
            </a:extLst>
          </p:cNvPr>
          <p:cNvSpPr/>
          <p:nvPr/>
        </p:nvSpPr>
        <p:spPr>
          <a:xfrm>
            <a:off x="1402152" y="4739645"/>
            <a:ext cx="2590984" cy="1533288"/>
          </a:xfrm>
          <a:prstGeom prst="ellipse">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a:t>Huoltajan vastuut ja velvollisuudet</a:t>
            </a:r>
          </a:p>
        </p:txBody>
      </p:sp>
      <p:sp>
        <p:nvSpPr>
          <p:cNvPr id="21" name="Nuoli: Alas 20">
            <a:extLst>
              <a:ext uri="{FF2B5EF4-FFF2-40B4-BE49-F238E27FC236}">
                <a16:creationId xmlns:a16="http://schemas.microsoft.com/office/drawing/2014/main" id="{496C637C-A0AD-4275-AD4D-FC8D6B6ECEE5}"/>
              </a:ext>
            </a:extLst>
          </p:cNvPr>
          <p:cNvSpPr/>
          <p:nvPr/>
        </p:nvSpPr>
        <p:spPr>
          <a:xfrm>
            <a:off x="2824752" y="4209867"/>
            <a:ext cx="216564" cy="549866"/>
          </a:xfrm>
          <a:prstGeom prst="downArrow">
            <a:avLst>
              <a:gd name="adj1" fmla="val 50000"/>
              <a:gd name="adj2" fmla="val 43976"/>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392244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322666-366C-454F-B80C-AC1EE6827B80}"/>
              </a:ext>
            </a:extLst>
          </p:cNvPr>
          <p:cNvSpPr>
            <a:spLocks noGrp="1"/>
          </p:cNvSpPr>
          <p:nvPr>
            <p:ph type="title"/>
          </p:nvPr>
        </p:nvSpPr>
        <p:spPr>
          <a:xfrm>
            <a:off x="2895600" y="764373"/>
            <a:ext cx="8610600" cy="1293028"/>
          </a:xfrm>
        </p:spPr>
        <p:txBody>
          <a:bodyPr>
            <a:normAutofit/>
          </a:bodyPr>
          <a:lstStyle/>
          <a:p>
            <a:r>
              <a:rPr lang="fi-FI"/>
              <a:t>HUOLTAJAN VASTUUT JA VELVOLLISUUDET</a:t>
            </a:r>
          </a:p>
        </p:txBody>
      </p:sp>
      <p:sp>
        <p:nvSpPr>
          <p:cNvPr id="7" name="Sisällön paikkamerkki 6">
            <a:extLst>
              <a:ext uri="{FF2B5EF4-FFF2-40B4-BE49-F238E27FC236}">
                <a16:creationId xmlns:a16="http://schemas.microsoft.com/office/drawing/2014/main" id="{2DBE330C-4B24-4EB4-AC1D-F89EFB913FC6}"/>
              </a:ext>
            </a:extLst>
          </p:cNvPr>
          <p:cNvSpPr>
            <a:spLocks noGrp="1"/>
          </p:cNvSpPr>
          <p:nvPr>
            <p:ph idx="1"/>
          </p:nvPr>
        </p:nvSpPr>
        <p:spPr>
          <a:xfrm>
            <a:off x="685800" y="2057401"/>
            <a:ext cx="10820400" cy="4611847"/>
          </a:xfrm>
        </p:spPr>
        <p:txBody>
          <a:bodyPr>
            <a:normAutofit fontScale="25000" lnSpcReduction="20000"/>
          </a:bodyPr>
          <a:lstStyle/>
          <a:p>
            <a:pPr marL="342900" lvl="0" indent="-342900">
              <a:lnSpc>
                <a:spcPct val="107000"/>
              </a:lnSpc>
              <a:buFont typeface="Symbol" panose="05050102010706020507" pitchFamily="18" charset="2"/>
              <a:buChar char=""/>
            </a:pPr>
            <a:r>
              <a:rPr lang="fi-FI" sz="5600" dirty="0">
                <a:effectLst/>
                <a:latin typeface="Calibri" panose="020F0502020204030204" pitchFamily="34" charset="0"/>
                <a:ea typeface="Calibri" panose="020F0502020204030204" pitchFamily="34" charset="0"/>
                <a:cs typeface="Times New Roman" panose="02020603050405020304" pitchFamily="18" charset="0"/>
              </a:rPr>
              <a:t>Huoltaja vastaa perusopetuksen oppimäärää vastaavien tietojen ja taitojen saavuttamisesta ja oppivelvollisen edistymisestä sekä opintojen järjestelyistä, kuten opetuksesta ja tarvittavien oppimateriaalien ja opiskeluvälineiden hankinnasta. </a:t>
            </a:r>
          </a:p>
          <a:p>
            <a:pPr marL="342900" lvl="0" indent="-342900">
              <a:lnSpc>
                <a:spcPct val="107000"/>
              </a:lnSpc>
              <a:buFont typeface="Symbol" panose="05050102010706020507" pitchFamily="18" charset="2"/>
              <a:buChar char=""/>
            </a:pPr>
            <a:r>
              <a:rPr lang="fi-FI" sz="5600" dirty="0">
                <a:effectLst/>
                <a:latin typeface="Calibri" panose="020F0502020204030204" pitchFamily="34" charset="0"/>
                <a:ea typeface="Calibri" panose="020F0502020204030204" pitchFamily="34" charset="0"/>
                <a:cs typeface="Times New Roman" panose="02020603050405020304" pitchFamily="18" charset="0"/>
              </a:rPr>
              <a:t>Kotiopetusta ei ole sidottu paikallisen tai tutkivan opettajan koulun opetussuunnitelman mukaiseen etenemiseen.</a:t>
            </a:r>
          </a:p>
          <a:p>
            <a:pPr marL="342900" lvl="0" indent="-342900">
              <a:lnSpc>
                <a:spcPct val="107000"/>
              </a:lnSpc>
              <a:buFont typeface="Symbol" panose="05050102010706020507" pitchFamily="18" charset="2"/>
              <a:buChar char=""/>
            </a:pPr>
            <a:r>
              <a:rPr lang="fi-FI" sz="5600" dirty="0">
                <a:effectLst/>
                <a:latin typeface="Calibri" panose="020F0502020204030204" pitchFamily="34" charset="0"/>
                <a:ea typeface="Calibri" panose="020F0502020204030204" pitchFamily="34" charset="0"/>
                <a:cs typeface="Times New Roman" panose="02020603050405020304" pitchFamily="18" charset="0"/>
              </a:rPr>
              <a:t>Jos huoltaja ei halua noudattaa paikallista opetussuunnitelmaa, tulee hänen laatia valtakunnallisten säädösten pohjalta oppivelvolliselle oma opetussuunnitelma. Tämä tulee toimittaa tiedoksi asuinkunnalle ja tutkivalle opettajalle.</a:t>
            </a:r>
          </a:p>
          <a:p>
            <a:pPr marL="342900" lvl="0" indent="-342900">
              <a:lnSpc>
                <a:spcPct val="107000"/>
              </a:lnSpc>
              <a:buFont typeface="Symbol" panose="05050102010706020507" pitchFamily="18" charset="2"/>
              <a:buChar char=""/>
            </a:pPr>
            <a:r>
              <a:rPr lang="fi-FI" sz="5600" dirty="0">
                <a:effectLst/>
                <a:latin typeface="Calibri" panose="020F0502020204030204" pitchFamily="34" charset="0"/>
                <a:ea typeface="Calibri" panose="020F0502020204030204" pitchFamily="34" charset="0"/>
                <a:cs typeface="Times New Roman" panose="02020603050405020304" pitchFamily="18" charset="0"/>
              </a:rPr>
              <a:t>Kotiopetuksessa opiskelevaa oppivelvollista ei voi vapauttaa jonkin tietyn aineen opetuksesta, eikä häntä voi yksilöllistää, sillä erityisen tuen päätös voidaan tehdä vain koulussa opiskeleville oppilaille.</a:t>
            </a:r>
          </a:p>
          <a:p>
            <a:pPr marL="342900" lvl="0" indent="-342900">
              <a:lnSpc>
                <a:spcPct val="107000"/>
              </a:lnSpc>
              <a:buFont typeface="Symbol" panose="05050102010706020507" pitchFamily="18" charset="2"/>
              <a:buChar char=""/>
            </a:pPr>
            <a:r>
              <a:rPr lang="fi-FI" sz="5600" dirty="0">
                <a:effectLst/>
                <a:latin typeface="Calibri" panose="020F0502020204030204" pitchFamily="34" charset="0"/>
                <a:ea typeface="Calibri" panose="020F0502020204030204" pitchFamily="34" charset="0"/>
                <a:cs typeface="Times New Roman" panose="02020603050405020304" pitchFamily="18" charset="0"/>
              </a:rPr>
              <a:t>Kotiopetuksessa opiskelevalla oppivelvollisella ei ole oikeutta opiskeluhuollon palveluihin terveystarkastuksia lukuun ottamatta.</a:t>
            </a:r>
          </a:p>
          <a:p>
            <a:pPr marL="342900" lvl="0" indent="-342900">
              <a:lnSpc>
                <a:spcPct val="107000"/>
              </a:lnSpc>
              <a:buFont typeface="Symbol" panose="05050102010706020507" pitchFamily="18" charset="2"/>
              <a:buChar char=""/>
            </a:pPr>
            <a:r>
              <a:rPr lang="fi-FI" sz="5600" dirty="0">
                <a:effectLst/>
                <a:latin typeface="Calibri" panose="020F0502020204030204" pitchFamily="34" charset="0"/>
                <a:ea typeface="Calibri" panose="020F0502020204030204" pitchFamily="34" charset="0"/>
                <a:cs typeface="Times New Roman" panose="02020603050405020304" pitchFamily="18" charset="0"/>
              </a:rPr>
              <a:t>Kunnalla ei ole velvollisuutta järjestää opetusta kotiopetuksessa olevalle lapselle.</a:t>
            </a:r>
          </a:p>
          <a:p>
            <a:pPr marL="342900" lvl="0" indent="-342900">
              <a:lnSpc>
                <a:spcPct val="107000"/>
              </a:lnSpc>
              <a:spcAft>
                <a:spcPts val="800"/>
              </a:spcAft>
              <a:buFont typeface="Symbol" panose="05050102010706020507" pitchFamily="18" charset="2"/>
              <a:buChar char=""/>
            </a:pPr>
            <a:r>
              <a:rPr lang="fi-FI" sz="5600" dirty="0">
                <a:effectLst/>
                <a:latin typeface="Calibri" panose="020F0502020204030204" pitchFamily="34" charset="0"/>
                <a:ea typeface="Calibri" panose="020F0502020204030204" pitchFamily="34" charset="0"/>
                <a:cs typeface="Times New Roman" panose="02020603050405020304" pitchFamily="18" charset="0"/>
              </a:rPr>
              <a:t>Kunnan tulee valvoa oppivelvollisuuden edistymistä.</a:t>
            </a:r>
          </a:p>
          <a:p>
            <a:pPr marL="342900" lvl="0" indent="-342900">
              <a:lnSpc>
                <a:spcPct val="107000"/>
              </a:lnSpc>
              <a:spcAft>
                <a:spcPts val="800"/>
              </a:spcAft>
              <a:buFont typeface="Symbol" panose="05050102010706020507" pitchFamily="18" charset="2"/>
              <a:buChar char=""/>
            </a:pPr>
            <a:r>
              <a:rPr lang="fi-FI" sz="5600" dirty="0">
                <a:effectLst/>
                <a:latin typeface="Calibri" panose="020F0502020204030204" pitchFamily="34" charset="0"/>
                <a:ea typeface="Calibri" panose="020F0502020204030204" pitchFamily="34" charset="0"/>
                <a:cs typeface="Times New Roman" panose="02020603050405020304" pitchFamily="18" charset="0"/>
              </a:rPr>
              <a:t>Kotiopetuksessa opiskelevalla oppivelvollisella ei myöskään ole oikeutta oppimisen ja koulunkäynnin tukeen, maksuttomiin oppimateriaaleihin, työvälineisiin ja –aineisiin, maksuttomaan ruokailuun tai koulukuljetukseen.</a:t>
            </a:r>
          </a:p>
          <a:p>
            <a:pPr marL="342900" lvl="0" indent="-342900">
              <a:lnSpc>
                <a:spcPct val="107000"/>
              </a:lnSpc>
              <a:spcAft>
                <a:spcPts val="800"/>
              </a:spcAft>
              <a:buFont typeface="Symbol" panose="05050102010706020507" pitchFamily="18" charset="2"/>
              <a:buChar char=""/>
            </a:pPr>
            <a:r>
              <a:rPr lang="fi-FI" sz="5600" dirty="0">
                <a:latin typeface="Calibri" panose="020F0502020204030204" pitchFamily="34" charset="0"/>
                <a:cs typeface="Calibri" panose="020F0502020204030204" pitchFamily="34" charset="0"/>
              </a:rPr>
              <a:t>Mikäli huoltaja haluaa lapsensa saavan opinnoistaan perusopetuksen todistusta vastaavan todistuksen, on huoltajan ilmoitettava lapsensa erityiseen tutkintoon. Ilmoittautuminen tehdään koulun rehtorille. </a:t>
            </a:r>
          </a:p>
          <a:p>
            <a:pPr marL="342900" lvl="0" indent="-342900">
              <a:lnSpc>
                <a:spcPct val="107000"/>
              </a:lnSpc>
              <a:spcAft>
                <a:spcPts val="800"/>
              </a:spcAft>
              <a:buFont typeface="Symbol" panose="05050102010706020507" pitchFamily="18" charset="2"/>
              <a:buChar char=""/>
            </a:pPr>
            <a:r>
              <a:rPr lang="fi-FI" sz="5600" dirty="0">
                <a:latin typeface="Calibri" panose="020F0502020204030204" pitchFamily="34" charset="0"/>
                <a:cs typeface="Calibri" panose="020F0502020204030204" pitchFamily="34" charset="0"/>
              </a:rPr>
              <a:t>Huoltajan on huolehdittava siitä, että hänen lapsensa hakeutuu perusopetuksen oppimäärän suoritettuaan jatko-opintoihin oppivelvollisuuslain mukaisesti. Hakeutumisvelvoite koskee kaikkia alle 18-vuotiaita oppilaita. Oppivelvollisuus päättyy lapsen täyttäessä 18 vuotta. </a:t>
            </a:r>
          </a:p>
          <a:p>
            <a:endParaRPr lang="fi-FI" dirty="0"/>
          </a:p>
        </p:txBody>
      </p:sp>
    </p:spTree>
    <p:extLst>
      <p:ext uri="{BB962C8B-B14F-4D97-AF65-F5344CB8AC3E}">
        <p14:creationId xmlns:p14="http://schemas.microsoft.com/office/powerpoint/2010/main" val="3188943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322666-366C-454F-B80C-AC1EE6827B80}"/>
              </a:ext>
            </a:extLst>
          </p:cNvPr>
          <p:cNvSpPr>
            <a:spLocks noGrp="1"/>
          </p:cNvSpPr>
          <p:nvPr>
            <p:ph type="title"/>
          </p:nvPr>
        </p:nvSpPr>
        <p:spPr>
          <a:xfrm>
            <a:off x="2895600" y="764373"/>
            <a:ext cx="8610600" cy="1293028"/>
          </a:xfrm>
        </p:spPr>
        <p:txBody>
          <a:bodyPr>
            <a:normAutofit/>
          </a:bodyPr>
          <a:lstStyle/>
          <a:p>
            <a:r>
              <a:rPr lang="fi-FI"/>
              <a:t>OPETUKSEN järjestäjän VASTUUT JA VELVOLLISUUDET</a:t>
            </a:r>
          </a:p>
        </p:txBody>
      </p:sp>
      <p:sp>
        <p:nvSpPr>
          <p:cNvPr id="7" name="Sisällön paikkamerkki 6">
            <a:extLst>
              <a:ext uri="{FF2B5EF4-FFF2-40B4-BE49-F238E27FC236}">
                <a16:creationId xmlns:a16="http://schemas.microsoft.com/office/drawing/2014/main" id="{2DBE330C-4B24-4EB4-AC1D-F89EFB913FC6}"/>
              </a:ext>
            </a:extLst>
          </p:cNvPr>
          <p:cNvSpPr>
            <a:spLocks noGrp="1"/>
          </p:cNvSpPr>
          <p:nvPr>
            <p:ph idx="1"/>
          </p:nvPr>
        </p:nvSpPr>
        <p:spPr>
          <a:xfrm>
            <a:off x="685800" y="2057401"/>
            <a:ext cx="10820400" cy="4611847"/>
          </a:xfrm>
        </p:spPr>
        <p:txBody>
          <a:bodyPr>
            <a:normAutofit/>
          </a:bodyPr>
          <a:lstStyle/>
          <a:p>
            <a:pPr marL="342900" lvl="0" indent="-342900">
              <a:lnSpc>
                <a:spcPct val="107000"/>
              </a:lnSpc>
              <a:buFont typeface="Symbol" panose="05050102010706020507" pitchFamily="18" charset="2"/>
              <a:buChar char=""/>
            </a:pPr>
            <a:r>
              <a:rPr lang="fi-FI" sz="2000">
                <a:latin typeface="Calibri" panose="020F0502020204030204" pitchFamily="34" charset="0"/>
                <a:cs typeface="Calibri" panose="020F0502020204030204" pitchFamily="34" charset="0"/>
              </a:rPr>
              <a:t>Kunta ei ole velvollinen järjestämään kotiopetuksessa olevalle oppivelvolliselle palveluja tai etuuksia, joihin perusopetukseen osallistuva oppilas on perusopetuslain mukaan oikeutettu kuten</a:t>
            </a:r>
          </a:p>
          <a:p>
            <a:pPr lvl="1">
              <a:lnSpc>
                <a:spcPct val="107000"/>
              </a:lnSpc>
              <a:buFont typeface="Wingdings" panose="05000000000000000000" pitchFamily="2" charset="2"/>
              <a:buChar char="Ø"/>
            </a:pPr>
            <a:r>
              <a:rPr lang="fi-FI" sz="1800">
                <a:latin typeface="Calibri" panose="020F0502020204030204" pitchFamily="34" charset="0"/>
                <a:cs typeface="Calibri" panose="020F0502020204030204" pitchFamily="34" charset="0"/>
              </a:rPr>
              <a:t> opetusta </a:t>
            </a:r>
          </a:p>
          <a:p>
            <a:pPr lvl="1">
              <a:lnSpc>
                <a:spcPct val="107000"/>
              </a:lnSpc>
              <a:buFont typeface="Wingdings" panose="05000000000000000000" pitchFamily="2" charset="2"/>
              <a:buChar char="Ø"/>
            </a:pPr>
            <a:r>
              <a:rPr lang="fi-FI" sz="1800">
                <a:latin typeface="Calibri" panose="020F0502020204030204" pitchFamily="34" charset="0"/>
                <a:cs typeface="Calibri" panose="020F0502020204030204" pitchFamily="34" charset="0"/>
              </a:rPr>
              <a:t>oppimisen ja koulunkäynnin tukea </a:t>
            </a:r>
          </a:p>
          <a:p>
            <a:pPr lvl="1">
              <a:lnSpc>
                <a:spcPct val="107000"/>
              </a:lnSpc>
              <a:buFont typeface="Wingdings" panose="05000000000000000000" pitchFamily="2" charset="2"/>
              <a:buChar char="Ø"/>
            </a:pPr>
            <a:r>
              <a:rPr lang="fi-FI" sz="1800">
                <a:latin typeface="Calibri" panose="020F0502020204030204" pitchFamily="34" charset="0"/>
                <a:cs typeface="Calibri" panose="020F0502020204030204" pitchFamily="34" charset="0"/>
              </a:rPr>
              <a:t>maksuttomia oppimateriaaleja työvälineitä ja -aineita </a:t>
            </a:r>
          </a:p>
          <a:p>
            <a:pPr lvl="1">
              <a:lnSpc>
                <a:spcPct val="107000"/>
              </a:lnSpc>
              <a:buFont typeface="Wingdings" panose="05000000000000000000" pitchFamily="2" charset="2"/>
              <a:buChar char="Ø"/>
            </a:pPr>
            <a:r>
              <a:rPr lang="fi-FI" sz="1800">
                <a:latin typeface="Calibri" panose="020F0502020204030204" pitchFamily="34" charset="0"/>
                <a:cs typeface="Calibri" panose="020F0502020204030204" pitchFamily="34" charset="0"/>
              </a:rPr>
              <a:t>oppilashuoltoa </a:t>
            </a:r>
          </a:p>
          <a:p>
            <a:pPr lvl="1">
              <a:lnSpc>
                <a:spcPct val="107000"/>
              </a:lnSpc>
              <a:buFont typeface="Wingdings" panose="05000000000000000000" pitchFamily="2" charset="2"/>
              <a:buChar char="Ø"/>
            </a:pPr>
            <a:r>
              <a:rPr lang="fi-FI" sz="1800">
                <a:latin typeface="Calibri" panose="020F0502020204030204" pitchFamily="34" charset="0"/>
                <a:cs typeface="Calibri" panose="020F0502020204030204" pitchFamily="34" charset="0"/>
              </a:rPr>
              <a:t>maksutonta kouluruokailua</a:t>
            </a:r>
          </a:p>
          <a:p>
            <a:pPr lvl="1">
              <a:lnSpc>
                <a:spcPct val="107000"/>
              </a:lnSpc>
              <a:buFont typeface="Wingdings" panose="05000000000000000000" pitchFamily="2" charset="2"/>
              <a:buChar char="Ø"/>
            </a:pPr>
            <a:r>
              <a:rPr lang="fi-FI" sz="1800">
                <a:latin typeface="Calibri" panose="020F0502020204030204" pitchFamily="34" charset="0"/>
                <a:cs typeface="Calibri" panose="020F0502020204030204" pitchFamily="34" charset="0"/>
              </a:rPr>
              <a:t>koulukuljetusta. </a:t>
            </a:r>
          </a:p>
          <a:p>
            <a:pPr lvl="0">
              <a:lnSpc>
                <a:spcPct val="107000"/>
              </a:lnSpc>
            </a:pPr>
            <a:r>
              <a:rPr lang="fi-FI" sz="2000">
                <a:latin typeface="Calibri" panose="020F0502020204030204" pitchFamily="34" charset="0"/>
                <a:cs typeface="Calibri" panose="020F0502020204030204" pitchFamily="34" charset="0"/>
              </a:rPr>
              <a:t>Jos kotiopetuksessa olevan oppivelvollisen huoltaja haluaa lapsensa osallistuvan erityiseen tutkintoon, on siihen osallistuminen maksutonta.</a:t>
            </a:r>
            <a:endParaRPr lang="fi-FI" sz="240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Font typeface="Symbol" panose="05050102010706020507" pitchFamily="18" charset="2"/>
              <a:buChar char=""/>
            </a:pPr>
            <a:r>
              <a:rPr lang="fi-FI" sz="2000">
                <a:effectLst/>
                <a:latin typeface="Calibri" panose="020F0502020204030204" pitchFamily="34" charset="0"/>
                <a:ea typeface="Calibri" panose="020F0502020204030204" pitchFamily="34" charset="0"/>
                <a:cs typeface="Times New Roman" panose="02020603050405020304" pitchFamily="18" charset="0"/>
              </a:rPr>
              <a:t>Kunnan tulee valvoa oppivelvollisuuden edistymistä. (</a:t>
            </a:r>
            <a:r>
              <a:rPr lang="fi-FI" sz="2000" err="1">
                <a:effectLst/>
                <a:latin typeface="Calibri" panose="020F0502020204030204" pitchFamily="34" charset="0"/>
                <a:ea typeface="Calibri" panose="020F0502020204030204" pitchFamily="34" charset="0"/>
                <a:cs typeface="Times New Roman" panose="02020603050405020304" pitchFamily="18" charset="0"/>
              </a:rPr>
              <a:t>PoL</a:t>
            </a:r>
            <a:r>
              <a:rPr lang="fi-FI" sz="2000">
                <a:effectLst/>
                <a:latin typeface="Calibri" panose="020F0502020204030204" pitchFamily="34" charset="0"/>
                <a:ea typeface="Calibri" panose="020F0502020204030204" pitchFamily="34" charset="0"/>
                <a:cs typeface="Times New Roman" panose="02020603050405020304" pitchFamily="18" charset="0"/>
              </a:rPr>
              <a:t> 26 §)</a:t>
            </a:r>
          </a:p>
          <a:p>
            <a:pPr marL="342900" lvl="0" indent="-342900">
              <a:lnSpc>
                <a:spcPct val="107000"/>
              </a:lnSpc>
              <a:buFont typeface="Symbol" panose="05050102010706020507" pitchFamily="18" charset="2"/>
              <a:buChar char=""/>
            </a:pPr>
            <a:endParaRPr lang="fi-FI"/>
          </a:p>
        </p:txBody>
      </p:sp>
    </p:spTree>
    <p:extLst>
      <p:ext uri="{BB962C8B-B14F-4D97-AF65-F5344CB8AC3E}">
        <p14:creationId xmlns:p14="http://schemas.microsoft.com/office/powerpoint/2010/main" val="2767058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E5BAF5-12A7-486F-938F-AB4A570E9172}"/>
              </a:ext>
            </a:extLst>
          </p:cNvPr>
          <p:cNvSpPr>
            <a:spLocks noGrp="1"/>
          </p:cNvSpPr>
          <p:nvPr>
            <p:ph type="title"/>
          </p:nvPr>
        </p:nvSpPr>
        <p:spPr/>
        <p:txBody>
          <a:bodyPr/>
          <a:lstStyle/>
          <a:p>
            <a:r>
              <a:rPr lang="fi-FI"/>
              <a:t>Kotiopetukseen siirtyminen</a:t>
            </a:r>
          </a:p>
        </p:txBody>
      </p:sp>
      <p:sp>
        <p:nvSpPr>
          <p:cNvPr id="3" name="Sisällön paikkamerkki 2">
            <a:extLst>
              <a:ext uri="{FF2B5EF4-FFF2-40B4-BE49-F238E27FC236}">
                <a16:creationId xmlns:a16="http://schemas.microsoft.com/office/drawing/2014/main" id="{686F697E-421B-4E28-BCC1-8DBC3F9C5632}"/>
              </a:ext>
            </a:extLst>
          </p:cNvPr>
          <p:cNvSpPr>
            <a:spLocks noGrp="1"/>
          </p:cNvSpPr>
          <p:nvPr>
            <p:ph idx="1"/>
          </p:nvPr>
        </p:nvSpPr>
        <p:spPr>
          <a:xfrm>
            <a:off x="685800" y="2428240"/>
            <a:ext cx="10820400" cy="4024125"/>
          </a:xfrm>
        </p:spPr>
        <p:txBody>
          <a:bodyPr>
            <a:normAutofit/>
          </a:bodyPr>
          <a:lstStyle/>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Huoltaja ilmoittaa kotiopetukseen siirtymisestä koululle kirjallisesti.</a:t>
            </a:r>
          </a:p>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Opetuksen järjestäjä (esim. koulu) on yhteydessä huoltajaan ja samalla käydään läpi huoltajan ja kunnan vastuut ja velvoitteet. </a:t>
            </a:r>
          </a:p>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Ilmoituksen vastaanottanut koulu tallentaa Koski-järjestelmään, että oppivelvollinen ei osallistu perusopetuslain mukaisesti järjestettyyn opetukseen.</a:t>
            </a:r>
          </a:p>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Jos oppivelvollinen palaa myöhemmin perusopetuksen oppilaaksi, kirjataan järjestelmään kotiopetuksen päättymisen päivämäärä. </a:t>
            </a:r>
          </a:p>
          <a:p>
            <a:pPr marL="342900" lvl="0" indent="-342900">
              <a:lnSpc>
                <a:spcPct val="107000"/>
              </a:lnSpc>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Ilmoituksen jälkeen koulu määrää oppivelvolliselle tutkivan opettajan.</a:t>
            </a:r>
          </a:p>
          <a:p>
            <a:pPr marL="342900" lvl="0" indent="-342900">
              <a:lnSpc>
                <a:spcPct val="107000"/>
              </a:lnSpc>
              <a:spcAft>
                <a:spcPts val="800"/>
              </a:spcAft>
              <a:buFont typeface="Symbol" panose="05050102010706020507" pitchFamily="18" charset="2"/>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Tutkiva opettaja on yhteydessä huoltajaan, ja sopii valvonnan käytännön järjestelyistä. Samalla kerrataan</a:t>
            </a:r>
            <a:r>
              <a:rPr lang="fi-FI"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i-FI" sz="1800" dirty="0">
                <a:effectLst/>
                <a:latin typeface="Calibri" panose="020F0502020204030204" pitchFamily="34" charset="0"/>
                <a:ea typeface="Calibri" panose="020F0502020204030204" pitchFamily="34" charset="0"/>
                <a:cs typeface="Times New Roman" panose="02020603050405020304" pitchFamily="18" charset="0"/>
              </a:rPr>
              <a:t>huoltajan ja kunnan vastuut ja velvoitteet.</a:t>
            </a:r>
          </a:p>
          <a:p>
            <a:pPr marL="0" indent="0">
              <a:buNone/>
            </a:pPr>
            <a:endParaRPr lang="fi-FI" dirty="0"/>
          </a:p>
          <a:p>
            <a:pPr marL="0" indent="0">
              <a:buNone/>
            </a:pPr>
            <a:endParaRPr lang="fi-FI" dirty="0"/>
          </a:p>
        </p:txBody>
      </p:sp>
    </p:spTree>
    <p:extLst>
      <p:ext uri="{BB962C8B-B14F-4D97-AF65-F5344CB8AC3E}">
        <p14:creationId xmlns:p14="http://schemas.microsoft.com/office/powerpoint/2010/main" val="3915595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E5BAF5-12A7-486F-938F-AB4A570E9172}"/>
              </a:ext>
            </a:extLst>
          </p:cNvPr>
          <p:cNvSpPr>
            <a:spLocks noGrp="1"/>
          </p:cNvSpPr>
          <p:nvPr>
            <p:ph type="title"/>
          </p:nvPr>
        </p:nvSpPr>
        <p:spPr>
          <a:xfrm>
            <a:off x="2947219" y="129960"/>
            <a:ext cx="8610600" cy="1293028"/>
          </a:xfrm>
        </p:spPr>
        <p:txBody>
          <a:bodyPr/>
          <a:lstStyle/>
          <a:p>
            <a:r>
              <a:rPr lang="fi-FI" dirty="0"/>
              <a:t>Tutkivan opettajan tehtävät</a:t>
            </a:r>
          </a:p>
        </p:txBody>
      </p:sp>
      <p:sp>
        <p:nvSpPr>
          <p:cNvPr id="3" name="Sisällön paikkamerkki 2">
            <a:extLst>
              <a:ext uri="{FF2B5EF4-FFF2-40B4-BE49-F238E27FC236}">
                <a16:creationId xmlns:a16="http://schemas.microsoft.com/office/drawing/2014/main" id="{686F697E-421B-4E28-BCC1-8DBC3F9C5632}"/>
              </a:ext>
            </a:extLst>
          </p:cNvPr>
          <p:cNvSpPr>
            <a:spLocks noGrp="1"/>
          </p:cNvSpPr>
          <p:nvPr>
            <p:ph idx="1"/>
          </p:nvPr>
        </p:nvSpPr>
        <p:spPr>
          <a:xfrm>
            <a:off x="685800" y="1182287"/>
            <a:ext cx="10820400" cy="4024125"/>
          </a:xfrm>
        </p:spPr>
        <p:txBody>
          <a:bodyPr>
            <a:noAutofit/>
          </a:bodyPr>
          <a:lstStyle/>
          <a:p>
            <a:pPr marL="342900" lvl="0" indent="-342900">
              <a:lnSpc>
                <a:spcPct val="107000"/>
              </a:lnSpc>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Ottaa yhteyttä huoltajaan.</a:t>
            </a:r>
          </a:p>
          <a:p>
            <a:pPr marL="342900" lvl="0" indent="-342900">
              <a:lnSpc>
                <a:spcPct val="107000"/>
              </a:lnSpc>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Sopii valvonnan käytännön järjestelyt.</a:t>
            </a:r>
          </a:p>
          <a:p>
            <a:pPr marL="342900" lvl="0" indent="-342900">
              <a:lnSpc>
                <a:spcPct val="107000"/>
              </a:lnSpc>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Tiedottaa oppivelvollisen huoltajaa hänelle kuuluvista ja asuinkunnan vastuista ja velvoitteista.</a:t>
            </a:r>
          </a:p>
          <a:p>
            <a:pPr marL="342900" lvl="0" indent="-342900">
              <a:lnSpc>
                <a:spcPct val="107000"/>
              </a:lnSpc>
              <a:buFont typeface="Symbol" panose="05050102010706020507" pitchFamily="18" charset="2"/>
              <a:buChar char=""/>
            </a:pPr>
            <a:r>
              <a:rPr lang="fi-FI" sz="1600" dirty="0">
                <a:latin typeface="Calibri" panose="020F0502020204030204" pitchFamily="34" charset="0"/>
                <a:ea typeface="Calibri" panose="020F0502020204030204" pitchFamily="34" charset="0"/>
                <a:cs typeface="Times New Roman" panose="02020603050405020304" pitchFamily="18" charset="0"/>
              </a:rPr>
              <a:t>Oppivelvollisen edistymistä valvotaan ja seurataan suhteessa perusopetuksen oppimäärän tavoitteisiin</a:t>
            </a:r>
          </a:p>
          <a:p>
            <a:pPr marL="342900" lvl="0" indent="-342900">
              <a:lnSpc>
                <a:spcPct val="107000"/>
              </a:lnSpc>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Edistymisen seurannan pohjana on huoltaja käyttämä opetussuunnitelma</a:t>
            </a:r>
          </a:p>
          <a:p>
            <a:pPr marL="342900" lvl="0" indent="-342900">
              <a:lnSpc>
                <a:spcPct val="107000"/>
              </a:lnSpc>
              <a:spcAft>
                <a:spcPts val="800"/>
              </a:spcAft>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Arvioi, onko lapsen oppivelvollisuus edennyt, menetelminä mm. keskustelut, portfoliot, kirjalliset ja suulliset kokeet ja muut näytöt. </a:t>
            </a:r>
          </a:p>
          <a:p>
            <a:pPr marL="800100" lvl="1" indent="-342900">
              <a:lnSpc>
                <a:spcPct val="107000"/>
              </a:lnSpc>
              <a:spcAft>
                <a:spcPts val="800"/>
              </a:spcAft>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muut näytöt korostuvat taito- ja taideaineiden arvioinnissa</a:t>
            </a:r>
          </a:p>
          <a:p>
            <a:pPr marL="800100" lvl="1" indent="-342900">
              <a:lnSpc>
                <a:spcPct val="107000"/>
              </a:lnSpc>
              <a:spcAft>
                <a:spcPts val="800"/>
              </a:spcAft>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näyttötilanteita voidaan järjestää erilaisissa oppimisympäristöissä, esimerkiksi luonnossa, laboratoriossa tai liikuntapaikoilla</a:t>
            </a:r>
          </a:p>
          <a:p>
            <a:pPr marL="800100" lvl="1" indent="-342900">
              <a:lnSpc>
                <a:spcPct val="107000"/>
              </a:lnSpc>
              <a:spcAft>
                <a:spcPts val="800"/>
              </a:spcAft>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valvontatilaisuuksien aikana voidaan antaa näyttöjä erityistä tutkintoa varten, jos tutkivan opettajan kanssa on niin etukäteen sovittu</a:t>
            </a:r>
          </a:p>
          <a:p>
            <a:pPr marL="342900" lvl="0" indent="-342900">
              <a:lnSpc>
                <a:spcPct val="107000"/>
              </a:lnSpc>
              <a:spcAft>
                <a:spcPts val="800"/>
              </a:spcAft>
              <a:buFont typeface="Symbol" panose="05050102010706020507" pitchFamily="18" charset="2"/>
              <a:buChar char=""/>
            </a:pPr>
            <a:r>
              <a:rPr lang="fi-FI" sz="1600" dirty="0">
                <a:effectLst/>
                <a:latin typeface="Calibri" panose="020F0502020204030204" pitchFamily="34" charset="0"/>
                <a:ea typeface="Calibri" panose="020F0502020204030204" pitchFamily="34" charset="0"/>
                <a:cs typeface="Times New Roman" panose="02020603050405020304" pitchFamily="18" charset="0"/>
              </a:rPr>
              <a:t>Arviointi tehdään yleisellä tasolla, ei anneta arvosanoja</a:t>
            </a:r>
          </a:p>
          <a:p>
            <a:pPr marL="342900" lvl="0" indent="-342900">
              <a:lnSpc>
                <a:spcPct val="107000"/>
              </a:lnSpc>
              <a:spcAft>
                <a:spcPts val="800"/>
              </a:spcAft>
              <a:buFont typeface="Symbol" panose="05050102010706020507" pitchFamily="18" charset="2"/>
              <a:buChar char=""/>
            </a:pPr>
            <a:r>
              <a:rPr kumimoji="0" lang="fi-FI" sz="16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Edistymisen seuraamisessa voi käyttää  </a:t>
            </a:r>
            <a:r>
              <a:rPr kumimoji="0" lang="fi-FI" sz="16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hlinkClick r:id="rId2"/>
              </a:rPr>
              <a:t>seloste oppivelvollisuuden edistymisestä- lomaketta</a:t>
            </a:r>
            <a:r>
              <a:rPr kumimoji="0" lang="fi-FI" sz="160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 kirjallinen selostus annetaan asuinkunnalle ja huoltajalle</a:t>
            </a:r>
            <a:endParaRPr lang="fi-FI" sz="16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fi-FI" sz="1600" dirty="0"/>
          </a:p>
          <a:p>
            <a:pPr marL="0" indent="0">
              <a:buNone/>
            </a:pPr>
            <a:endParaRPr lang="fi-FI" sz="1600" dirty="0"/>
          </a:p>
        </p:txBody>
      </p:sp>
    </p:spTree>
    <p:extLst>
      <p:ext uri="{BB962C8B-B14F-4D97-AF65-F5344CB8AC3E}">
        <p14:creationId xmlns:p14="http://schemas.microsoft.com/office/powerpoint/2010/main" val="2017261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468EC8-B357-471E-9543-C0ABB606207A}"/>
              </a:ext>
            </a:extLst>
          </p:cNvPr>
          <p:cNvSpPr>
            <a:spLocks noGrp="1"/>
          </p:cNvSpPr>
          <p:nvPr>
            <p:ph type="title"/>
          </p:nvPr>
        </p:nvSpPr>
        <p:spPr/>
        <p:txBody>
          <a:bodyPr/>
          <a:lstStyle/>
          <a:p>
            <a:r>
              <a:rPr lang="fi-FI">
                <a:latin typeface="Calibri" panose="020F0502020204030204" pitchFamily="34" charset="0"/>
                <a:cs typeface="Calibri" panose="020F0502020204030204" pitchFamily="34" charset="0"/>
              </a:rPr>
              <a:t>Oppivelvollisuuden edistymisen seuranta</a:t>
            </a:r>
          </a:p>
        </p:txBody>
      </p:sp>
      <p:sp>
        <p:nvSpPr>
          <p:cNvPr id="3" name="Sisällön paikkamerkki 2">
            <a:extLst>
              <a:ext uri="{FF2B5EF4-FFF2-40B4-BE49-F238E27FC236}">
                <a16:creationId xmlns:a16="http://schemas.microsoft.com/office/drawing/2014/main" id="{ADB6CA76-CD90-4561-BC01-A2EF563E69B7}"/>
              </a:ext>
            </a:extLst>
          </p:cNvPr>
          <p:cNvSpPr>
            <a:spLocks noGrp="1"/>
          </p:cNvSpPr>
          <p:nvPr>
            <p:ph idx="1"/>
          </p:nvPr>
        </p:nvSpPr>
        <p:spPr/>
        <p:txBody>
          <a:bodyPr>
            <a:normAutofit/>
          </a:bodyPr>
          <a:lstStyle/>
          <a:p>
            <a:pPr marL="0" indent="0">
              <a:buNone/>
            </a:pPr>
            <a:r>
              <a:rPr lang="fi-FI" dirty="0">
                <a:latin typeface="Calibri" panose="020F0502020204030204" pitchFamily="34" charset="0"/>
                <a:cs typeface="Calibri" panose="020F0502020204030204" pitchFamily="34" charset="0"/>
              </a:rPr>
              <a:t>Ennen kotiopetuksen aloittamista käydään läpi huoltajan ja kunnan velvollisuudet ja vastuut </a:t>
            </a:r>
            <a:endParaRPr lang="fi-FI" b="1" dirty="0">
              <a:solidFill>
                <a:schemeClr val="accent2"/>
              </a:solidFill>
              <a:latin typeface="Calibri" panose="020F0502020204030204" pitchFamily="34" charset="0"/>
              <a:cs typeface="Calibri" panose="020F0502020204030204" pitchFamily="34" charset="0"/>
            </a:endParaRPr>
          </a:p>
          <a:p>
            <a:pPr marL="0" indent="0">
              <a:buNone/>
            </a:pPr>
            <a:r>
              <a:rPr lang="fi-FI" b="1" dirty="0">
                <a:solidFill>
                  <a:schemeClr val="accent2"/>
                </a:solidFill>
                <a:latin typeface="Calibri" panose="020F0502020204030204" pitchFamily="34" charset="0"/>
                <a:cs typeface="Calibri" panose="020F0502020204030204" pitchFamily="34" charset="0"/>
              </a:rPr>
              <a:t>1.-2. vuosiluokat </a:t>
            </a:r>
          </a:p>
          <a:p>
            <a:r>
              <a:rPr lang="fi-FI" dirty="0">
                <a:latin typeface="Calibri" panose="020F0502020204030204" pitchFamily="34" charset="0"/>
                <a:cs typeface="Calibri" panose="020F0502020204030204" pitchFamily="34" charset="0"/>
              </a:rPr>
              <a:t>Huoltaja esittelee oppimissuunnitelman tutkivalle opettajalle syksyllä</a:t>
            </a:r>
          </a:p>
          <a:p>
            <a:r>
              <a:rPr lang="fi-FI" dirty="0">
                <a:latin typeface="Calibri" panose="020F0502020204030204" pitchFamily="34" charset="0"/>
                <a:cs typeface="Calibri" panose="020F0502020204030204" pitchFamily="34" charset="0"/>
              </a:rPr>
              <a:t>Tarvittaessa ja tutkivan opettajan harkinnan mukaan seuranta ja arviointi syyslukukauden lopussa </a:t>
            </a:r>
          </a:p>
          <a:p>
            <a:r>
              <a:rPr lang="fi-FI" dirty="0">
                <a:latin typeface="Calibri" panose="020F0502020204030204" pitchFamily="34" charset="0"/>
                <a:cs typeface="Calibri" panose="020F0502020204030204" pitchFamily="34" charset="0"/>
              </a:rPr>
              <a:t>Seuranta ja arviointi keväällä, seloste edistymisestä </a:t>
            </a:r>
          </a:p>
          <a:p>
            <a:pPr marL="0" indent="0">
              <a:buNone/>
            </a:pPr>
            <a:r>
              <a:rPr lang="fi-FI" b="1" dirty="0">
                <a:solidFill>
                  <a:schemeClr val="accent2"/>
                </a:solidFill>
                <a:latin typeface="Calibri" panose="020F0502020204030204" pitchFamily="34" charset="0"/>
                <a:cs typeface="Calibri" panose="020F0502020204030204" pitchFamily="34" charset="0"/>
              </a:rPr>
              <a:t>3.-5.vuosiluokat </a:t>
            </a:r>
          </a:p>
          <a:p>
            <a:pPr marL="0" indent="0">
              <a:buNone/>
            </a:pPr>
            <a:r>
              <a:rPr lang="fi-FI" dirty="0">
                <a:latin typeface="Calibri" panose="020F0502020204030204" pitchFamily="34" charset="0"/>
                <a:cs typeface="Calibri" panose="020F0502020204030204" pitchFamily="34" charset="0"/>
              </a:rPr>
              <a:t>• Huoltaja esittelee oppimissuunnitelman tutkivalle opettajalle syksyllä </a:t>
            </a:r>
          </a:p>
          <a:p>
            <a:pPr marL="0" indent="0">
              <a:buNone/>
            </a:pPr>
            <a:r>
              <a:rPr lang="fi-FI" dirty="0">
                <a:latin typeface="Calibri" panose="020F0502020204030204" pitchFamily="34" charset="0"/>
                <a:cs typeface="Calibri" panose="020F0502020204030204" pitchFamily="34" charset="0"/>
              </a:rPr>
              <a:t>• Seuranta ja arviointi keväällä, seloste edistymisestä</a:t>
            </a:r>
          </a:p>
        </p:txBody>
      </p:sp>
    </p:spTree>
    <p:extLst>
      <p:ext uri="{BB962C8B-B14F-4D97-AF65-F5344CB8AC3E}">
        <p14:creationId xmlns:p14="http://schemas.microsoft.com/office/powerpoint/2010/main" val="3556209086"/>
      </p:ext>
    </p:extLst>
  </p:cSld>
  <p:clrMapOvr>
    <a:masterClrMapping/>
  </p:clrMapOvr>
</p:sld>
</file>

<file path=ppt/theme/theme1.xml><?xml version="1.0" encoding="utf-8"?>
<a:theme xmlns:a="http://schemas.openxmlformats.org/drawingml/2006/main" name="Tiivistymisjuova">
  <a:themeElements>
    <a:clrScheme name="Tiivistymisjuova">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Tiivistymisjuova">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iivistymisjuova">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0A456AC176E1643BDED248456A77024" ma:contentTypeVersion="4" ma:contentTypeDescription="Create a new document." ma:contentTypeScope="" ma:versionID="381153557b2e43d0afc856c01a851b66">
  <xsd:schema xmlns:xsd="http://www.w3.org/2001/XMLSchema" xmlns:xs="http://www.w3.org/2001/XMLSchema" xmlns:p="http://schemas.microsoft.com/office/2006/metadata/properties" xmlns:ns2="7c5eea1d-380b-4613-b8bc-2cb820418ea5" xmlns:ns3="8fcce638-a0a1-4644-9617-07aa7d4f99ab" targetNamespace="http://schemas.microsoft.com/office/2006/metadata/properties" ma:root="true" ma:fieldsID="0ec24fc4b27b7dbd4ecc39c0f4304a84" ns2:_="" ns3:_="">
    <xsd:import namespace="7c5eea1d-380b-4613-b8bc-2cb820418ea5"/>
    <xsd:import namespace="8fcce638-a0a1-4644-9617-07aa7d4f99a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5eea1d-380b-4613-b8bc-2cb820418e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cce638-a0a1-4644-9617-07aa7d4f99a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20E30D-8F22-436D-852C-1DA492A0DB0D}">
  <ds:schemaRefs>
    <ds:schemaRef ds:uri="7c5eea1d-380b-4613-b8bc-2cb820418ea5"/>
    <ds:schemaRef ds:uri="8fcce638-a0a1-4644-9617-07aa7d4f99a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A06163F-D84E-468D-A0E4-60A0E6D69D3D}">
  <ds:schemaRefs>
    <ds:schemaRef ds:uri="8fcce638-a0a1-4644-9617-07aa7d4f99ab"/>
    <ds:schemaRef ds:uri="http://schemas.openxmlformats.org/package/2006/metadata/core-properties"/>
    <ds:schemaRef ds:uri="7c5eea1d-380b-4613-b8bc-2cb820418ea5"/>
    <ds:schemaRef ds:uri="http://schemas.microsoft.com/office/2006/documentManagement/types"/>
    <ds:schemaRef ds:uri="http://www.w3.org/XML/1998/namespace"/>
    <ds:schemaRef ds:uri="http://schemas.microsoft.com/office/infopath/2007/PartnerControls"/>
    <ds:schemaRef ds:uri="http://purl.org/dc/terms/"/>
    <ds:schemaRef ds:uri="http://purl.org/dc/dcmitype/"/>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C5EBCC69-2867-4105-8F13-148A676DCCC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9840</TotalTime>
  <Words>1331</Words>
  <Application>Microsoft Office PowerPoint</Application>
  <PresentationFormat>Laajakuva</PresentationFormat>
  <Paragraphs>137</Paragraphs>
  <Slides>14</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14</vt:i4>
      </vt:variant>
    </vt:vector>
  </HeadingPairs>
  <TitlesOfParts>
    <vt:vector size="21" baseType="lpstr">
      <vt:lpstr>Arial</vt:lpstr>
      <vt:lpstr>Calibri</vt:lpstr>
      <vt:lpstr>Century Gothic</vt:lpstr>
      <vt:lpstr>Open Sans</vt:lpstr>
      <vt:lpstr>Symbol</vt:lpstr>
      <vt:lpstr>Wingdings</vt:lpstr>
      <vt:lpstr>Tiivistymisjuova</vt:lpstr>
      <vt:lpstr>OHJELMA</vt:lpstr>
      <vt:lpstr>KOTIOPETUSopas</vt:lpstr>
      <vt:lpstr>Sisällys</vt:lpstr>
      <vt:lpstr>KOTIOPETUSPROSESSI</vt:lpstr>
      <vt:lpstr>HUOLTAJAN VASTUUT JA VELVOLLISUUDET</vt:lpstr>
      <vt:lpstr>OPETUKSEN järjestäjän VASTUUT JA VELVOLLISUUDET</vt:lpstr>
      <vt:lpstr>Kotiopetukseen siirtyminen</vt:lpstr>
      <vt:lpstr>Tutkivan opettajan tehtävät</vt:lpstr>
      <vt:lpstr>Oppivelvollisuuden edistymisen seuranta</vt:lpstr>
      <vt:lpstr>Oppivelvollisuuden edistymisen seuranta </vt:lpstr>
      <vt:lpstr>Oppivelvollisuuden edistymisen seuranta 9. vuosiluokalla</vt:lpstr>
      <vt:lpstr>Erityinen tutkinto</vt:lpstr>
      <vt:lpstr>Erityinen tutkinto </vt:lpstr>
      <vt:lpstr>Todistukset ja todistusmerkinnät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Arviointiopas huoltajille</dc:title>
  <dc:creator>Muona Leena</dc:creator>
  <cp:lastModifiedBy>Turtiainen Anu-Helena</cp:lastModifiedBy>
  <cp:revision>3</cp:revision>
  <dcterms:created xsi:type="dcterms:W3CDTF">2021-02-17T09:29:00Z</dcterms:created>
  <dcterms:modified xsi:type="dcterms:W3CDTF">2022-04-19T09:02:43Z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0x01010080A456AC176E1643BDED248456A77024</vt:lpwstr>
  </property>
  <property fmtid="{D5CDD505-2E9C-101B-9397-08002B2CF9AE}" pid="3" name="Order">
    <vt:r8>12900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ies>
</file>