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797675" cy="9926625"/>
  <p:embeddedFontLst>
    <p:embeddedFont>
      <p:font typeface="Overlock"/>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9" roundtripDataSignature="AMtx7mg4UdCecBdWiNfv9LC9aqoFu/3p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Overlock-bold.fntdata"/><Relationship Id="rId25" Type="http://schemas.openxmlformats.org/officeDocument/2006/relationships/font" Target="fonts/Overlock-regular.fntdata"/><Relationship Id="rId28" Type="http://schemas.openxmlformats.org/officeDocument/2006/relationships/font" Target="fonts/Overlock-boldItalic.fntdata"/><Relationship Id="rId27" Type="http://schemas.openxmlformats.org/officeDocument/2006/relationships/font" Target="fonts/Overlock-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1: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4d5ec11bf_0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51" name="Google Shape;151;g294d5ec11bf_0_0: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94d5ec11bf_0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4df6e486f_0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59" name="Google Shape;159;g294df6e486f_0_0: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94df6e486f_0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4df6e486f_0_6: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67" name="Google Shape;167;g294df6e486f_0_6: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294df6e486f_0_6: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5" name="Google Shape;175;p11: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1: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8: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9: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2: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4: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4978e7d66_1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4978e7d66_1_0: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84978e7d66_1_0: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4978e7d66_1_7: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84978e7d66_1_7: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84978e7d66_1_7: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4978e7d66_1_14: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84978e7d66_1_14: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84978e7d66_1_14: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685800" y="1314451"/>
            <a:ext cx="7772400" cy="13722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b="1"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subTitle"/>
          </p:nvPr>
        </p:nvSpPr>
        <p:spPr>
          <a:xfrm>
            <a:off x="685800" y="2708705"/>
            <a:ext cx="7772400" cy="899700"/>
          </a:xfrm>
          <a:prstGeom prst="rect">
            <a:avLst/>
          </a:prstGeom>
          <a:noFill/>
          <a:ln>
            <a:noFill/>
          </a:ln>
        </p:spPr>
        <p:txBody>
          <a:bodyPr anchorCtr="0" anchor="t" bIns="45700" lIns="45700" spcFirstLastPara="1" rIns="45700" wrap="square" tIns="45700">
            <a:noAutofit/>
          </a:bodyPr>
          <a:lstStyle>
            <a:lvl1pPr lvl="0" marR="64008" algn="r">
              <a:lnSpc>
                <a:spcPct val="100000"/>
              </a:lnSpc>
              <a:spcBef>
                <a:spcPts val="400"/>
              </a:spcBef>
              <a:spcAft>
                <a:spcPts val="0"/>
              </a:spcAft>
              <a:buSzPts val="1836"/>
              <a:buNone/>
              <a:defRPr>
                <a:solidFill>
                  <a:schemeClr val="dk2"/>
                </a:solidFill>
              </a:defRPr>
            </a:lvl1pPr>
            <a:lvl2pPr lvl="1" algn="ctr">
              <a:lnSpc>
                <a:spcPct val="100000"/>
              </a:lnSpc>
              <a:spcBef>
                <a:spcPts val="325"/>
              </a:spcBef>
              <a:spcAft>
                <a:spcPts val="0"/>
              </a:spcAft>
              <a:buSzPts val="1800"/>
              <a:buNone/>
              <a:defRPr/>
            </a:lvl2pPr>
            <a:lvl3pPr lvl="2" algn="ctr">
              <a:lnSpc>
                <a:spcPct val="100000"/>
              </a:lnSpc>
              <a:spcBef>
                <a:spcPts val="350"/>
              </a:spcBef>
              <a:spcAft>
                <a:spcPts val="0"/>
              </a:spcAft>
              <a:buSzPts val="1800"/>
              <a:buNone/>
              <a:defRPr/>
            </a:lvl3pPr>
            <a:lvl4pPr lvl="3" algn="ctr">
              <a:lnSpc>
                <a:spcPct val="100000"/>
              </a:lnSpc>
              <a:spcBef>
                <a:spcPts val="350"/>
              </a:spcBef>
              <a:spcAft>
                <a:spcPts val="0"/>
              </a:spcAft>
              <a:buSzPts val="1800"/>
              <a:buNone/>
              <a:defRPr/>
            </a:lvl4pPr>
            <a:lvl5pPr lvl="4" algn="ctr">
              <a:lnSpc>
                <a:spcPct val="100000"/>
              </a:lnSpc>
              <a:spcBef>
                <a:spcPts val="350"/>
              </a:spcBef>
              <a:spcAft>
                <a:spcPts val="0"/>
              </a:spcAft>
              <a:buSzPts val="1800"/>
              <a:buNone/>
              <a:defRPr/>
            </a:lvl5pPr>
            <a:lvl6pPr lvl="5" algn="ctr">
              <a:lnSpc>
                <a:spcPct val="100000"/>
              </a:lnSpc>
              <a:spcBef>
                <a:spcPts val="350"/>
              </a:spcBef>
              <a:spcAft>
                <a:spcPts val="0"/>
              </a:spcAft>
              <a:buSzPts val="1800"/>
              <a:buNone/>
              <a:defRPr/>
            </a:lvl6pPr>
            <a:lvl7pPr lvl="6" algn="ctr">
              <a:lnSpc>
                <a:spcPct val="100000"/>
              </a:lnSpc>
              <a:spcBef>
                <a:spcPts val="350"/>
              </a:spcBef>
              <a:spcAft>
                <a:spcPts val="0"/>
              </a:spcAft>
              <a:buSzPts val="1800"/>
              <a:buNone/>
              <a:defRPr/>
            </a:lvl7pPr>
            <a:lvl8pPr lvl="7" algn="ctr">
              <a:lnSpc>
                <a:spcPct val="100000"/>
              </a:lnSpc>
              <a:spcBef>
                <a:spcPts val="350"/>
              </a:spcBef>
              <a:spcAft>
                <a:spcPts val="0"/>
              </a:spcAft>
              <a:buSzPts val="1800"/>
              <a:buNone/>
              <a:defRPr/>
            </a:lvl8pPr>
            <a:lvl9pPr lvl="8" algn="ctr">
              <a:lnSpc>
                <a:spcPct val="100000"/>
              </a:lnSpc>
              <a:spcBef>
                <a:spcPts val="350"/>
              </a:spcBef>
              <a:spcAft>
                <a:spcPts val="0"/>
              </a:spcAft>
              <a:buSzPts val="1800"/>
              <a:buNone/>
              <a:defRPr/>
            </a:lvl9pPr>
          </a:lstStyle>
          <a:p/>
        </p:txBody>
      </p:sp>
      <p:sp>
        <p:nvSpPr>
          <p:cNvPr id="24" name="Google Shape;24;p14"/>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fyra innehållsdelar" type="fourObj">
  <p:cSld name="FOUR_OBJECTS">
    <p:spTree>
      <p:nvGrpSpPr>
        <p:cNvPr id="37" name="Shape 37"/>
        <p:cNvGrpSpPr/>
        <p:nvPr/>
      </p:nvGrpSpPr>
      <p:grpSpPr>
        <a:xfrm>
          <a:off x="0" y="0"/>
          <a:ext cx="0" cy="0"/>
          <a:chOff x="0" y="0"/>
          <a:chExt cx="0" cy="0"/>
        </a:xfrm>
      </p:grpSpPr>
      <p:sp>
        <p:nvSpPr>
          <p:cNvPr id="38" name="Google Shape;38;p16"/>
          <p:cNvSpPr txBox="1"/>
          <p:nvPr>
            <p:ph type="title"/>
          </p:nvPr>
        </p:nvSpPr>
        <p:spPr>
          <a:xfrm>
            <a:off x="457200" y="205978"/>
            <a:ext cx="76200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457200" y="1200150"/>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0" name="Google Shape;40;p16"/>
          <p:cNvSpPr txBox="1"/>
          <p:nvPr>
            <p:ph idx="2" type="body"/>
          </p:nvPr>
        </p:nvSpPr>
        <p:spPr>
          <a:xfrm>
            <a:off x="4343400" y="1200150"/>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1" name="Google Shape;41;p16"/>
          <p:cNvSpPr txBox="1"/>
          <p:nvPr>
            <p:ph idx="3" type="body"/>
          </p:nvPr>
        </p:nvSpPr>
        <p:spPr>
          <a:xfrm>
            <a:off x="457200" y="3057525"/>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2" name="Google Shape;42;p16"/>
          <p:cNvSpPr txBox="1"/>
          <p:nvPr>
            <p:ph idx="4" type="body"/>
          </p:nvPr>
        </p:nvSpPr>
        <p:spPr>
          <a:xfrm>
            <a:off x="4343400" y="3057525"/>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3" name="Google Shape;43;p16"/>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46" name="Shape 46"/>
        <p:cNvGrpSpPr/>
        <p:nvPr/>
      </p:nvGrpSpPr>
      <p:grpSpPr>
        <a:xfrm>
          <a:off x="0" y="0"/>
          <a:ext cx="0" cy="0"/>
          <a:chOff x="0" y="0"/>
          <a:chExt cx="0" cy="0"/>
        </a:xfrm>
      </p:grpSpPr>
      <p:sp>
        <p:nvSpPr>
          <p:cNvPr id="47" name="Google Shape;47;p17"/>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8" name="Google Shape;48;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7"/>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ystysuora otsikko ja teksti" type="vertTitleAndTx">
  <p:cSld name="VERTICAL_TITLE_AND_VERTICAL_TEXT">
    <p:spTree>
      <p:nvGrpSpPr>
        <p:cNvPr id="52" name="Shape 52"/>
        <p:cNvGrpSpPr/>
        <p:nvPr/>
      </p:nvGrpSpPr>
      <p:grpSpPr>
        <a:xfrm>
          <a:off x="0" y="0"/>
          <a:ext cx="0" cy="0"/>
          <a:chOff x="0" y="0"/>
          <a:chExt cx="0" cy="0"/>
        </a:xfrm>
      </p:grpSpPr>
      <p:sp>
        <p:nvSpPr>
          <p:cNvPr id="53" name="Google Shape;53;p20"/>
          <p:cNvSpPr txBox="1"/>
          <p:nvPr>
            <p:ph type="title"/>
          </p:nvPr>
        </p:nvSpPr>
        <p:spPr>
          <a:xfrm rot="5400000">
            <a:off x="5635433" y="1414530"/>
            <a:ext cx="4194600" cy="1777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 type="body"/>
          </p:nvPr>
        </p:nvSpPr>
        <p:spPr>
          <a:xfrm rot="5400000">
            <a:off x="1522200" y="-859019"/>
            <a:ext cx="4194600" cy="6324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55" name="Google Shape;55;p20"/>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pystysuora teksti" type="vertTx">
  <p:cSld name="VERTICAL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rot="5400000">
            <a:off x="2927250" y="-1359053"/>
            <a:ext cx="3289500" cy="8229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61" name="Google Shape;61;p21"/>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64" name="Shape 64"/>
        <p:cNvGrpSpPr/>
        <p:nvPr/>
      </p:nvGrpSpPr>
      <p:grpSpPr>
        <a:xfrm>
          <a:off x="0" y="0"/>
          <a:ext cx="0" cy="0"/>
          <a:chOff x="0" y="0"/>
          <a:chExt cx="0" cy="0"/>
        </a:xfrm>
      </p:grpSpPr>
      <p:sp>
        <p:nvSpPr>
          <p:cNvPr id="65" name="Google Shape;65;p22"/>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sisältö" type="objTx">
  <p:cSld name="OBJECT_WITH_CAPTION_TEXT">
    <p:spTree>
      <p:nvGrpSpPr>
        <p:cNvPr id="74" name="Shape 74"/>
        <p:cNvGrpSpPr/>
        <p:nvPr/>
      </p:nvGrpSpPr>
      <p:grpSpPr>
        <a:xfrm>
          <a:off x="0" y="0"/>
          <a:ext cx="0" cy="0"/>
          <a:chOff x="0" y="0"/>
          <a:chExt cx="0" cy="0"/>
        </a:xfrm>
      </p:grpSpPr>
      <p:sp>
        <p:nvSpPr>
          <p:cNvPr id="75" name="Google Shape;75;p19"/>
          <p:cNvSpPr txBox="1"/>
          <p:nvPr>
            <p:ph type="title"/>
          </p:nvPr>
        </p:nvSpPr>
        <p:spPr>
          <a:xfrm>
            <a:off x="914400" y="3657600"/>
            <a:ext cx="7481700" cy="3429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Clr>
                <a:schemeClr val="accent1"/>
              </a:buClr>
              <a:buSzPts val="2500"/>
              <a:buFont typeface="Lucida Sans"/>
              <a:buNone/>
              <a:defRPr b="0" sz="25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a:off x="4419600" y="4016326"/>
            <a:ext cx="3974700" cy="685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400"/>
              </a:spcBef>
              <a:spcAft>
                <a:spcPts val="0"/>
              </a:spcAft>
              <a:buSzPts val="1088"/>
              <a:buNone/>
              <a:defRPr sz="1600"/>
            </a:lvl1pPr>
            <a:lvl2pPr indent="-228600" lvl="1" marL="914400" algn="l">
              <a:lnSpc>
                <a:spcPct val="100000"/>
              </a:lnSpc>
              <a:spcBef>
                <a:spcPts val="325"/>
              </a:spcBef>
              <a:spcAft>
                <a:spcPts val="0"/>
              </a:spcAft>
              <a:buSzPts val="1200"/>
              <a:buNone/>
              <a:defRPr sz="1200"/>
            </a:lvl2pPr>
            <a:lvl3pPr indent="-228600" lvl="2" marL="1371600" algn="l">
              <a:lnSpc>
                <a:spcPct val="100000"/>
              </a:lnSpc>
              <a:spcBef>
                <a:spcPts val="350"/>
              </a:spcBef>
              <a:spcAft>
                <a:spcPts val="0"/>
              </a:spcAft>
              <a:buSzPts val="1000"/>
              <a:buNone/>
              <a:defRPr sz="1000"/>
            </a:lvl3pPr>
            <a:lvl4pPr indent="-228600" lvl="3" marL="1828800" algn="l">
              <a:lnSpc>
                <a:spcPct val="100000"/>
              </a:lnSpc>
              <a:spcBef>
                <a:spcPts val="350"/>
              </a:spcBef>
              <a:spcAft>
                <a:spcPts val="0"/>
              </a:spcAft>
              <a:buSzPts val="900"/>
              <a:buNone/>
              <a:defRPr sz="900"/>
            </a:lvl4pPr>
            <a:lvl5pPr indent="-228600" lvl="4" marL="2286000" algn="l">
              <a:lnSpc>
                <a:spcPct val="100000"/>
              </a:lnSpc>
              <a:spcBef>
                <a:spcPts val="350"/>
              </a:spcBef>
              <a:spcAft>
                <a:spcPts val="0"/>
              </a:spcAft>
              <a:buSzPts val="900"/>
              <a:buNone/>
              <a:defRPr sz="900"/>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77" name="Google Shape;77;p19"/>
          <p:cNvSpPr txBox="1"/>
          <p:nvPr>
            <p:ph idx="2" type="body"/>
          </p:nvPr>
        </p:nvSpPr>
        <p:spPr>
          <a:xfrm>
            <a:off x="914400" y="205740"/>
            <a:ext cx="7479900" cy="3429000"/>
          </a:xfrm>
          <a:prstGeom prst="rect">
            <a:avLst/>
          </a:prstGeom>
          <a:noFill/>
          <a:ln>
            <a:noFill/>
          </a:ln>
        </p:spPr>
        <p:txBody>
          <a:bodyPr anchorCtr="0" anchor="t" bIns="45700" lIns="91425" spcFirstLastPara="1" rIns="91425" wrap="square" tIns="45700">
            <a:noAutofit/>
          </a:bodyPr>
          <a:lstStyle>
            <a:lvl1pPr indent="-366776" lvl="0" marL="457200" algn="l">
              <a:lnSpc>
                <a:spcPct val="100000"/>
              </a:lnSpc>
              <a:spcBef>
                <a:spcPts val="400"/>
              </a:spcBef>
              <a:spcAft>
                <a:spcPts val="0"/>
              </a:spcAft>
              <a:buSzPts val="2176"/>
              <a:buChar char="?"/>
              <a:defRPr sz="3200"/>
            </a:lvl1pPr>
            <a:lvl2pPr indent="-406400" lvl="1" marL="914400" algn="l">
              <a:lnSpc>
                <a:spcPct val="100000"/>
              </a:lnSpc>
              <a:spcBef>
                <a:spcPts val="325"/>
              </a:spcBef>
              <a:spcAft>
                <a:spcPts val="0"/>
              </a:spcAft>
              <a:buSzPts val="2800"/>
              <a:buChar char="◦"/>
              <a:defRPr sz="2800"/>
            </a:lvl2pPr>
            <a:lvl3pPr indent="-381000" lvl="2" marL="1371600" algn="l">
              <a:lnSpc>
                <a:spcPct val="100000"/>
              </a:lnSpc>
              <a:spcBef>
                <a:spcPts val="350"/>
              </a:spcBef>
              <a:spcAft>
                <a:spcPts val="0"/>
              </a:spcAft>
              <a:buSzPts val="2400"/>
              <a:buChar char="●"/>
              <a:defRPr sz="2400"/>
            </a:lvl3pPr>
            <a:lvl4pPr indent="-355600" lvl="3" marL="1828800" algn="l">
              <a:lnSpc>
                <a:spcPct val="100000"/>
              </a:lnSpc>
              <a:spcBef>
                <a:spcPts val="350"/>
              </a:spcBef>
              <a:spcAft>
                <a:spcPts val="0"/>
              </a:spcAft>
              <a:buSzPts val="2000"/>
              <a:buChar char="●"/>
              <a:defRPr sz="2000"/>
            </a:lvl4pPr>
            <a:lvl5pPr indent="-355600" lvl="4" marL="2286000" algn="l">
              <a:lnSpc>
                <a:spcPct val="100000"/>
              </a:lnSpc>
              <a:spcBef>
                <a:spcPts val="350"/>
              </a:spcBef>
              <a:spcAft>
                <a:spcPts val="0"/>
              </a:spcAft>
              <a:buSzPts val="2000"/>
              <a:buChar char="●"/>
              <a:defRPr sz="2000"/>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78" name="Google Shape;78;p19"/>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7.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0" y="3498056"/>
            <a:ext cx="915030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grpSp>
        <p:nvGrpSpPr>
          <p:cNvPr id="11" name="Google Shape;11;p13"/>
          <p:cNvGrpSpPr/>
          <p:nvPr/>
        </p:nvGrpSpPr>
        <p:grpSpPr>
          <a:xfrm>
            <a:off x="-12192" y="3714740"/>
            <a:ext cx="9161963" cy="1433508"/>
            <a:chOff x="-12783" y="4832896"/>
            <a:chExt cx="9162879" cy="2032192"/>
          </a:xfrm>
        </p:grpSpPr>
        <p:sp>
          <p:nvSpPr>
            <p:cNvPr id="12" name="Google Shape;12;p13"/>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FCBDC">
                <a:alpha val="3882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3" name="Google Shape;13;p13"/>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4" name="Google Shape;14;p13"/>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alibri"/>
                <a:buNone/>
              </a:pPr>
              <a:r>
                <a:t/>
              </a:r>
              <a:endParaRPr b="0" i="0" sz="4400" u="none" cap="none" strike="noStrike">
                <a:solidFill>
                  <a:schemeClr val="lt1"/>
                </a:solidFill>
                <a:latin typeface="Lucida Sans"/>
                <a:ea typeface="Lucida Sans"/>
                <a:cs typeface="Lucida Sans"/>
                <a:sym typeface="Lucida Sans"/>
              </a:endParaRPr>
            </a:p>
          </p:txBody>
        </p:sp>
        <p:pic>
          <p:nvPicPr>
            <p:cNvPr id="15" name="Google Shape;15;p13"/>
            <p:cNvPicPr preferRelativeResize="0"/>
            <p:nvPr/>
          </p:nvPicPr>
          <p:blipFill rotWithShape="1">
            <a:blip r:embed="rId2">
              <a:alphaModFix/>
            </a:blip>
            <a:srcRect b="0" l="0" r="0" t="0"/>
            <a:stretch/>
          </p:blipFill>
          <p:spPr>
            <a:xfrm>
              <a:off x="-12783" y="4875025"/>
              <a:ext cx="9162879" cy="855546"/>
            </a:xfrm>
            <a:prstGeom prst="rect">
              <a:avLst/>
            </a:prstGeom>
            <a:noFill/>
            <a:ln>
              <a:noFill/>
            </a:ln>
          </p:spPr>
        </p:pic>
      </p:grpSp>
      <p:sp>
        <p:nvSpPr>
          <p:cNvPr id="16" name="Google Shape;16;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17" name="Google Shape;17;p13"/>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 name="Google Shape;18;p13"/>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9" name="Google Shape;19;p13"/>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0" name="Google Shape;20;p13"/>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15"/>
          <p:cNvSpPr/>
          <p:nvPr/>
        </p:nvSpPr>
        <p:spPr>
          <a:xfrm>
            <a:off x="500062" y="4458890"/>
            <a:ext cx="4940306" cy="690563"/>
          </a:xfrm>
          <a:custGeom>
            <a:rect b="b" l="l" r="r" t="t"/>
            <a:pathLst>
              <a:path extrusionOk="0" h="337" w="7485">
                <a:moveTo>
                  <a:pt x="0" y="2"/>
                </a:moveTo>
                <a:lnTo>
                  <a:pt x="7485" y="337"/>
                </a:lnTo>
                <a:lnTo>
                  <a:pt x="5558" y="337"/>
                </a:lnTo>
                <a:lnTo>
                  <a:pt x="1" y="0"/>
                </a:lnTo>
              </a:path>
            </a:pathLst>
          </a:custGeom>
          <a:solidFill>
            <a:srgbClr val="9FCBDC">
              <a:alpha val="3882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29" name="Google Shape;29;p15"/>
          <p:cNvSpPr/>
          <p:nvPr/>
        </p:nvSpPr>
        <p:spPr>
          <a:xfrm>
            <a:off x="485775" y="4454128"/>
            <a:ext cx="3690941" cy="700088"/>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30" name="Google Shape;30;p15"/>
          <p:cNvSpPr/>
          <p:nvPr/>
        </p:nvSpPr>
        <p:spPr>
          <a:xfrm>
            <a:off x="-6042" y="4343440"/>
            <a:ext cx="3402300" cy="810600"/>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alibri"/>
              <a:buNone/>
            </a:pPr>
            <a:r>
              <a:t/>
            </a:r>
            <a:endParaRPr b="0" i="0" sz="4400" u="none" cap="none" strike="noStrike">
              <a:solidFill>
                <a:schemeClr val="lt1"/>
              </a:solidFill>
              <a:latin typeface="Lucida Sans"/>
              <a:ea typeface="Lucida Sans"/>
              <a:cs typeface="Lucida Sans"/>
              <a:sym typeface="Lucida Sans"/>
            </a:endParaRPr>
          </a:p>
        </p:txBody>
      </p:sp>
      <p:pic>
        <p:nvPicPr>
          <p:cNvPr id="31" name="Google Shape;31;p15"/>
          <p:cNvPicPr preferRelativeResize="0"/>
          <p:nvPr/>
        </p:nvPicPr>
        <p:blipFill rotWithShape="1">
          <a:blip r:embed="rId2">
            <a:alphaModFix/>
          </a:blip>
          <a:srcRect b="0" l="0" r="0" t="0"/>
          <a:stretch/>
        </p:blipFill>
        <p:spPr>
          <a:xfrm>
            <a:off x="-19050" y="4333875"/>
            <a:ext cx="2565797" cy="823913"/>
          </a:xfrm>
          <a:prstGeom prst="rect">
            <a:avLst/>
          </a:prstGeom>
          <a:noFill/>
          <a:ln>
            <a:noFill/>
          </a:ln>
        </p:spPr>
      </p:pic>
      <p:sp>
        <p:nvSpPr>
          <p:cNvPr id="32" name="Google Shape;32;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33" name="Google Shape;33;p15"/>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 name="Google Shape;34;p15"/>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5" name="Google Shape;35;p15"/>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6" name="Google Shape;36;p15"/>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8" name="Shape 68"/>
        <p:cNvGrpSpPr/>
        <p:nvPr/>
      </p:nvGrpSpPr>
      <p:grpSpPr>
        <a:xfrm>
          <a:off x="0" y="0"/>
          <a:ext cx="0" cy="0"/>
          <a:chOff x="0" y="0"/>
          <a:chExt cx="0" cy="0"/>
        </a:xfrm>
      </p:grpSpPr>
      <p:sp>
        <p:nvSpPr>
          <p:cNvPr id="69" name="Google Shape;69;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70" name="Google Shape;70;p18"/>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71" name="Google Shape;71;p18"/>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2" name="Google Shape;72;p18"/>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3" name="Google Shape;73;p18"/>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lioppilastutkinto.fi/sv/utforandet-av-examen"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peda.net/lohja/lukiokoulutus/virkby-gymnasium" TargetMode="External"/><Relationship Id="rId4" Type="http://schemas.openxmlformats.org/officeDocument/2006/relationships/hyperlink" Target="https://peda.net/lohja/lukiokoulutus/virkby-gymnasium/studier-vid-vg/hfs?session-tdid=f6a53e0b-5433-46af-a958-fabee83adecc" TargetMode="External"/><Relationship Id="rId5" Type="http://schemas.openxmlformats.org/officeDocument/2006/relationships/hyperlink" Target="https://peda.net/lohja/lukiokoulutus/virkby-gymnasium/studier-vid-vg/kursbricka" TargetMode="External"/><Relationship Id="rId6" Type="http://schemas.openxmlformats.org/officeDocument/2006/relationships/hyperlink" Target="https://slice.fi/" TargetMode="External"/><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hyperlink" Target="https://peda.net/lohja/lukiokoulutus/virkby-gymnasium" TargetMode="External"/><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oph.fi/sites/default/files/documents/sve-lops-esite-rgb-sivu-kerrallaan2_0.pdf"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gnetkurser.com/"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eperusteet.opintopolku.fi/#/sv/lukiokoulutus/6828810/tekstikappale/6828911" TargetMode="External"/><Relationship Id="rId4" Type="http://schemas.openxmlformats.org/officeDocument/2006/relationships/hyperlink" Target="https://www.oph.fi/sv/nyheter/2025/stodet-larande-och-specialundervisningen-i-gymnasiet-fornyas-ratten-till-stod-starks" TargetMode="External"/><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4294967295" type="ctrTitle"/>
          </p:nvPr>
        </p:nvSpPr>
        <p:spPr>
          <a:xfrm>
            <a:off x="1042988" y="1378819"/>
            <a:ext cx="6121500" cy="2165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60"/>
              <a:buFont typeface="Calibri"/>
              <a:buNone/>
            </a:pP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r>
              <a:rPr b="1" i="0" lang="fi-FI" sz="3060" u="none" cap="none" strike="noStrike">
                <a:solidFill>
                  <a:schemeClr val="dk2"/>
                </a:solidFill>
                <a:latin typeface="Calibri"/>
                <a:ea typeface="Calibri"/>
                <a:cs typeface="Calibri"/>
                <a:sym typeface="Calibri"/>
              </a:rPr>
              <a:t>Virkby gymnasium</a:t>
            </a:r>
            <a:br>
              <a:rPr b="1" i="0" lang="fi-FI" sz="3060" u="none" cap="none" strike="noStrike">
                <a:solidFill>
                  <a:schemeClr val="dk2"/>
                </a:solidFill>
                <a:latin typeface="Calibri"/>
                <a:ea typeface="Calibri"/>
                <a:cs typeface="Calibri"/>
                <a:sym typeface="Calibri"/>
              </a:rPr>
            </a:br>
            <a:br>
              <a:rPr b="1" i="0" lang="fi-FI" sz="306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 stämning</a:t>
            </a:r>
            <a:br>
              <a:rPr b="1" i="0" lang="fi-FI" sz="180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 undervisning</a:t>
            </a:r>
            <a:br>
              <a:rPr b="1" i="0" lang="fi-FI" sz="180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Goda resultat</a:t>
            </a:r>
            <a:br>
              <a:rPr b="1" i="0" lang="fi-FI" sz="1800" u="none" cap="none" strike="noStrike">
                <a:solidFill>
                  <a:schemeClr val="dk2"/>
                </a:solidFill>
                <a:latin typeface="Calibri"/>
                <a:ea typeface="Calibri"/>
                <a:cs typeface="Calibri"/>
                <a:sym typeface="Calibri"/>
              </a:rPr>
            </a:br>
            <a:br>
              <a:rPr b="1" i="0" lang="fi-FI" sz="1800" u="none" cap="none" strike="noStrike">
                <a:solidFill>
                  <a:schemeClr val="dk2"/>
                </a:solidFill>
                <a:latin typeface="Calibri"/>
                <a:ea typeface="Calibri"/>
                <a:cs typeface="Calibri"/>
                <a:sym typeface="Calibri"/>
              </a:rPr>
            </a:br>
            <a:br>
              <a:rPr b="1" i="0" lang="fi-FI" sz="1170" u="none" cap="none" strike="noStrike">
                <a:solidFill>
                  <a:schemeClr val="dk2"/>
                </a:solidFill>
                <a:latin typeface="Calibri"/>
                <a:ea typeface="Calibri"/>
                <a:cs typeface="Calibri"/>
                <a:sym typeface="Calibri"/>
              </a:rPr>
            </a:br>
            <a:br>
              <a:rPr b="1" i="0" lang="fi-FI" sz="1440" u="none" cap="none" strike="noStrike">
                <a:solidFill>
                  <a:schemeClr val="dk2"/>
                </a:solidFill>
                <a:latin typeface="Calibri"/>
                <a:ea typeface="Calibri"/>
                <a:cs typeface="Calibri"/>
                <a:sym typeface="Calibri"/>
              </a:rPr>
            </a:br>
            <a:endParaRPr b="1" i="0" sz="1440" u="none" cap="none" strike="noStrike">
              <a:solidFill>
                <a:schemeClr val="dk2"/>
              </a:solidFill>
              <a:latin typeface="Calibri"/>
              <a:ea typeface="Calibri"/>
              <a:cs typeface="Calibri"/>
              <a:sym typeface="Calibri"/>
            </a:endParaRPr>
          </a:p>
        </p:txBody>
      </p:sp>
      <p:sp>
        <p:nvSpPr>
          <p:cNvPr id="86" name="Google Shape;86;p1"/>
          <p:cNvSpPr txBox="1"/>
          <p:nvPr>
            <p:ph idx="1" type="subTitle"/>
          </p:nvPr>
        </p:nvSpPr>
        <p:spPr>
          <a:xfrm>
            <a:off x="685800" y="3651647"/>
            <a:ext cx="7558200" cy="1134600"/>
          </a:xfrm>
          <a:prstGeom prst="rect">
            <a:avLst/>
          </a:prstGeom>
          <a:noFill/>
          <a:ln>
            <a:noFill/>
          </a:ln>
        </p:spPr>
        <p:txBody>
          <a:bodyPr anchorCtr="0" anchor="t" bIns="45700" lIns="45700" spcFirstLastPara="1" rIns="45700" wrap="square" tIns="45700">
            <a:noAutofit/>
          </a:bodyPr>
          <a:lstStyle/>
          <a:p>
            <a:pPr indent="0" lvl="0" marL="0" rtl="0" algn="r">
              <a:lnSpc>
                <a:spcPct val="60000"/>
              </a:lnSpc>
              <a:spcBef>
                <a:spcPts val="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680"/>
              <a:buNone/>
            </a:pPr>
            <a:r>
              <a:t/>
            </a:r>
            <a:endParaRPr b="0" i="0" sz="10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680"/>
              <a:buNone/>
            </a:pPr>
            <a:r>
              <a:t/>
            </a:r>
            <a:endParaRPr b="0" i="0" sz="10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rPr b="0" i="0" lang="fi-FI" sz="300" u="none">
                <a:solidFill>
                  <a:srgbClr val="8E8D8C"/>
                </a:solidFill>
                <a:latin typeface="Lucida Sans"/>
                <a:ea typeface="Lucida Sans"/>
                <a:cs typeface="Lucida Sans"/>
                <a:sym typeface="Lucida Sans"/>
              </a:rPr>
              <a:t>                                                     </a:t>
            </a:r>
            <a:endParaRPr/>
          </a:p>
          <a:p>
            <a:pPr indent="0" lvl="0" marL="0" marR="64008" rtl="0" algn="r">
              <a:lnSpc>
                <a:spcPct val="10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p:txBody>
      </p:sp>
      <p:pic>
        <p:nvPicPr>
          <p:cNvPr id="87" name="Google Shape;87;p1"/>
          <p:cNvPicPr preferRelativeResize="0"/>
          <p:nvPr/>
        </p:nvPicPr>
        <p:blipFill>
          <a:blip r:embed="rId3">
            <a:alphaModFix/>
          </a:blip>
          <a:stretch>
            <a:fillRect/>
          </a:stretch>
        </p:blipFill>
        <p:spPr>
          <a:xfrm>
            <a:off x="6239225" y="918325"/>
            <a:ext cx="2286000"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94d5ec11bf_0_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304800" lvl="0" marL="342900" rtl="0" algn="l">
              <a:lnSpc>
                <a:spcPct val="100000"/>
              </a:lnSpc>
              <a:spcBef>
                <a:spcPts val="0"/>
              </a:spcBef>
              <a:spcAft>
                <a:spcPts val="0"/>
              </a:spcAft>
              <a:buClr>
                <a:srgbClr val="CC9900"/>
              </a:buClr>
              <a:buSzPts val="960"/>
              <a:buChar char="■"/>
            </a:pPr>
            <a:r>
              <a:rPr lang="fi-FI" sz="1800">
                <a:latin typeface="Arial"/>
                <a:ea typeface="Arial"/>
                <a:cs typeface="Arial"/>
                <a:sym typeface="Arial"/>
              </a:rPr>
              <a:t>Studentexamen skall avläggas under en tid som omspänner högst tre examenstillfällen som följer direkt på varandra.</a:t>
            </a:r>
            <a:endParaRPr sz="2400">
              <a:latin typeface="Arial"/>
              <a:ea typeface="Arial"/>
              <a:cs typeface="Arial"/>
              <a:sym typeface="Arial"/>
            </a:endParaRPr>
          </a:p>
          <a:p>
            <a:pPr indent="-304800" lvl="0" marL="342900" rtl="0" algn="l">
              <a:lnSpc>
                <a:spcPct val="100000"/>
              </a:lnSpc>
              <a:spcBef>
                <a:spcPts val="480"/>
              </a:spcBef>
              <a:spcAft>
                <a:spcPts val="0"/>
              </a:spcAft>
              <a:buClr>
                <a:srgbClr val="CC9900"/>
              </a:buClr>
              <a:buSzPts val="960"/>
              <a:buChar char="■"/>
            </a:pPr>
            <a:r>
              <a:rPr lang="fi-FI" sz="1800">
                <a:latin typeface="Arial"/>
                <a:ea typeface="Arial"/>
                <a:cs typeface="Arial"/>
                <a:sym typeface="Arial"/>
              </a:rPr>
              <a:t>Ett underkänt prov kan göras om tre gånger vid de tre examenstillfällen som omedelbart följer på det tillfälle där du skrev underkänt. Ifall examinanden får underkänt i ett prov som krävs för avläggande av examen under det tredje examenstillfället, kan avläggandet av examen omfatta allt som allt sex examenstillfällen.</a:t>
            </a:r>
            <a:endParaRPr sz="2400">
              <a:latin typeface="Arial"/>
              <a:ea typeface="Arial"/>
              <a:cs typeface="Arial"/>
              <a:sym typeface="Arial"/>
            </a:endParaRPr>
          </a:p>
          <a:p>
            <a:pPr indent="-304800" lvl="0" marL="342900" rtl="0" algn="l">
              <a:lnSpc>
                <a:spcPct val="100000"/>
              </a:lnSpc>
              <a:spcBef>
                <a:spcPts val="480"/>
              </a:spcBef>
              <a:spcAft>
                <a:spcPts val="0"/>
              </a:spcAft>
              <a:buClr>
                <a:srgbClr val="CC9900"/>
              </a:buClr>
              <a:buSzPts val="960"/>
              <a:buChar char="■"/>
            </a:pPr>
            <a:r>
              <a:rPr lang="fi-FI" sz="1800">
                <a:latin typeface="Arial"/>
                <a:ea typeface="Arial"/>
                <a:cs typeface="Arial"/>
                <a:sym typeface="Arial"/>
              </a:rPr>
              <a:t>Efter att ha avlagt studentexamen kan ett underkänt prov göras om så många gånger man vill. </a:t>
            </a:r>
            <a:endParaRPr sz="1800">
              <a:latin typeface="Arial"/>
              <a:ea typeface="Arial"/>
              <a:cs typeface="Arial"/>
              <a:sym typeface="Arial"/>
            </a:endParaRPr>
          </a:p>
          <a:p>
            <a:pPr indent="0" lvl="0" marL="0" rtl="0" algn="l">
              <a:lnSpc>
                <a:spcPct val="100000"/>
              </a:lnSpc>
              <a:spcBef>
                <a:spcPts val="400"/>
              </a:spcBef>
              <a:spcAft>
                <a:spcPts val="0"/>
              </a:spcAft>
              <a:buSzPts val="1224"/>
              <a:buNone/>
            </a:pPr>
            <a:r>
              <a:t/>
            </a:r>
            <a:endParaRPr sz="2100"/>
          </a:p>
        </p:txBody>
      </p:sp>
      <p:sp>
        <p:nvSpPr>
          <p:cNvPr id="155" name="Google Shape;155;g294d5ec11bf_0_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600"/>
              <a:t>Bestämmelser gällande studentskrivningar</a:t>
            </a:r>
            <a:endParaRPr sz="2600"/>
          </a:p>
        </p:txBody>
      </p:sp>
      <p:pic>
        <p:nvPicPr>
          <p:cNvPr id="156" name="Google Shape;156;g294d5ec11bf_0_0"/>
          <p:cNvPicPr preferRelativeResize="0"/>
          <p:nvPr/>
        </p:nvPicPr>
        <p:blipFill>
          <a:blip r:embed="rId3">
            <a:alphaModFix/>
          </a:blip>
          <a:stretch>
            <a:fillRect/>
          </a:stretch>
        </p:blipFill>
        <p:spPr>
          <a:xfrm>
            <a:off x="7435300" y="3928650"/>
            <a:ext cx="1114425" cy="100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94df6e486f_0_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rgbClr val="CC9900"/>
              </a:buClr>
              <a:buSzPts val="1020"/>
              <a:buChar char="■"/>
            </a:pPr>
            <a:r>
              <a:rPr lang="fi-FI" sz="2000">
                <a:latin typeface="Arial"/>
                <a:ea typeface="Arial"/>
                <a:cs typeface="Arial"/>
                <a:sym typeface="Arial"/>
              </a:rPr>
              <a:t>När du gör om ett underkänt prov, kan du om du så önskar byta ut ett prov på en mer krävande nivå mot ett prov som bygger på en kortare lärokurs.</a:t>
            </a:r>
            <a:endParaRPr sz="2200">
              <a:latin typeface="Arial"/>
              <a:ea typeface="Arial"/>
              <a:cs typeface="Arial"/>
              <a:sym typeface="Arial"/>
            </a:endParaRPr>
          </a:p>
          <a:p>
            <a:pPr indent="-292100" lvl="0" marL="342900" rtl="0" algn="l">
              <a:lnSpc>
                <a:spcPct val="100000"/>
              </a:lnSpc>
              <a:spcBef>
                <a:spcPts val="560"/>
              </a:spcBef>
              <a:spcAft>
                <a:spcPts val="0"/>
              </a:spcAft>
              <a:buClr>
                <a:srgbClr val="CC9900"/>
              </a:buClr>
              <a:buSzPts val="1020"/>
              <a:buChar char="■"/>
            </a:pPr>
            <a:r>
              <a:rPr lang="fi-FI" sz="2000">
                <a:latin typeface="Arial"/>
                <a:ea typeface="Arial"/>
                <a:cs typeface="Arial"/>
                <a:sym typeface="Arial"/>
              </a:rPr>
              <a:t>Omprov av ett godkänt prov:</a:t>
            </a:r>
            <a:endParaRPr sz="2200">
              <a:latin typeface="Arial"/>
              <a:ea typeface="Arial"/>
              <a:cs typeface="Arial"/>
              <a:sym typeface="Arial"/>
            </a:endParaRPr>
          </a:p>
          <a:p>
            <a:pPr indent="-342900" lvl="0" marL="342900" rtl="0" algn="l">
              <a:lnSpc>
                <a:spcPct val="100000"/>
              </a:lnSpc>
              <a:spcBef>
                <a:spcPts val="560"/>
              </a:spcBef>
              <a:spcAft>
                <a:spcPts val="0"/>
              </a:spcAft>
              <a:buClr>
                <a:srgbClr val="CC9900"/>
              </a:buClr>
              <a:buSzPts val="1820"/>
              <a:buFont typeface="Noto Sans Symbols"/>
              <a:buNone/>
            </a:pPr>
            <a:r>
              <a:rPr lang="fi-FI" sz="2000">
                <a:latin typeface="Arial"/>
                <a:ea typeface="Arial"/>
                <a:cs typeface="Arial"/>
                <a:sym typeface="Arial"/>
              </a:rPr>
              <a:t>-   Varje godkänt prov har man rätt att göra om så många gånger man vill. Du kan själv välja när du gör om provet. Ifall du gör om något prov innan du får studentexamensbetyget, blir det bästa vitsordet för provet i fråga inskrivet på betyget.</a:t>
            </a:r>
            <a:endParaRPr sz="2200">
              <a:latin typeface="Arial"/>
              <a:ea typeface="Arial"/>
              <a:cs typeface="Arial"/>
              <a:sym typeface="Arial"/>
            </a:endParaRPr>
          </a:p>
          <a:p>
            <a:pPr indent="0" lvl="0" marL="0" rtl="0" algn="l">
              <a:lnSpc>
                <a:spcPct val="100000"/>
              </a:lnSpc>
              <a:spcBef>
                <a:spcPts val="400"/>
              </a:spcBef>
              <a:spcAft>
                <a:spcPts val="0"/>
              </a:spcAft>
              <a:buSzPts val="1224"/>
              <a:buNone/>
            </a:pPr>
            <a:r>
              <a:t/>
            </a:r>
            <a:endParaRPr sz="2000"/>
          </a:p>
        </p:txBody>
      </p:sp>
      <p:sp>
        <p:nvSpPr>
          <p:cNvPr id="163" name="Google Shape;163;g294df6e486f_0_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Bestämmelser </a:t>
            </a:r>
            <a:r>
              <a:rPr lang="fi-FI" sz="2500"/>
              <a:t>gällande studentskrivningar</a:t>
            </a:r>
            <a:endParaRPr sz="2400"/>
          </a:p>
        </p:txBody>
      </p:sp>
      <p:pic>
        <p:nvPicPr>
          <p:cNvPr id="164" name="Google Shape;164;g294df6e486f_0_0"/>
          <p:cNvPicPr preferRelativeResize="0"/>
          <p:nvPr/>
        </p:nvPicPr>
        <p:blipFill>
          <a:blip r:embed="rId3">
            <a:alphaModFix/>
          </a:blip>
          <a:stretch>
            <a:fillRect/>
          </a:stretch>
        </p:blipFill>
        <p:spPr>
          <a:xfrm>
            <a:off x="7572375" y="3826000"/>
            <a:ext cx="1114425" cy="1000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94df6e486f_0_6"/>
          <p:cNvSpPr txBox="1"/>
          <p:nvPr>
            <p:ph idx="1" type="body"/>
          </p:nvPr>
        </p:nvSpPr>
        <p:spPr>
          <a:xfrm>
            <a:off x="457200" y="1088728"/>
            <a:ext cx="8229600" cy="33945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chemeClr val="accent3"/>
              </a:buClr>
              <a:buSzPts val="1150"/>
              <a:buChar char="■"/>
            </a:pPr>
            <a:r>
              <a:rPr lang="fi-FI" sz="2200">
                <a:latin typeface="Arial"/>
                <a:ea typeface="Arial"/>
                <a:cs typeface="Arial"/>
                <a:sym typeface="Arial"/>
              </a:rPr>
              <a:t>De obligatoriska studieavsnitten är avlagda i de ämnen man har för avsikt att skriva (innan skribenten går in i salen)</a:t>
            </a:r>
            <a:endParaRPr sz="2200">
              <a:latin typeface="Arial"/>
              <a:ea typeface="Arial"/>
              <a:cs typeface="Arial"/>
              <a:sym typeface="Arial"/>
            </a:endParaRPr>
          </a:p>
          <a:p>
            <a:pPr indent="-292100" lvl="0" marL="342900" rtl="0" algn="l">
              <a:lnSpc>
                <a:spcPct val="100000"/>
              </a:lnSpc>
              <a:spcBef>
                <a:spcPts val="600"/>
              </a:spcBef>
              <a:spcAft>
                <a:spcPts val="0"/>
              </a:spcAft>
              <a:buClr>
                <a:schemeClr val="accent3"/>
              </a:buClr>
              <a:buSzPts val="1150"/>
              <a:buChar char="■"/>
            </a:pPr>
            <a:r>
              <a:rPr lang="fi-FI" sz="2200">
                <a:latin typeface="Arial"/>
                <a:ea typeface="Arial"/>
                <a:cs typeface="Arial"/>
                <a:sym typeface="Arial"/>
              </a:rPr>
              <a:t>I främmande språk som saknar obligatoriska studieavsnitt kan man delta i studentskrivningen efter att ha läst tre studieavsnitt (6 sp).</a:t>
            </a:r>
            <a:endParaRPr sz="2200">
              <a:latin typeface="Arial"/>
              <a:ea typeface="Arial"/>
              <a:cs typeface="Arial"/>
              <a:sym typeface="Arial"/>
            </a:endParaRPr>
          </a:p>
          <a:p>
            <a:pPr indent="-336550" lvl="0" marL="457200" rtl="0" algn="l">
              <a:lnSpc>
                <a:spcPct val="100000"/>
              </a:lnSpc>
              <a:spcBef>
                <a:spcPts val="0"/>
              </a:spcBef>
              <a:spcAft>
                <a:spcPts val="0"/>
              </a:spcAft>
              <a:buClr>
                <a:schemeClr val="accent3"/>
              </a:buClr>
              <a:buSzPts val="1700"/>
              <a:buFont typeface="Arial"/>
              <a:buChar char="■"/>
            </a:pPr>
            <a:r>
              <a:rPr lang="fi-FI" sz="1500" u="sng">
                <a:solidFill>
                  <a:schemeClr val="hlink"/>
                </a:solidFill>
                <a:latin typeface="Arial"/>
                <a:ea typeface="Arial"/>
                <a:cs typeface="Arial"/>
                <a:sym typeface="Arial"/>
                <a:hlinkClick r:id="rId3"/>
              </a:rPr>
              <a:t>Utförandet av examen | Studentexamensnämnden</a:t>
            </a:r>
            <a:endParaRPr sz="2600">
              <a:latin typeface="Arial"/>
              <a:ea typeface="Arial"/>
              <a:cs typeface="Arial"/>
              <a:sym typeface="Arial"/>
            </a:endParaRPr>
          </a:p>
          <a:p>
            <a:pPr indent="0" lvl="0" marL="0" rtl="0" algn="l">
              <a:lnSpc>
                <a:spcPct val="100000"/>
              </a:lnSpc>
              <a:spcBef>
                <a:spcPts val="400"/>
              </a:spcBef>
              <a:spcAft>
                <a:spcPts val="0"/>
              </a:spcAft>
              <a:buSzPts val="1224"/>
              <a:buNone/>
            </a:pPr>
            <a:r>
              <a:t/>
            </a:r>
            <a:endParaRPr sz="3100"/>
          </a:p>
        </p:txBody>
      </p:sp>
      <p:sp>
        <p:nvSpPr>
          <p:cNvPr id="171" name="Google Shape;171;g294df6e486f_0_6"/>
          <p:cNvSpPr txBox="1"/>
          <p:nvPr>
            <p:ph type="title"/>
          </p:nvPr>
        </p:nvSpPr>
        <p:spPr>
          <a:xfrm>
            <a:off x="457200" y="14692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Bestämmelser </a:t>
            </a:r>
            <a:r>
              <a:rPr lang="fi-FI" sz="2400"/>
              <a:t>gällande studentskrivningar</a:t>
            </a:r>
            <a:endParaRPr b="0" sz="2400"/>
          </a:p>
        </p:txBody>
      </p:sp>
      <p:pic>
        <p:nvPicPr>
          <p:cNvPr id="172" name="Google Shape;172;g294df6e486f_0_6"/>
          <p:cNvPicPr preferRelativeResize="0"/>
          <p:nvPr/>
        </p:nvPicPr>
        <p:blipFill>
          <a:blip r:embed="rId4">
            <a:alphaModFix/>
          </a:blip>
          <a:stretch>
            <a:fillRect/>
          </a:stretch>
        </p:blipFill>
        <p:spPr>
          <a:xfrm>
            <a:off x="7572375" y="3928675"/>
            <a:ext cx="1114425" cy="100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350"/>
              </a:spcBef>
              <a:spcAft>
                <a:spcPts val="0"/>
              </a:spcAft>
              <a:buSzPts val="1700"/>
              <a:buChar char="●"/>
            </a:pPr>
            <a:r>
              <a:rPr lang="fi-FI" sz="1700"/>
              <a:t>Webbplats: </a:t>
            </a:r>
            <a:r>
              <a:rPr lang="fi-FI" sz="1300" u="sng">
                <a:solidFill>
                  <a:schemeClr val="hlink"/>
                </a:solidFill>
                <a:latin typeface="Arial"/>
                <a:ea typeface="Arial"/>
                <a:cs typeface="Arial"/>
                <a:sym typeface="Arial"/>
                <a:hlinkClick r:id="rId3"/>
              </a:rPr>
              <a:t>Virkby gymnasium – Välkommen till Virkby gymnasiums sidor (peda.net)</a:t>
            </a:r>
            <a:endParaRPr/>
          </a:p>
          <a:p>
            <a:pPr indent="-342900" lvl="1" marL="914400" rtl="0" algn="l">
              <a:lnSpc>
                <a:spcPct val="100000"/>
              </a:lnSpc>
              <a:spcBef>
                <a:spcPts val="0"/>
              </a:spcBef>
              <a:spcAft>
                <a:spcPts val="0"/>
              </a:spcAft>
              <a:buSzPts val="1800"/>
              <a:buChar char="○"/>
            </a:pPr>
            <a:r>
              <a:rPr lang="fi-FI" sz="1700"/>
              <a:t>Regler och anvisningar hittas i </a:t>
            </a:r>
            <a:r>
              <a:rPr lang="fi-FI" sz="1100" u="sng">
                <a:solidFill>
                  <a:schemeClr val="hlink"/>
                </a:solidFill>
                <a:latin typeface="Arial"/>
                <a:ea typeface="Arial"/>
                <a:cs typeface="Arial"/>
                <a:sym typeface="Arial"/>
                <a:hlinkClick r:id="rId4"/>
              </a:rPr>
              <a:t>Handbok för studerande</a:t>
            </a:r>
            <a:endParaRPr sz="1700"/>
          </a:p>
          <a:p>
            <a:pPr indent="-336550" lvl="1" marL="914400" rtl="0" algn="l">
              <a:lnSpc>
                <a:spcPct val="100000"/>
              </a:lnSpc>
              <a:spcBef>
                <a:spcPts val="0"/>
              </a:spcBef>
              <a:spcAft>
                <a:spcPts val="0"/>
              </a:spcAft>
              <a:buSzPts val="1700"/>
              <a:buChar char="○"/>
            </a:pPr>
            <a:r>
              <a:rPr lang="fi-FI" sz="1700"/>
              <a:t>Anhåll om frånvaro för resa (ännu pappersblankett).</a:t>
            </a:r>
            <a:endParaRPr sz="1700"/>
          </a:p>
          <a:p>
            <a:pPr indent="-336550" lvl="1" marL="914400" rtl="0" algn="l">
              <a:lnSpc>
                <a:spcPct val="100000"/>
              </a:lnSpc>
              <a:spcBef>
                <a:spcPts val="0"/>
              </a:spcBef>
              <a:spcAft>
                <a:spcPts val="0"/>
              </a:spcAft>
              <a:buSzPts val="1700"/>
              <a:buChar char="○"/>
            </a:pPr>
            <a:r>
              <a:rPr lang="fi-FI" sz="1700"/>
              <a:t>Närvaro krävs, meddela alltid sjukfrånvaro till grupphandledaren.</a:t>
            </a:r>
            <a:endParaRPr sz="1700"/>
          </a:p>
          <a:p>
            <a:pPr indent="-336550" lvl="1" marL="914400" rtl="0" algn="l">
              <a:lnSpc>
                <a:spcPct val="100000"/>
              </a:lnSpc>
              <a:spcBef>
                <a:spcPts val="0"/>
              </a:spcBef>
              <a:spcAft>
                <a:spcPts val="0"/>
              </a:spcAft>
              <a:buSzPts val="1700"/>
              <a:buChar char="○"/>
            </a:pPr>
            <a:r>
              <a:rPr lang="fi-FI" sz="1700"/>
              <a:t>Tentamensanhållan krävs för att läsa studieavsnitt på egen hand!</a:t>
            </a:r>
            <a:endParaRPr sz="1700"/>
          </a:p>
          <a:p>
            <a:pPr indent="-336550" lvl="1" marL="914400" rtl="0" algn="l">
              <a:lnSpc>
                <a:spcPct val="100000"/>
              </a:lnSpc>
              <a:spcBef>
                <a:spcPts val="0"/>
              </a:spcBef>
              <a:spcAft>
                <a:spcPts val="0"/>
              </a:spcAft>
              <a:buSzPts val="1700"/>
              <a:buChar char="○"/>
            </a:pPr>
            <a:r>
              <a:rPr lang="fi-FI" sz="1700"/>
              <a:t>Studieavsnitten under läsåret:</a:t>
            </a:r>
            <a:r>
              <a:rPr lang="fi-FI" sz="1700" u="sng">
                <a:solidFill>
                  <a:schemeClr val="hlink"/>
                </a:solidFill>
                <a:hlinkClick r:id="rId5"/>
              </a:rPr>
              <a:t>https://peda.net/lohja/lukiokoulutus/virkby-gymnasium/studier-vid-vg/kursbricka</a:t>
            </a:r>
            <a:endParaRPr sz="1700"/>
          </a:p>
          <a:p>
            <a:pPr indent="-336550" lvl="1" marL="914400" rtl="0" algn="l">
              <a:lnSpc>
                <a:spcPct val="100000"/>
              </a:lnSpc>
              <a:spcBef>
                <a:spcPts val="0"/>
              </a:spcBef>
              <a:spcAft>
                <a:spcPts val="0"/>
              </a:spcAft>
              <a:buSzPts val="1700"/>
              <a:buChar char="○"/>
            </a:pPr>
            <a:r>
              <a:rPr lang="fi-FI" sz="1700"/>
              <a:t>Jobb eller körlektioner är inte godtagbara orsaker till frånvaro.</a:t>
            </a:r>
            <a:endParaRPr sz="1700"/>
          </a:p>
          <a:p>
            <a:pPr indent="-336550" lvl="1" marL="914400" rtl="0" algn="l">
              <a:lnSpc>
                <a:spcPct val="100000"/>
              </a:lnSpc>
              <a:spcBef>
                <a:spcPts val="325"/>
              </a:spcBef>
              <a:spcAft>
                <a:spcPts val="0"/>
              </a:spcAft>
              <a:buSzPts val="1700"/>
              <a:buChar char="○"/>
            </a:pPr>
            <a:r>
              <a:rPr lang="fi-FI" sz="1700"/>
              <a:t>Studiekortet från </a:t>
            </a:r>
            <a:r>
              <a:rPr lang="fi-FI" sz="1700" u="sng">
                <a:solidFill>
                  <a:schemeClr val="hlink"/>
                </a:solidFill>
                <a:hlinkClick r:id="rId6"/>
              </a:rPr>
              <a:t>slice.fi</a:t>
            </a:r>
            <a:endParaRPr sz="1700"/>
          </a:p>
          <a:p>
            <a:pPr indent="-336550" lvl="1" marL="914400" rtl="0" algn="l">
              <a:lnSpc>
                <a:spcPct val="100000"/>
              </a:lnSpc>
              <a:spcBef>
                <a:spcPts val="325"/>
              </a:spcBef>
              <a:spcAft>
                <a:spcPts val="0"/>
              </a:spcAft>
              <a:buSzPts val="1700"/>
              <a:buChar char="○"/>
            </a:pPr>
            <a:r>
              <a:rPr lang="fi-FI" sz="1700"/>
              <a:t>Ny tobakslag</a:t>
            </a:r>
            <a:endParaRPr sz="1700"/>
          </a:p>
          <a:p>
            <a:pPr indent="-336550" lvl="1" marL="914400" rtl="0" algn="l">
              <a:lnSpc>
                <a:spcPct val="100000"/>
              </a:lnSpc>
              <a:spcBef>
                <a:spcPts val="325"/>
              </a:spcBef>
              <a:spcAft>
                <a:spcPts val="0"/>
              </a:spcAft>
              <a:buSzPts val="1700"/>
              <a:buChar char="○"/>
            </a:pPr>
            <a:r>
              <a:rPr lang="fi-FI" sz="1700"/>
              <a:t>Studentskrivningsinfo hålls innan skrivningarna.</a:t>
            </a:r>
            <a:endParaRPr sz="1700"/>
          </a:p>
          <a:p>
            <a:pPr indent="0" lvl="0" marL="0" rtl="0" algn="l">
              <a:lnSpc>
                <a:spcPct val="100000"/>
              </a:lnSpc>
              <a:spcBef>
                <a:spcPts val="400"/>
              </a:spcBef>
              <a:spcAft>
                <a:spcPts val="0"/>
              </a:spcAft>
              <a:buSzPts val="1224"/>
              <a:buNone/>
            </a:pPr>
            <a:r>
              <a:t/>
            </a:r>
            <a:endParaRPr sz="1700"/>
          </a:p>
          <a:p>
            <a:pPr indent="0" lvl="0" marL="0" rtl="0" algn="l">
              <a:lnSpc>
                <a:spcPct val="100000"/>
              </a:lnSpc>
              <a:spcBef>
                <a:spcPts val="400"/>
              </a:spcBef>
              <a:spcAft>
                <a:spcPts val="0"/>
              </a:spcAft>
              <a:buSzPts val="1224"/>
              <a:buNone/>
            </a:pPr>
            <a:r>
              <a:t/>
            </a:r>
            <a:endParaRPr sz="1700"/>
          </a:p>
        </p:txBody>
      </p:sp>
      <p:sp>
        <p:nvSpPr>
          <p:cNvPr id="179" name="Google Shape;179;p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Aktuellt </a:t>
            </a:r>
            <a:endParaRPr sz="2400"/>
          </a:p>
        </p:txBody>
      </p:sp>
      <p:pic>
        <p:nvPicPr>
          <p:cNvPr id="180" name="Google Shape;180;p11"/>
          <p:cNvPicPr preferRelativeResize="0"/>
          <p:nvPr/>
        </p:nvPicPr>
        <p:blipFill>
          <a:blip r:embed="rId7">
            <a:alphaModFix/>
          </a:blip>
          <a:stretch>
            <a:fillRect/>
          </a:stretch>
        </p:blipFill>
        <p:spPr>
          <a:xfrm>
            <a:off x="7572375" y="3981425"/>
            <a:ext cx="1114425" cy="100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idx="4294967295" type="title"/>
          </p:nvPr>
        </p:nvSpPr>
        <p:spPr>
          <a:xfrm>
            <a:off x="457200" y="205978"/>
            <a:ext cx="76200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Calibri"/>
              <a:buNone/>
            </a:pPr>
            <a:r>
              <a:rPr b="1" i="0" lang="fi-FI" sz="4400" u="none" cap="none" strike="noStrike">
                <a:solidFill>
                  <a:schemeClr val="dk2"/>
                </a:solidFill>
                <a:latin typeface="Calibri"/>
                <a:ea typeface="Calibri"/>
                <a:cs typeface="Calibri"/>
                <a:sym typeface="Calibri"/>
              </a:rPr>
              <a:t>Resor</a:t>
            </a:r>
            <a:endParaRPr b="1" i="0" sz="4400" u="none" cap="none" strike="noStrike">
              <a:solidFill>
                <a:schemeClr val="dk2"/>
              </a:solidFill>
              <a:latin typeface="Calibri"/>
              <a:ea typeface="Calibri"/>
              <a:cs typeface="Calibri"/>
              <a:sym typeface="Calibri"/>
            </a:endParaRPr>
          </a:p>
        </p:txBody>
      </p:sp>
      <p:pic>
        <p:nvPicPr>
          <p:cNvPr descr="IMG_0666" id="186" name="Google Shape;186;p8"/>
          <p:cNvPicPr preferRelativeResize="0"/>
          <p:nvPr>
            <p:ph idx="1" type="body"/>
          </p:nvPr>
        </p:nvPicPr>
        <p:blipFill rotWithShape="1">
          <a:blip r:embed="rId3">
            <a:alphaModFix/>
          </a:blip>
          <a:srcRect b="0" l="0" r="0" t="0"/>
          <a:stretch/>
        </p:blipFill>
        <p:spPr>
          <a:xfrm>
            <a:off x="773112" y="1200150"/>
            <a:ext cx="3102000" cy="1743000"/>
          </a:xfrm>
          <a:prstGeom prst="rect">
            <a:avLst/>
          </a:prstGeom>
          <a:noFill/>
          <a:ln>
            <a:noFill/>
          </a:ln>
        </p:spPr>
      </p:pic>
      <p:pic>
        <p:nvPicPr>
          <p:cNvPr descr="Bilder06 006" id="187" name="Google Shape;187;p8"/>
          <p:cNvPicPr preferRelativeResize="0"/>
          <p:nvPr>
            <p:ph idx="2" type="body"/>
          </p:nvPr>
        </p:nvPicPr>
        <p:blipFill rotWithShape="1">
          <a:blip r:embed="rId4">
            <a:alphaModFix/>
          </a:blip>
          <a:srcRect b="0" l="0" r="0" t="0"/>
          <a:stretch/>
        </p:blipFill>
        <p:spPr>
          <a:xfrm>
            <a:off x="4643437" y="1221581"/>
            <a:ext cx="3043200" cy="1709700"/>
          </a:xfrm>
          <a:prstGeom prst="rect">
            <a:avLst/>
          </a:prstGeom>
          <a:noFill/>
          <a:ln>
            <a:noFill/>
          </a:ln>
        </p:spPr>
      </p:pic>
      <p:pic>
        <p:nvPicPr>
          <p:cNvPr descr="Lisa 3" id="188" name="Google Shape;188;p8"/>
          <p:cNvPicPr preferRelativeResize="0"/>
          <p:nvPr>
            <p:ph idx="3" type="body"/>
          </p:nvPr>
        </p:nvPicPr>
        <p:blipFill rotWithShape="1">
          <a:blip r:embed="rId5">
            <a:alphaModFix/>
          </a:blip>
          <a:srcRect b="0" l="0" r="0" t="0"/>
          <a:stretch/>
        </p:blipFill>
        <p:spPr>
          <a:xfrm>
            <a:off x="773112" y="3057525"/>
            <a:ext cx="3102000" cy="1743000"/>
          </a:xfrm>
          <a:prstGeom prst="rect">
            <a:avLst/>
          </a:prstGeom>
          <a:noFill/>
          <a:ln>
            <a:noFill/>
          </a:ln>
        </p:spPr>
      </p:pic>
      <p:pic>
        <p:nvPicPr>
          <p:cNvPr descr="I Strasbourg" id="189" name="Google Shape;189;p8"/>
          <p:cNvPicPr preferRelativeResize="0"/>
          <p:nvPr>
            <p:ph idx="4" type="body"/>
          </p:nvPr>
        </p:nvPicPr>
        <p:blipFill rotWithShape="1">
          <a:blip r:embed="rId6">
            <a:alphaModFix/>
          </a:blip>
          <a:srcRect b="0" l="0" r="0" t="0"/>
          <a:stretch/>
        </p:blipFill>
        <p:spPr>
          <a:xfrm>
            <a:off x="4659312" y="3057525"/>
            <a:ext cx="3102000" cy="1743000"/>
          </a:xfrm>
          <a:prstGeom prst="rect">
            <a:avLst/>
          </a:prstGeom>
          <a:noFill/>
          <a:ln>
            <a:noFill/>
          </a:ln>
        </p:spPr>
      </p:pic>
      <p:pic>
        <p:nvPicPr>
          <p:cNvPr id="190" name="Google Shape;190;p8"/>
          <p:cNvPicPr preferRelativeResize="0"/>
          <p:nvPr/>
        </p:nvPicPr>
        <p:blipFill>
          <a:blip r:embed="rId7">
            <a:alphaModFix/>
          </a:blip>
          <a:stretch>
            <a:fillRect/>
          </a:stretch>
        </p:blipFill>
        <p:spPr>
          <a:xfrm>
            <a:off x="7889075" y="95650"/>
            <a:ext cx="1114425" cy="100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idx="1" type="body"/>
          </p:nvPr>
        </p:nvSpPr>
        <p:spPr>
          <a:xfrm>
            <a:off x="133450" y="1115549"/>
            <a:ext cx="8229600" cy="3786000"/>
          </a:xfrm>
          <a:prstGeom prst="rect">
            <a:avLst/>
          </a:prstGeom>
          <a:noFill/>
          <a:ln>
            <a:noFill/>
          </a:ln>
        </p:spPr>
        <p:txBody>
          <a:bodyPr anchorCtr="0" anchor="t" bIns="45700" lIns="91425" spcFirstLastPara="1" rIns="91425" wrap="square" tIns="45700">
            <a:noAutofit/>
          </a:bodyPr>
          <a:lstStyle/>
          <a:p>
            <a:pPr indent="-204787" lvl="0" marL="365125" marR="0" rtl="0" algn="l">
              <a:lnSpc>
                <a:spcPct val="100000"/>
              </a:lnSpc>
              <a:spcBef>
                <a:spcPts val="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”Din möjlighet att påverka”</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Bevakar de studerandes intressen</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Trivsel i rastutrymmen</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Evenemang: </a:t>
            </a:r>
            <a:endParaRPr sz="1900"/>
          </a:p>
          <a:p>
            <a:pPr indent="-177799"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Elevkårsdagar</a:t>
            </a:r>
            <a:endParaRPr sz="1500"/>
          </a:p>
          <a:p>
            <a:pPr indent="-177800"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Dagsverksdagen </a:t>
            </a:r>
            <a:endParaRPr sz="1500"/>
          </a:p>
          <a:p>
            <a:pPr indent="-165100" lvl="1" marL="620712" marR="0" rtl="0" algn="l">
              <a:lnSpc>
                <a:spcPct val="100000"/>
              </a:lnSpc>
              <a:spcBef>
                <a:spcPts val="0"/>
              </a:spcBef>
              <a:spcAft>
                <a:spcPts val="0"/>
              </a:spcAft>
              <a:buClr>
                <a:schemeClr val="accent1"/>
              </a:buClr>
              <a:buSzPts val="2200"/>
              <a:buFont typeface="Verdana"/>
              <a:buChar char="-"/>
            </a:pPr>
            <a:r>
              <a:rPr b="0" i="0" lang="fi-FI" sz="2400" u="none" cap="none" strike="noStrike">
                <a:solidFill>
                  <a:schemeClr val="dk1"/>
                </a:solidFill>
                <a:latin typeface="Lucida Sans"/>
                <a:ea typeface="Lucida Sans"/>
                <a:cs typeface="Lucida Sans"/>
                <a:sym typeface="Lucida Sans"/>
              </a:rPr>
              <a:t>Arrangerar teaterresor och utfär</a:t>
            </a:r>
            <a:r>
              <a:rPr b="0" i="0" lang="fi-FI" sz="2600" u="none" cap="none" strike="noStrike">
                <a:solidFill>
                  <a:schemeClr val="dk1"/>
                </a:solidFill>
                <a:latin typeface="Lucida Sans"/>
                <a:ea typeface="Lucida Sans"/>
                <a:cs typeface="Lucida Sans"/>
                <a:sym typeface="Lucida Sans"/>
              </a:rPr>
              <a:t>der</a:t>
            </a:r>
            <a:endParaRPr sz="1700"/>
          </a:p>
          <a:p>
            <a:pPr indent="-177799"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a:t>
            </a:r>
            <a:endParaRPr sz="2400"/>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500" u="none" cap="none" strike="noStrike">
              <a:solidFill>
                <a:schemeClr val="dk1"/>
              </a:solidFill>
              <a:latin typeface="Lucida Sans"/>
              <a:ea typeface="Lucida Sans"/>
              <a:cs typeface="Lucida Sans"/>
              <a:sym typeface="Lucida Sans"/>
            </a:endParaRPr>
          </a:p>
        </p:txBody>
      </p:sp>
      <p:sp>
        <p:nvSpPr>
          <p:cNvPr id="196" name="Google Shape;196;p9"/>
          <p:cNvSpPr txBox="1"/>
          <p:nvPr>
            <p:ph idx="4294967295" type="title"/>
          </p:nvPr>
        </p:nvSpPr>
        <p:spPr>
          <a:xfrm>
            <a:off x="684213" y="357188"/>
            <a:ext cx="7392900" cy="70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Lucida Sans"/>
              <a:buNone/>
            </a:pPr>
            <a:r>
              <a:rPr b="1" i="0" lang="fi-FI" u="none" cap="none" strike="noStrike">
                <a:solidFill>
                  <a:schemeClr val="dk2"/>
                </a:solidFill>
                <a:latin typeface="Lucida Sans"/>
                <a:ea typeface="Lucida Sans"/>
                <a:cs typeface="Lucida Sans"/>
                <a:sym typeface="Lucida Sans"/>
              </a:rPr>
              <a:t>En aktiv elevkår</a:t>
            </a:r>
            <a:endParaRPr b="1" i="0" u="none" cap="none" strike="noStrike">
              <a:solidFill>
                <a:schemeClr val="dk2"/>
              </a:solidFill>
              <a:latin typeface="Lucida Sans"/>
              <a:ea typeface="Lucida Sans"/>
              <a:cs typeface="Lucida Sans"/>
              <a:sym typeface="Lucida Sans"/>
            </a:endParaRPr>
          </a:p>
        </p:txBody>
      </p:sp>
      <p:pic>
        <p:nvPicPr>
          <p:cNvPr id="197" name="Google Shape;197;p9"/>
          <p:cNvPicPr preferRelativeResize="0"/>
          <p:nvPr/>
        </p:nvPicPr>
        <p:blipFill rotWithShape="1">
          <a:blip r:embed="rId3">
            <a:alphaModFix/>
          </a:blip>
          <a:srcRect b="0" l="0" r="0" t="0"/>
          <a:stretch/>
        </p:blipFill>
        <p:spPr>
          <a:xfrm>
            <a:off x="7058800" y="4345897"/>
            <a:ext cx="1350169" cy="625078"/>
          </a:xfrm>
          <a:prstGeom prst="rect">
            <a:avLst/>
          </a:prstGeom>
          <a:noFill/>
          <a:ln>
            <a:noFill/>
          </a:ln>
        </p:spPr>
      </p:pic>
      <p:pic>
        <p:nvPicPr>
          <p:cNvPr id="198" name="Google Shape;198;p9"/>
          <p:cNvPicPr preferRelativeResize="0"/>
          <p:nvPr/>
        </p:nvPicPr>
        <p:blipFill>
          <a:blip r:embed="rId4">
            <a:alphaModFix/>
          </a:blip>
          <a:stretch>
            <a:fillRect/>
          </a:stretch>
        </p:blipFill>
        <p:spPr>
          <a:xfrm>
            <a:off x="113525" y="4111125"/>
            <a:ext cx="1114425" cy="100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lang="fi-FI" sz="1600">
                <a:solidFill>
                  <a:srgbClr val="0000FF"/>
                </a:solidFill>
              </a:rPr>
              <a:t>”Lärarna bryr sig verkligen om sina studerande och deras prestationer.”</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b="0" i="0" lang="fi-FI" sz="1600" u="none">
                <a:solidFill>
                  <a:srgbClr val="0000FF"/>
                </a:solidFill>
                <a:latin typeface="Lucida Sans"/>
                <a:ea typeface="Lucida Sans"/>
                <a:cs typeface="Lucida Sans"/>
                <a:sym typeface="Lucida Sans"/>
              </a:rPr>
              <a:t>”Det är trevligt med en liten skola. Alla känner alla och man känner sig trygg.”</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b="0" i="0" lang="fi-FI" sz="1600" u="none">
                <a:solidFill>
                  <a:srgbClr val="0000FF"/>
                </a:solidFill>
                <a:latin typeface="Lucida Sans"/>
                <a:ea typeface="Lucida Sans"/>
                <a:cs typeface="Lucida Sans"/>
                <a:sym typeface="Lucida Sans"/>
              </a:rPr>
              <a:t>”Man känner att man hör hemma här.”</a:t>
            </a:r>
            <a:endParaRPr sz="1100">
              <a:solidFill>
                <a:srgbClr val="0000FF"/>
              </a:solidFill>
            </a:endParaRPr>
          </a:p>
          <a:p>
            <a:pPr indent="0" lvl="0" marL="0" marR="0" rtl="0" algn="l">
              <a:lnSpc>
                <a:spcPct val="100000"/>
              </a:lnSpc>
              <a:spcBef>
                <a:spcPts val="400"/>
              </a:spcBef>
              <a:spcAft>
                <a:spcPts val="0"/>
              </a:spcAft>
              <a:buSzPts val="1224"/>
              <a:buNone/>
            </a:pPr>
            <a:r>
              <a:t/>
            </a:r>
            <a:endParaRPr b="0" i="0" sz="1100" u="none">
              <a:solidFill>
                <a:srgbClr val="0000FF"/>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1100" u="none">
              <a:solidFill>
                <a:schemeClr val="dk1"/>
              </a:solidFill>
              <a:latin typeface="Lucida Sans"/>
              <a:ea typeface="Lucida Sans"/>
              <a:cs typeface="Lucida Sans"/>
              <a:sym typeface="Lucida Sans"/>
            </a:endParaRPr>
          </a:p>
        </p:txBody>
      </p:sp>
      <p:sp>
        <p:nvSpPr>
          <p:cNvPr id="204" name="Google Shape;204;p10"/>
          <p:cNvSpPr txBox="1"/>
          <p:nvPr>
            <p:ph idx="4294967295"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fi-FI" sz="4100" u="none" cap="none" strike="noStrike">
                <a:solidFill>
                  <a:schemeClr val="dk2"/>
                </a:solidFill>
                <a:latin typeface="Lucida Sans"/>
                <a:ea typeface="Lucida Sans"/>
                <a:cs typeface="Lucida Sans"/>
                <a:sym typeface="Lucida Sans"/>
              </a:rPr>
              <a:t>Studerandes kommentarer</a:t>
            </a:r>
            <a:endParaRPr b="1" i="0" sz="4100" u="none" cap="none" strike="noStrike">
              <a:solidFill>
                <a:schemeClr val="dk2"/>
              </a:solidFill>
              <a:latin typeface="Lucida Sans"/>
              <a:ea typeface="Lucida Sans"/>
              <a:cs typeface="Lucida Sans"/>
              <a:sym typeface="Lucida Sans"/>
            </a:endParaRPr>
          </a:p>
        </p:txBody>
      </p:sp>
      <p:pic>
        <p:nvPicPr>
          <p:cNvPr id="205" name="Google Shape;205;p10"/>
          <p:cNvPicPr preferRelativeResize="0"/>
          <p:nvPr/>
        </p:nvPicPr>
        <p:blipFill rotWithShape="1">
          <a:blip r:embed="rId3">
            <a:alphaModFix/>
          </a:blip>
          <a:srcRect b="0" l="0" r="0" t="0"/>
          <a:stretch/>
        </p:blipFill>
        <p:spPr>
          <a:xfrm>
            <a:off x="7019925" y="4299347"/>
            <a:ext cx="1350169" cy="625078"/>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6045875" y="2640650"/>
            <a:ext cx="1847850" cy="173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idx="4294967295" type="title"/>
          </p:nvPr>
        </p:nvSpPr>
        <p:spPr>
          <a:xfrm>
            <a:off x="914400" y="3657600"/>
            <a:ext cx="74817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5400"/>
              <a:buFont typeface="Lucida Sans"/>
              <a:buNone/>
            </a:pPr>
            <a:br>
              <a:rPr b="0" i="0" lang="fi-FI" sz="5400" u="none" cap="none" strike="noStrike">
                <a:solidFill>
                  <a:schemeClr val="accent1"/>
                </a:solidFill>
                <a:latin typeface="Lucida Sans"/>
                <a:ea typeface="Lucida Sans"/>
                <a:cs typeface="Lucida Sans"/>
                <a:sym typeface="Lucida Sans"/>
              </a:rPr>
            </a:br>
            <a:endParaRPr b="0" i="0" sz="3240" u="none" cap="none" strike="noStrike">
              <a:solidFill>
                <a:schemeClr val="accent1"/>
              </a:solidFill>
              <a:latin typeface="Lucida Sans"/>
              <a:ea typeface="Lucida Sans"/>
              <a:cs typeface="Lucida Sans"/>
              <a:sym typeface="Lucida Sans"/>
            </a:endParaRPr>
          </a:p>
        </p:txBody>
      </p:sp>
      <p:sp>
        <p:nvSpPr>
          <p:cNvPr id="212" name="Google Shape;212;p12"/>
          <p:cNvSpPr txBox="1"/>
          <p:nvPr>
            <p:ph idx="1" type="body"/>
          </p:nvPr>
        </p:nvSpPr>
        <p:spPr>
          <a:xfrm>
            <a:off x="3282225" y="4205150"/>
            <a:ext cx="1458000" cy="67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176"/>
              <a:buNone/>
            </a:pPr>
            <a:r>
              <a:rPr b="0" i="0" lang="fi-FI" sz="3200" u="none">
                <a:solidFill>
                  <a:schemeClr val="accent1"/>
                </a:solidFill>
                <a:latin typeface="Overlock"/>
                <a:ea typeface="Overlock"/>
                <a:cs typeface="Overlock"/>
                <a:sym typeface="Overlock"/>
              </a:rPr>
              <a:t>TACK!</a:t>
            </a:r>
            <a:endParaRPr/>
          </a:p>
        </p:txBody>
      </p:sp>
      <p:pic>
        <p:nvPicPr>
          <p:cNvPr id="213" name="Google Shape;213;p12"/>
          <p:cNvPicPr preferRelativeResize="0"/>
          <p:nvPr/>
        </p:nvPicPr>
        <p:blipFill rotWithShape="1">
          <a:blip r:embed="rId3">
            <a:alphaModFix/>
          </a:blip>
          <a:srcRect b="0" l="0" r="0" t="0"/>
          <a:stretch/>
        </p:blipFill>
        <p:spPr>
          <a:xfrm>
            <a:off x="365137" y="930781"/>
            <a:ext cx="3480196" cy="2611040"/>
          </a:xfrm>
          <a:prstGeom prst="rect">
            <a:avLst/>
          </a:prstGeom>
          <a:noFill/>
          <a:ln>
            <a:noFill/>
          </a:ln>
        </p:spPr>
      </p:pic>
      <p:sp>
        <p:nvSpPr>
          <p:cNvPr id="214" name="Google Shape;214;p12"/>
          <p:cNvSpPr txBox="1"/>
          <p:nvPr/>
        </p:nvSpPr>
        <p:spPr>
          <a:xfrm>
            <a:off x="122625" y="3657599"/>
            <a:ext cx="7777200" cy="50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b="0" i="0" lang="fi-FI" sz="17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https://peda.net/lohja/lukiokoulutus/virkby-gymnasium</a:t>
            </a:r>
            <a:endParaRPr b="0" i="0" sz="100" u="none" cap="none" strike="noStrike">
              <a:solidFill>
                <a:srgbClr val="000000"/>
              </a:solidFill>
              <a:latin typeface="Arial"/>
              <a:ea typeface="Arial"/>
              <a:cs typeface="Arial"/>
              <a:sym typeface="Arial"/>
            </a:endParaRPr>
          </a:p>
        </p:txBody>
      </p:sp>
      <p:pic>
        <p:nvPicPr>
          <p:cNvPr id="215" name="Google Shape;215;p12"/>
          <p:cNvPicPr preferRelativeResize="0"/>
          <p:nvPr/>
        </p:nvPicPr>
        <p:blipFill>
          <a:blip r:embed="rId5">
            <a:alphaModFix/>
          </a:blip>
          <a:stretch>
            <a:fillRect/>
          </a:stretch>
        </p:blipFill>
        <p:spPr>
          <a:xfrm>
            <a:off x="4620600" y="1207600"/>
            <a:ext cx="2286000" cy="205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idx="1" type="body"/>
          </p:nvPr>
        </p:nvSpPr>
        <p:spPr>
          <a:xfrm>
            <a:off x="1227950" y="897725"/>
            <a:ext cx="3994800" cy="3607500"/>
          </a:xfrm>
          <a:prstGeom prst="rect">
            <a:avLst/>
          </a:prstGeom>
          <a:noFill/>
          <a:ln>
            <a:noFill/>
          </a:ln>
        </p:spPr>
        <p:txBody>
          <a:bodyPr anchorCtr="0" anchor="t" bIns="45700" lIns="91425" spcFirstLastPara="1" rIns="91425" wrap="square" tIns="45700">
            <a:noAutofit/>
          </a:bodyPr>
          <a:lstStyle/>
          <a:p>
            <a:pPr indent="0" lvl="0" marL="107950" marR="0" rtl="0" algn="l">
              <a:lnSpc>
                <a:spcPct val="100000"/>
              </a:lnSpc>
              <a:spcBef>
                <a:spcPts val="0"/>
              </a:spcBef>
              <a:spcAft>
                <a:spcPts val="0"/>
              </a:spcAft>
              <a:buClr>
                <a:schemeClr val="accent1"/>
              </a:buClr>
              <a:buSzPts val="1836"/>
              <a:buFont typeface="Noto Sans Symbols"/>
              <a:buNone/>
            </a:pPr>
            <a:r>
              <a:t/>
            </a:r>
            <a:endParaRPr b="0" i="0" sz="27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har stor f</a:t>
            </a:r>
            <a:r>
              <a:rPr b="0" i="0" lang="fi-FI" sz="2100" u="none" cap="none" strike="noStrike">
                <a:solidFill>
                  <a:schemeClr val="dk1"/>
                </a:solidFill>
                <a:latin typeface="Lucida Sans"/>
                <a:ea typeface="Lucida Sans"/>
                <a:cs typeface="Lucida Sans"/>
                <a:sym typeface="Lucida Sans"/>
              </a:rPr>
              <a:t>lexibilitet</a:t>
            </a:r>
            <a:endParaRPr sz="2100"/>
          </a:p>
          <a:p>
            <a:pPr indent="0" lvl="0" marL="0" marR="0" rtl="0" algn="l">
              <a:lnSpc>
                <a:spcPct val="100000"/>
              </a:lnSpc>
              <a:spcBef>
                <a:spcPts val="400"/>
              </a:spcBef>
              <a:spcAft>
                <a:spcPts val="0"/>
              </a:spcAft>
              <a:buSzPts val="1224"/>
              <a:buNone/>
            </a:pPr>
            <a:r>
              <a:t/>
            </a:r>
            <a:endParaRPr sz="2100"/>
          </a:p>
          <a:p>
            <a:pPr indent="-133350" lvl="0" marL="107950" marR="0" rtl="0" algn="l">
              <a:lnSpc>
                <a:spcPct val="100000"/>
              </a:lnSpc>
              <a:spcBef>
                <a:spcPts val="400"/>
              </a:spcBef>
              <a:spcAft>
                <a:spcPts val="0"/>
              </a:spcAft>
              <a:buClr>
                <a:schemeClr val="accent1"/>
              </a:buClr>
              <a:buSzPts val="2100"/>
              <a:buFont typeface="Noto Sans Symbols"/>
              <a:buChar char="🞂"/>
            </a:pPr>
            <a:r>
              <a:rPr b="0" i="0" lang="fi-FI" sz="2100" u="none" cap="none" strike="noStrike">
                <a:solidFill>
                  <a:schemeClr val="dk1"/>
                </a:solidFill>
                <a:latin typeface="Lucida Sans"/>
                <a:ea typeface="Lucida Sans"/>
                <a:cs typeface="Lucida Sans"/>
                <a:sym typeface="Lucida Sans"/>
              </a:rPr>
              <a:t>Vi känner alla</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21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hinner ge h</a:t>
            </a:r>
            <a:r>
              <a:rPr b="0" i="0" lang="fi-FI" sz="2100" u="none" cap="none" strike="noStrike">
                <a:solidFill>
                  <a:schemeClr val="dk1"/>
                </a:solidFill>
                <a:latin typeface="Lucida Sans"/>
                <a:ea typeface="Lucida Sans"/>
                <a:cs typeface="Lucida Sans"/>
                <a:sym typeface="Lucida Sans"/>
              </a:rPr>
              <a:t>andledning</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21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fokuserar på m</a:t>
            </a:r>
            <a:r>
              <a:rPr b="0" i="0" lang="fi-FI" sz="2100" u="none" cap="none" strike="noStrike">
                <a:solidFill>
                  <a:schemeClr val="dk1"/>
                </a:solidFill>
                <a:latin typeface="Lucida Sans"/>
                <a:ea typeface="Lucida Sans"/>
                <a:cs typeface="Lucida Sans"/>
                <a:sym typeface="Lucida Sans"/>
              </a:rPr>
              <a:t>ålet</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3200" u="none" cap="none" strike="noStrike">
              <a:solidFill>
                <a:schemeClr val="dk1"/>
              </a:solidFill>
              <a:latin typeface="Lucida Sans"/>
              <a:ea typeface="Lucida Sans"/>
              <a:cs typeface="Lucida Sans"/>
              <a:sym typeface="Lucida Sans"/>
            </a:endParaRPr>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p:txBody>
      </p:sp>
      <p:sp>
        <p:nvSpPr>
          <p:cNvPr id="93" name="Google Shape;93;p3"/>
          <p:cNvSpPr txBox="1"/>
          <p:nvPr>
            <p:ph idx="4294967295" type="title"/>
          </p:nvPr>
        </p:nvSpPr>
        <p:spPr>
          <a:xfrm>
            <a:off x="457200" y="110253"/>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lang="fi-FI" sz="3400"/>
              <a:t>Virky gymnasium är bra för att:</a:t>
            </a:r>
            <a:endParaRPr b="1" i="0" sz="3400" u="none" cap="none" strike="noStrike">
              <a:solidFill>
                <a:schemeClr val="dk2"/>
              </a:solidFill>
              <a:latin typeface="Lucida Sans"/>
              <a:ea typeface="Lucida Sans"/>
              <a:cs typeface="Lucida Sans"/>
              <a:sym typeface="Lucida Sans"/>
            </a:endParaRPr>
          </a:p>
        </p:txBody>
      </p:sp>
      <p:pic>
        <p:nvPicPr>
          <p:cNvPr id="94" name="Google Shape;94;p3"/>
          <p:cNvPicPr preferRelativeResize="0"/>
          <p:nvPr/>
        </p:nvPicPr>
        <p:blipFill rotWithShape="1">
          <a:blip r:embed="rId3">
            <a:alphaModFix/>
          </a:blip>
          <a:srcRect b="0" l="0" r="0" t="0"/>
          <a:stretch/>
        </p:blipFill>
        <p:spPr>
          <a:xfrm>
            <a:off x="5222750" y="2875928"/>
            <a:ext cx="3242225" cy="1828501"/>
          </a:xfrm>
          <a:prstGeom prst="rect">
            <a:avLst/>
          </a:prstGeom>
          <a:noFill/>
          <a:ln>
            <a:noFill/>
          </a:ln>
        </p:spPr>
      </p:pic>
      <p:pic>
        <p:nvPicPr>
          <p:cNvPr id="95" name="Google Shape;95;p3"/>
          <p:cNvPicPr preferRelativeResize="0"/>
          <p:nvPr/>
        </p:nvPicPr>
        <p:blipFill>
          <a:blip r:embed="rId4">
            <a:alphaModFix/>
          </a:blip>
          <a:stretch>
            <a:fillRect/>
          </a:stretch>
        </p:blipFill>
        <p:spPr>
          <a:xfrm>
            <a:off x="113525" y="4111125"/>
            <a:ext cx="1114425" cy="100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idx="1" type="body"/>
          </p:nvPr>
        </p:nvSpPr>
        <p:spPr>
          <a:xfrm>
            <a:off x="501475" y="666000"/>
            <a:ext cx="8229600" cy="41628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SzPts val="1700"/>
              <a:buChar char="●"/>
            </a:pPr>
            <a:r>
              <a:rPr lang="fi-FI" sz="1700"/>
              <a:t>Studierna bedöms utifrån studieavsnitt </a:t>
            </a:r>
            <a:r>
              <a:rPr lang="fi-FI" sz="1100" u="sng">
                <a:solidFill>
                  <a:schemeClr val="hlink"/>
                </a:solidFill>
                <a:latin typeface="Arial"/>
                <a:ea typeface="Arial"/>
                <a:cs typeface="Arial"/>
                <a:sym typeface="Arial"/>
                <a:hlinkClick r:id="rId3"/>
              </a:rPr>
              <a:t>sve-lops-esite-rgb-sivu-kerrallaan2_0.pdf</a:t>
            </a:r>
            <a:endParaRPr sz="1700"/>
          </a:p>
          <a:p>
            <a:pPr indent="-336550" lvl="0" marL="457200" rtl="0" algn="l">
              <a:lnSpc>
                <a:spcPct val="100000"/>
              </a:lnSpc>
              <a:spcBef>
                <a:spcPts val="0"/>
              </a:spcBef>
              <a:spcAft>
                <a:spcPts val="0"/>
              </a:spcAft>
              <a:buSzPts val="1700"/>
              <a:buChar char="●"/>
            </a:pPr>
            <a:r>
              <a:rPr b="0" i="0" lang="fi-FI" sz="1700" u="none">
                <a:solidFill>
                  <a:schemeClr val="dk1"/>
                </a:solidFill>
                <a:latin typeface="Lucida Sans"/>
                <a:ea typeface="Lucida Sans"/>
                <a:cs typeface="Lucida Sans"/>
                <a:sym typeface="Lucida Sans"/>
              </a:rPr>
              <a:t>Studieavsnittens omfattning definieras med studiepoäng, </a:t>
            </a:r>
            <a:r>
              <a:rPr lang="fi-FI" sz="1700"/>
              <a:t>omfattningen varierar</a:t>
            </a:r>
            <a:r>
              <a:rPr b="0" i="0" lang="fi-FI" sz="1700" u="none">
                <a:solidFill>
                  <a:schemeClr val="dk1"/>
                </a:solidFill>
                <a:latin typeface="Lucida Sans"/>
                <a:ea typeface="Lucida Sans"/>
                <a:cs typeface="Lucida Sans"/>
                <a:sym typeface="Lucida Sans"/>
              </a:rPr>
              <a:t> </a:t>
            </a:r>
            <a:endParaRPr sz="1700"/>
          </a:p>
          <a:p>
            <a:pPr indent="-336550" lvl="0" marL="457200" rtl="0" algn="l">
              <a:lnSpc>
                <a:spcPct val="100000"/>
              </a:lnSpc>
              <a:spcBef>
                <a:spcPts val="0"/>
              </a:spcBef>
              <a:spcAft>
                <a:spcPts val="0"/>
              </a:spcAft>
              <a:buSzPts val="1700"/>
              <a:buChar char="●"/>
            </a:pPr>
            <a:r>
              <a:rPr b="0" i="0" lang="fi-FI" sz="1700" u="none">
                <a:solidFill>
                  <a:schemeClr val="dk1"/>
                </a:solidFill>
                <a:latin typeface="Lucida Sans"/>
                <a:ea typeface="Lucida Sans"/>
                <a:cs typeface="Lucida Sans"/>
                <a:sym typeface="Lucida Sans"/>
              </a:rPr>
              <a:t>Gymnasieutbildningen för unga omfattar minst 150 studiepoäng</a:t>
            </a:r>
            <a:r>
              <a:rPr lang="fi-FI" sz="1700"/>
              <a:t>. </a:t>
            </a:r>
            <a:endParaRPr sz="1700"/>
          </a:p>
          <a:p>
            <a:pPr indent="-336550" lvl="0" marL="457200" rtl="0" algn="l">
              <a:lnSpc>
                <a:spcPct val="100000"/>
              </a:lnSpc>
              <a:spcBef>
                <a:spcPts val="0"/>
              </a:spcBef>
              <a:spcAft>
                <a:spcPts val="0"/>
              </a:spcAft>
              <a:buSzPts val="1700"/>
              <a:buChar char="●"/>
            </a:pPr>
            <a:r>
              <a:rPr lang="fi-FI" sz="1700"/>
              <a:t>Delområdena som utgör mångsidig kompetens bildar gemensamma mål för läroämnena (</a:t>
            </a:r>
            <a:r>
              <a:rPr i="1" lang="fi-FI" sz="1700"/>
              <a:t>kommunikation, välbefinnande, miljö, samhälle, global, kulturell, tvärvetenskaplig</a:t>
            </a:r>
            <a:r>
              <a:rPr lang="fi-FI" sz="1700"/>
              <a:t>)</a:t>
            </a:r>
            <a:endParaRPr sz="1700"/>
          </a:p>
          <a:p>
            <a:pPr indent="-336550" lvl="0" marL="457200" rtl="0" algn="l">
              <a:lnSpc>
                <a:spcPct val="100000"/>
              </a:lnSpc>
              <a:spcBef>
                <a:spcPts val="0"/>
              </a:spcBef>
              <a:spcAft>
                <a:spcPts val="0"/>
              </a:spcAft>
              <a:buClr>
                <a:schemeClr val="dk1"/>
              </a:buClr>
              <a:buSzPts val="1700"/>
              <a:buFont typeface="Lucida Sans"/>
              <a:buChar char="●"/>
            </a:pPr>
            <a:r>
              <a:rPr b="0" i="0" lang="fi-FI" sz="1700" u="none">
                <a:solidFill>
                  <a:schemeClr val="dk1"/>
                </a:solidFill>
                <a:latin typeface="Lucida Sans"/>
                <a:ea typeface="Lucida Sans"/>
                <a:cs typeface="Lucida Sans"/>
                <a:sym typeface="Lucida Sans"/>
              </a:rPr>
              <a:t>Kontakterna till den omgivande världen, i synnerhet internationellt samarbete och samarbete med högskolor och arbetsliv, betonas i högre grad än tidigare”.</a:t>
            </a:r>
            <a:endParaRPr sz="1700"/>
          </a:p>
          <a:p>
            <a:pPr indent="-336550" lvl="0" marL="457200" rtl="0" algn="l">
              <a:lnSpc>
                <a:spcPct val="100000"/>
              </a:lnSpc>
              <a:spcBef>
                <a:spcPts val="0"/>
              </a:spcBef>
              <a:spcAft>
                <a:spcPts val="0"/>
              </a:spcAft>
              <a:buSzPts val="1700"/>
              <a:buChar char="●"/>
            </a:pPr>
            <a:r>
              <a:rPr lang="fi-FI" sz="1700"/>
              <a:t>De studerande erbjuds mer övergripande och långvarig studiehandledning än tidigare och mera omfattande stöd för dem som behöver det (studieplan,studentskrivningsplan,  plan för fortsatta studier</a:t>
            </a:r>
            <a:endParaRPr sz="1700"/>
          </a:p>
          <a:p>
            <a:pPr indent="0" lvl="0" marL="457200" marR="0" rtl="0" algn="l">
              <a:lnSpc>
                <a:spcPct val="100000"/>
              </a:lnSpc>
              <a:spcBef>
                <a:spcPts val="0"/>
              </a:spcBef>
              <a:spcAft>
                <a:spcPts val="0"/>
              </a:spcAft>
              <a:buSzPts val="1224"/>
              <a:buNone/>
            </a:pPr>
            <a:r>
              <a:t/>
            </a:r>
            <a:endParaRPr sz="1400"/>
          </a:p>
        </p:txBody>
      </p:sp>
      <p:sp>
        <p:nvSpPr>
          <p:cNvPr id="101" name="Google Shape;101;p4"/>
          <p:cNvSpPr txBox="1"/>
          <p:nvPr>
            <p:ph idx="4294967295" type="title"/>
          </p:nvPr>
        </p:nvSpPr>
        <p:spPr>
          <a:xfrm>
            <a:off x="457200" y="0"/>
            <a:ext cx="8229600" cy="66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Lucida Sans"/>
              <a:buNone/>
            </a:pPr>
            <a:br>
              <a:rPr b="1" i="0" lang="fi-FI" sz="1800" u="none" cap="none" strike="noStrike">
                <a:solidFill>
                  <a:schemeClr val="dk2"/>
                </a:solidFill>
                <a:latin typeface="Lucida Sans"/>
                <a:ea typeface="Lucida Sans"/>
                <a:cs typeface="Lucida Sans"/>
                <a:sym typeface="Lucida Sans"/>
              </a:rPr>
            </a:br>
            <a:r>
              <a:rPr lang="fi-FI" sz="2400"/>
              <a:t>Läroplanen</a:t>
            </a:r>
            <a:endParaRPr b="1" i="0" sz="4290" u="none" cap="none" strike="noStrike">
              <a:solidFill>
                <a:schemeClr val="dk2"/>
              </a:solidFill>
              <a:latin typeface="Lucida Sans"/>
              <a:ea typeface="Lucida Sans"/>
              <a:cs typeface="Lucida Sans"/>
              <a:sym typeface="Lucida Sans"/>
            </a:endParaRPr>
          </a:p>
        </p:txBody>
      </p:sp>
      <p:pic>
        <p:nvPicPr>
          <p:cNvPr id="102" name="Google Shape;102;p4"/>
          <p:cNvPicPr preferRelativeResize="0"/>
          <p:nvPr/>
        </p:nvPicPr>
        <p:blipFill>
          <a:blip r:embed="rId4">
            <a:alphaModFix/>
          </a:blip>
          <a:stretch>
            <a:fillRect/>
          </a:stretch>
        </p:blipFill>
        <p:spPr>
          <a:xfrm>
            <a:off x="7504975" y="4218675"/>
            <a:ext cx="1114425" cy="100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179387" lvl="0" marL="365125" marR="0" rtl="0" algn="l">
              <a:lnSpc>
                <a:spcPct val="100000"/>
              </a:lnSpc>
              <a:spcBef>
                <a:spcPts val="0"/>
              </a:spcBef>
              <a:spcAft>
                <a:spcPts val="0"/>
              </a:spcAft>
              <a:buClr>
                <a:schemeClr val="accent1"/>
              </a:buClr>
              <a:buSzPts val="976"/>
              <a:buFont typeface="Noto Sans Symbols"/>
              <a:buChar char="🞂"/>
            </a:pPr>
            <a:r>
              <a:rPr lang="fi-FI" sz="2000"/>
              <a:t>Målet för gymnasiets verksamhet är att ge de studerande goda förutsättningar för fortsatta studier vid universitet och högskolor samt för yrkesinriktade studier. </a:t>
            </a:r>
            <a:endParaRPr sz="2000"/>
          </a:p>
          <a:p>
            <a:pPr indent="0" lvl="0" marL="457200" marR="0" rtl="0" algn="l">
              <a:lnSpc>
                <a:spcPct val="100000"/>
              </a:lnSpc>
              <a:spcBef>
                <a:spcPts val="0"/>
              </a:spcBef>
              <a:spcAft>
                <a:spcPts val="0"/>
              </a:spcAft>
              <a:buNone/>
            </a:pPr>
            <a:r>
              <a:t/>
            </a:r>
            <a:endParaRPr sz="2000"/>
          </a:p>
          <a:p>
            <a:pPr indent="-179387" lvl="0" marL="365125" marR="0" rtl="0" algn="l">
              <a:lnSpc>
                <a:spcPct val="100000"/>
              </a:lnSpc>
              <a:spcBef>
                <a:spcPts val="0"/>
              </a:spcBef>
              <a:spcAft>
                <a:spcPts val="0"/>
              </a:spcAft>
              <a:buClr>
                <a:schemeClr val="accent1"/>
              </a:buClr>
              <a:buSzPts val="976"/>
              <a:buFont typeface="Noto Sans Symbols"/>
              <a:buChar char="🞂"/>
            </a:pPr>
            <a:r>
              <a:rPr lang="fi-FI" sz="2000"/>
              <a:t>De studerande erbjuds en svenskspråkig studiemiljö i en tvåspråkig region. Utöver de riksomfattande obligatoriska och nationella valfria studieavsnitten erbjuder skolan skolspecifika valfria studieavsnitt i </a:t>
            </a:r>
            <a:r>
              <a:rPr b="0" i="0" lang="fi-FI" sz="2000" u="none">
                <a:solidFill>
                  <a:schemeClr val="dk1"/>
                </a:solidFill>
                <a:latin typeface="Lucida Sans"/>
                <a:ea typeface="Lucida Sans"/>
                <a:cs typeface="Lucida Sans"/>
                <a:sym typeface="Lucida Sans"/>
              </a:rPr>
              <a:t>bl.a. vardagsekonomi, matlagning för abiturienter, drama och resor</a:t>
            </a:r>
            <a:r>
              <a:rPr lang="fi-FI" sz="2000"/>
              <a:t>.</a:t>
            </a:r>
            <a:r>
              <a:rPr b="0" i="0" lang="fi-FI" sz="2000" u="none">
                <a:solidFill>
                  <a:schemeClr val="dk1"/>
                </a:solidFill>
                <a:latin typeface="Lucida Sans"/>
                <a:ea typeface="Lucida Sans"/>
                <a:cs typeface="Lucida Sans"/>
                <a:sym typeface="Lucida Sans"/>
              </a:rPr>
              <a:t> </a:t>
            </a:r>
            <a:endParaRPr sz="1500"/>
          </a:p>
        </p:txBody>
      </p:sp>
      <p:sp>
        <p:nvSpPr>
          <p:cNvPr id="108" name="Google Shape;108;p5"/>
          <p:cNvSpPr txBox="1"/>
          <p:nvPr>
            <p:ph idx="4294967295" type="title"/>
          </p:nvPr>
        </p:nvSpPr>
        <p:spPr>
          <a:xfrm>
            <a:off x="49395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sz="2300"/>
              <a:t>“EN GOD, HARMONISK OCH BILDAD MÄNNISKA”</a:t>
            </a:r>
            <a:endParaRPr sz="2300"/>
          </a:p>
        </p:txBody>
      </p:sp>
      <p:pic>
        <p:nvPicPr>
          <p:cNvPr id="109" name="Google Shape;109;p5"/>
          <p:cNvPicPr preferRelativeResize="0"/>
          <p:nvPr/>
        </p:nvPicPr>
        <p:blipFill>
          <a:blip r:embed="rId3">
            <a:alphaModFix/>
          </a:blip>
          <a:stretch>
            <a:fillRect/>
          </a:stretch>
        </p:blipFill>
        <p:spPr>
          <a:xfrm>
            <a:off x="7609125" y="3928650"/>
            <a:ext cx="1114425" cy="100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None/>
            </a:pPr>
            <a:r>
              <a:t/>
            </a:r>
            <a:endParaRPr b="0" i="0" sz="1400" u="none">
              <a:solidFill>
                <a:schemeClr val="dk1"/>
              </a:solidFill>
              <a:latin typeface="Lucida Sans"/>
              <a:ea typeface="Lucida Sans"/>
              <a:cs typeface="Lucida Sans"/>
              <a:sym typeface="Lucida Sans"/>
            </a:endParaRPr>
          </a:p>
          <a:p>
            <a:pPr indent="-293687" lvl="0" marL="365125" marR="0" rtl="0" algn="l">
              <a:lnSpc>
                <a:spcPct val="100000"/>
              </a:lnSpc>
              <a:spcBef>
                <a:spcPts val="400"/>
              </a:spcBef>
              <a:spcAft>
                <a:spcPts val="0"/>
              </a:spcAft>
              <a:buSzPts val="1552"/>
              <a:buFont typeface="Noto Sans Symbols"/>
              <a:buChar char="🞂"/>
            </a:pPr>
            <a:r>
              <a:rPr lang="fi-FI" sz="1500">
                <a:highlight>
                  <a:srgbClr val="FFFFFF"/>
                </a:highlight>
                <a:latin typeface="Arial"/>
                <a:ea typeface="Arial"/>
                <a:cs typeface="Arial"/>
                <a:sym typeface="Arial"/>
              </a:rPr>
              <a:t>Läroplikten omfattar alla barn som har sin vanliga vistelseort i Finland. Läroplikten upphör när den läropliktiga fyller 18 år eller när hen med godkänt resultat har avlagt en sådan examen som avses i lagen om studentexamen (502/2019) eller lagen om yrkesutbildning (531/2017) eller en motsvarande utbildning på Åland eller utländsk utbildning. Läropliktslagen (1214/2020) trädde i kraft 1.8.2021.</a:t>
            </a:r>
            <a:endParaRPr sz="1500">
              <a:highlight>
                <a:srgbClr val="FFFFFF"/>
              </a:highlight>
              <a:latin typeface="Arial"/>
              <a:ea typeface="Arial"/>
              <a:cs typeface="Arial"/>
              <a:sym typeface="Arial"/>
            </a:endParaRPr>
          </a:p>
          <a:p>
            <a:pPr indent="0" lvl="0" marL="457200" marR="0" rtl="0" algn="l">
              <a:lnSpc>
                <a:spcPct val="100000"/>
              </a:lnSpc>
              <a:spcBef>
                <a:spcPts val="400"/>
              </a:spcBef>
              <a:spcAft>
                <a:spcPts val="0"/>
              </a:spcAft>
              <a:buNone/>
            </a:pPr>
            <a:r>
              <a:t/>
            </a:r>
            <a:endParaRPr sz="1500">
              <a:highlight>
                <a:srgbClr val="FFFFFF"/>
              </a:highlight>
              <a:latin typeface="Arial"/>
              <a:ea typeface="Arial"/>
              <a:cs typeface="Arial"/>
              <a:sym typeface="Arial"/>
            </a:endParaRPr>
          </a:p>
          <a:p>
            <a:pPr indent="-274637" lvl="0" marL="365125" marR="0" rtl="0" algn="l">
              <a:lnSpc>
                <a:spcPct val="100000"/>
              </a:lnSpc>
              <a:spcBef>
                <a:spcPts val="400"/>
              </a:spcBef>
              <a:spcAft>
                <a:spcPts val="0"/>
              </a:spcAft>
              <a:buClr>
                <a:schemeClr val="accent1"/>
              </a:buClr>
              <a:buSzPts val="1252"/>
              <a:buFont typeface="Noto Sans Symbols"/>
              <a:buChar char="🞂"/>
            </a:pPr>
            <a:r>
              <a:rPr i="1" lang="fi-FI" sz="1700"/>
              <a:t>“</a:t>
            </a:r>
            <a:r>
              <a:rPr b="0" i="1" lang="fi-FI" sz="1700">
                <a:solidFill>
                  <a:schemeClr val="dk1"/>
                </a:solidFill>
                <a:latin typeface="Lucida Sans"/>
                <a:ea typeface="Lucida Sans"/>
                <a:cs typeface="Lucida Sans"/>
                <a:sym typeface="Lucida Sans"/>
              </a:rPr>
              <a:t>Syftet med att utvidga läroplikten är att höja utbildnings- och kompetensnivån på alla utbildningsnivåer, att minska inlärningsskillnaderna och att öka jämlikheten i utbildningen. Målet är att alla unga genomgår en utbildning på andra stadiet.</a:t>
            </a:r>
            <a:r>
              <a:rPr i="1" lang="fi-FI" sz="1700"/>
              <a:t>”</a:t>
            </a:r>
            <a:endParaRPr i="1" sz="3000"/>
          </a:p>
          <a:p>
            <a:pPr indent="0" lvl="0" marL="0" marR="0" rtl="0" algn="l">
              <a:lnSpc>
                <a:spcPct val="100000"/>
              </a:lnSpc>
              <a:spcBef>
                <a:spcPts val="400"/>
              </a:spcBef>
              <a:spcAft>
                <a:spcPts val="0"/>
              </a:spcAft>
              <a:buSzPts val="1224"/>
              <a:buNone/>
            </a:pPr>
            <a:r>
              <a:rPr b="0" i="0" lang="fi-FI" sz="1500" u="none">
                <a:solidFill>
                  <a:schemeClr val="dk1"/>
                </a:solidFill>
                <a:latin typeface="Lucida Sans"/>
                <a:ea typeface="Lucida Sans"/>
                <a:cs typeface="Lucida Sans"/>
                <a:sym typeface="Lucida Sans"/>
              </a:rPr>
              <a:t>Undervisnings- och kulturministeriet</a:t>
            </a:r>
            <a:endParaRPr sz="3000"/>
          </a:p>
        </p:txBody>
      </p:sp>
      <p:sp>
        <p:nvSpPr>
          <p:cNvPr id="115" name="Google Shape;115;p6"/>
          <p:cNvSpPr txBox="1"/>
          <p:nvPr>
            <p:ph idx="4294967295"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Lucida Sans"/>
              <a:buNone/>
            </a:pPr>
            <a:r>
              <a:rPr b="1" i="0" lang="fi-FI" sz="2300" u="none" cap="none" strike="noStrike">
                <a:solidFill>
                  <a:schemeClr val="dk2"/>
                </a:solidFill>
                <a:latin typeface="Lucida Sans"/>
                <a:ea typeface="Lucida Sans"/>
                <a:cs typeface="Lucida Sans"/>
                <a:sym typeface="Lucida Sans"/>
              </a:rPr>
              <a:t>Lagen om utvidgning av läroplikten, skyldighet att söka till utbildning </a:t>
            </a:r>
            <a:endParaRPr b="1" i="0" sz="2300" u="none" cap="none" strike="noStrike">
              <a:solidFill>
                <a:schemeClr val="dk2"/>
              </a:solidFill>
              <a:latin typeface="Lucida Sans"/>
              <a:ea typeface="Lucida Sans"/>
              <a:cs typeface="Lucida Sans"/>
              <a:sym typeface="Lucida Sans"/>
            </a:endParaRPr>
          </a:p>
        </p:txBody>
      </p:sp>
      <p:pic>
        <p:nvPicPr>
          <p:cNvPr id="116" name="Google Shape;116;p6"/>
          <p:cNvPicPr preferRelativeResize="0"/>
          <p:nvPr/>
        </p:nvPicPr>
        <p:blipFill>
          <a:blip r:embed="rId3">
            <a:alphaModFix/>
          </a:blip>
          <a:stretch>
            <a:fillRect/>
          </a:stretch>
        </p:blipFill>
        <p:spPr>
          <a:xfrm>
            <a:off x="7889075" y="4089850"/>
            <a:ext cx="1114425" cy="100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idx="1" type="body"/>
          </p:nvPr>
        </p:nvSpPr>
        <p:spPr>
          <a:xfrm>
            <a:off x="468312" y="1545431"/>
            <a:ext cx="7620000" cy="3308700"/>
          </a:xfrm>
          <a:prstGeom prst="rect">
            <a:avLst/>
          </a:prstGeom>
          <a:noFill/>
          <a:ln>
            <a:noFill/>
          </a:ln>
        </p:spPr>
        <p:txBody>
          <a:bodyPr anchorCtr="0" anchor="t" bIns="45700" lIns="91425" spcFirstLastPara="1" rIns="91425" wrap="square" tIns="45700">
            <a:noAutofit/>
          </a:bodyPr>
          <a:lstStyle/>
          <a:p>
            <a:pPr indent="-117411" lvl="0" marL="365125" marR="0" rtl="0" algn="l">
              <a:lnSpc>
                <a:spcPct val="100000"/>
              </a:lnSpc>
              <a:spcBef>
                <a:spcPts val="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a:p>
            <a:pPr indent="-198437" lvl="0" marL="365125" marR="0" rtl="0" algn="l">
              <a:lnSpc>
                <a:spcPct val="100000"/>
              </a:lnSpc>
              <a:spcBef>
                <a:spcPts val="400"/>
              </a:spcBef>
              <a:spcAft>
                <a:spcPts val="0"/>
              </a:spcAft>
              <a:buClr>
                <a:schemeClr val="accent1"/>
              </a:buClr>
              <a:buSzPts val="1276"/>
              <a:buFont typeface="Noto Sans Symbols"/>
              <a:buChar char="🞂"/>
            </a:pPr>
            <a:r>
              <a:rPr b="0" i="0" lang="fi-FI" sz="2300" u="none">
                <a:solidFill>
                  <a:schemeClr val="dk1"/>
                </a:solidFill>
                <a:latin typeface="Lucida Sans"/>
                <a:ea typeface="Lucida Sans"/>
                <a:cs typeface="Lucida Sans"/>
                <a:sym typeface="Lucida Sans"/>
              </a:rPr>
              <a:t>Nätkurser via Gnet (Nätgymnasium), läs mera här </a:t>
            </a:r>
            <a:r>
              <a:rPr b="0" i="0" lang="fi-FI" sz="2300" u="sng">
                <a:solidFill>
                  <a:schemeClr val="hlink"/>
                </a:solidFill>
                <a:latin typeface="Lucida Sans"/>
                <a:ea typeface="Lucida Sans"/>
                <a:cs typeface="Lucida Sans"/>
                <a:sym typeface="Lucida Sans"/>
                <a:hlinkClick r:id="rId3"/>
              </a:rPr>
              <a:t>https://www.gnetkurser.com/</a:t>
            </a:r>
            <a:endParaRPr sz="1800"/>
          </a:p>
          <a:p>
            <a:pPr indent="0" lvl="0" marL="457200" marR="0" rtl="0" algn="l">
              <a:lnSpc>
                <a:spcPct val="100000"/>
              </a:lnSpc>
              <a:spcBef>
                <a:spcPts val="400"/>
              </a:spcBef>
              <a:spcAft>
                <a:spcPts val="0"/>
              </a:spcAft>
              <a:buNone/>
            </a:pPr>
            <a:r>
              <a:t/>
            </a:r>
            <a:endParaRPr sz="2000"/>
          </a:p>
          <a:p>
            <a:pPr indent="-198437" lvl="0" marL="365125" marR="0" rtl="0" algn="l">
              <a:lnSpc>
                <a:spcPct val="100000"/>
              </a:lnSpc>
              <a:spcBef>
                <a:spcPts val="400"/>
              </a:spcBef>
              <a:spcAft>
                <a:spcPts val="0"/>
              </a:spcAft>
              <a:buClr>
                <a:schemeClr val="accent1"/>
              </a:buClr>
              <a:buSzPts val="1276"/>
              <a:buFont typeface="Noto Sans Symbols"/>
              <a:buChar char="🞂"/>
            </a:pPr>
            <a:r>
              <a:rPr b="0" i="0" lang="fi-FI" sz="2300" u="none">
                <a:solidFill>
                  <a:schemeClr val="dk1"/>
                </a:solidFill>
                <a:latin typeface="Lucida Sans"/>
                <a:ea typeface="Lucida Sans"/>
                <a:cs typeface="Lucida Sans"/>
                <a:sym typeface="Lucida Sans"/>
              </a:rPr>
              <a:t>Tävlingsidrott, hobbyer, sommarkurser</a:t>
            </a:r>
            <a:endParaRPr sz="1800"/>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p:txBody>
      </p:sp>
      <p:sp>
        <p:nvSpPr>
          <p:cNvPr id="122" name="Google Shape;122;p7"/>
          <p:cNvSpPr txBox="1"/>
          <p:nvPr>
            <p:ph idx="4294967295" type="title"/>
          </p:nvPr>
        </p:nvSpPr>
        <p:spPr>
          <a:xfrm>
            <a:off x="684226" y="357200"/>
            <a:ext cx="7871700" cy="1026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959"/>
              <a:buFont typeface="Lucida Sans"/>
              <a:buNone/>
            </a:pPr>
            <a:r>
              <a:rPr b="1" i="0" lang="fi-FI" sz="2360" u="none" cap="none" strike="noStrike">
                <a:solidFill>
                  <a:schemeClr val="dk2"/>
                </a:solidFill>
                <a:latin typeface="Lucida Sans"/>
                <a:ea typeface="Lucida Sans"/>
                <a:cs typeface="Lucida Sans"/>
                <a:sym typeface="Lucida Sans"/>
              </a:rPr>
              <a:t>Samarbete och </a:t>
            </a:r>
            <a:r>
              <a:rPr lang="fi-FI" sz="2360"/>
              <a:t>studieavsnitt</a:t>
            </a:r>
            <a:r>
              <a:rPr b="1" i="0" lang="fi-FI" sz="2360" u="none" cap="none" strike="noStrike">
                <a:solidFill>
                  <a:schemeClr val="dk2"/>
                </a:solidFill>
                <a:latin typeface="Lucida Sans"/>
                <a:ea typeface="Lucida Sans"/>
                <a:cs typeface="Lucida Sans"/>
                <a:sym typeface="Lucida Sans"/>
              </a:rPr>
              <a:t> avlagda vid andra skolor, sommarkurser mm.</a:t>
            </a:r>
            <a:endParaRPr b="1" i="0" sz="2360" u="none" cap="none" strike="noStrike">
              <a:solidFill>
                <a:schemeClr val="dk2"/>
              </a:solidFill>
              <a:latin typeface="Lucida Sans"/>
              <a:ea typeface="Lucida Sans"/>
              <a:cs typeface="Lucida Sans"/>
              <a:sym typeface="Lucida Sans"/>
            </a:endParaRPr>
          </a:p>
        </p:txBody>
      </p:sp>
      <p:pic>
        <p:nvPicPr>
          <p:cNvPr id="123" name="Google Shape;123;p7"/>
          <p:cNvPicPr preferRelativeResize="0"/>
          <p:nvPr/>
        </p:nvPicPr>
        <p:blipFill>
          <a:blip r:embed="rId4">
            <a:alphaModFix/>
          </a:blip>
          <a:stretch>
            <a:fillRect/>
          </a:stretch>
        </p:blipFill>
        <p:spPr>
          <a:xfrm>
            <a:off x="7889075" y="4061475"/>
            <a:ext cx="1114425" cy="100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84978e7d66_1_0"/>
          <p:cNvSpPr txBox="1"/>
          <p:nvPr>
            <p:ph idx="1" type="body"/>
          </p:nvPr>
        </p:nvSpPr>
        <p:spPr>
          <a:xfrm>
            <a:off x="457200" y="939750"/>
            <a:ext cx="8229600" cy="3875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200">
                <a:highlight>
                  <a:schemeClr val="lt1"/>
                </a:highlight>
                <a:latin typeface="Arial"/>
                <a:ea typeface="Arial"/>
                <a:cs typeface="Arial"/>
                <a:sym typeface="Arial"/>
              </a:rPr>
              <a:t>Tyngdpunkten för stödet för lärande ligger på l</a:t>
            </a:r>
            <a:r>
              <a:rPr lang="fi-FI" sz="1200" u="sng">
                <a:highlight>
                  <a:schemeClr val="lt1"/>
                </a:highlight>
                <a:latin typeface="Arial"/>
                <a:ea typeface="Arial"/>
                <a:cs typeface="Arial"/>
                <a:sym typeface="Arial"/>
              </a:rPr>
              <a:t>ättillgängligt stöd som ges omedelbart när behovet av stöd framkommer hos den studerande. </a:t>
            </a:r>
            <a:r>
              <a:rPr lang="fi-FI" sz="1200">
                <a:highlight>
                  <a:schemeClr val="lt1"/>
                </a:highlight>
                <a:latin typeface="Arial"/>
                <a:ea typeface="Arial"/>
                <a:cs typeface="Arial"/>
                <a:sym typeface="Arial"/>
              </a:rPr>
              <a:t>Avsikten med stödet är att förhindra att den studerandes svårigheter anhopar sig. Stödet för lärande är avsett som stöd för ämnesundervisningen för de studerande som har svårt att klara av sina studier.</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None/>
            </a:pPr>
            <a:r>
              <a:rPr lang="fi-FI" sz="1200">
                <a:highlight>
                  <a:schemeClr val="lt1"/>
                </a:highlight>
                <a:latin typeface="Arial"/>
                <a:ea typeface="Arial"/>
                <a:cs typeface="Arial"/>
                <a:sym typeface="Arial"/>
              </a:rPr>
              <a:t>Stödåtgärderna genomförs i samarbete av undervisningspersonalen. Stöd för lärande och därtill hörande undervisning och handledning ges av ämneslärare, speciallärare, studiehandledare och annan personal. Man strävar efter att ge tillräckligt med stöd i rätt tid för att främja de studerandes lärande, påvisande av kunnande, övergång till fortsatta studier och välbefinnande.</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200">
                <a:highlight>
                  <a:schemeClr val="lt1"/>
                </a:highlight>
                <a:latin typeface="Arial"/>
                <a:ea typeface="Arial"/>
                <a:cs typeface="Arial"/>
                <a:sym typeface="Arial"/>
              </a:rPr>
              <a:t>Den studerande har i och med reformen lagstadgad rätt att få stödundervisning, det vill säga undervisning och handledning av ämneslärare som svarar mot den studerandes behov av stöd för lärandet. Läroanstalten kan ge stödundervisning till en studerande som tillfälligt har hamnat efter i sina studier eller som av någon annan orsak behöver stöd eller handledning för att genomföra gymnasiestudierna. </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100" u="sng">
                <a:solidFill>
                  <a:srgbClr val="3D4594"/>
                </a:solidFill>
                <a:latin typeface="Arial"/>
                <a:ea typeface="Arial"/>
                <a:cs typeface="Arial"/>
                <a:sym typeface="Arial"/>
                <a:hlinkClick r:id="rId3">
                  <a:extLst>
                    <a:ext uri="{A12FA001-AC4F-418D-AE19-62706E023703}">
                      <ahyp:hlinkClr val="tx"/>
                    </a:ext>
                  </a:extLst>
                </a:hlinkClick>
              </a:rPr>
              <a:t>Grunderna för gymnasiets läroplan 2019 - eGrunder</a:t>
            </a:r>
            <a:endParaRPr sz="1300">
              <a:solidFill>
                <a:srgbClr val="233A44"/>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fi-FI" sz="1100" u="sng">
                <a:solidFill>
                  <a:srgbClr val="3D4594"/>
                </a:solidFill>
                <a:latin typeface="Arial"/>
                <a:ea typeface="Arial"/>
                <a:cs typeface="Arial"/>
                <a:sym typeface="Arial"/>
                <a:hlinkClick r:id="rId4">
                  <a:extLst>
                    <a:ext uri="{A12FA001-AC4F-418D-AE19-62706E023703}">
                      <ahyp:hlinkClr val="tx"/>
                    </a:ext>
                  </a:extLst>
                </a:hlinkClick>
              </a:rPr>
              <a:t>Stödet för lärande och specialundervisningen i gymnasiet förnyas: Rätten till stöd stärks | Utbildningsstyrelsen</a:t>
            </a:r>
            <a:endParaRPr sz="1300">
              <a:solidFill>
                <a:srgbClr val="233A44"/>
              </a:solidFill>
              <a:latin typeface="Calibri"/>
              <a:ea typeface="Calibri"/>
              <a:cs typeface="Calibri"/>
              <a:sym typeface="Calibri"/>
            </a:endParaRPr>
          </a:p>
          <a:p>
            <a:pPr indent="0" lvl="0" marL="0" rtl="0" algn="l">
              <a:spcBef>
                <a:spcPts val="1200"/>
              </a:spcBef>
              <a:spcAft>
                <a:spcPts val="0"/>
              </a:spcAft>
              <a:buNone/>
            </a:pPr>
            <a:r>
              <a:t/>
            </a:r>
            <a:endParaRPr/>
          </a:p>
        </p:txBody>
      </p:sp>
      <p:sp>
        <p:nvSpPr>
          <p:cNvPr id="130" name="Google Shape;130;g384978e7d66_1_0"/>
          <p:cNvSpPr txBox="1"/>
          <p:nvPr>
            <p:ph type="title"/>
          </p:nvPr>
        </p:nvSpPr>
        <p:spPr>
          <a:xfrm>
            <a:off x="457200" y="205976"/>
            <a:ext cx="8229600" cy="65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i-FI" sz="2400"/>
              <a:t>Stöd för lärande</a:t>
            </a:r>
            <a:endParaRPr sz="2400"/>
          </a:p>
        </p:txBody>
      </p:sp>
      <p:pic>
        <p:nvPicPr>
          <p:cNvPr id="131" name="Google Shape;131;g384978e7d66_1_0"/>
          <p:cNvPicPr preferRelativeResize="0"/>
          <p:nvPr/>
        </p:nvPicPr>
        <p:blipFill>
          <a:blip r:embed="rId5">
            <a:alphaModFix/>
          </a:blip>
          <a:stretch>
            <a:fillRect/>
          </a:stretch>
        </p:blipFill>
        <p:spPr>
          <a:xfrm>
            <a:off x="7743225" y="3814600"/>
            <a:ext cx="1114425" cy="100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84978e7d66_1_7"/>
          <p:cNvSpPr txBox="1"/>
          <p:nvPr>
            <p:ph idx="1" type="body"/>
          </p:nvPr>
        </p:nvSpPr>
        <p:spPr>
          <a:xfrm>
            <a:off x="457200" y="609000"/>
            <a:ext cx="8229600" cy="4436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300" u="sng">
                <a:highlight>
                  <a:schemeClr val="lt1"/>
                </a:highlight>
                <a:latin typeface="Arial"/>
                <a:ea typeface="Arial"/>
                <a:cs typeface="Arial"/>
                <a:sym typeface="Arial"/>
              </a:rPr>
              <a:t>S</a:t>
            </a:r>
            <a:r>
              <a:rPr lang="fi-FI" sz="1300">
                <a:highlight>
                  <a:schemeClr val="lt1"/>
                </a:highlight>
                <a:latin typeface="Arial"/>
                <a:ea typeface="Arial"/>
                <a:cs typeface="Arial"/>
                <a:sym typeface="Arial"/>
              </a:rPr>
              <a:t>tödundervisning kan också ges för att </a:t>
            </a:r>
            <a:r>
              <a:rPr lang="fi-FI" sz="1300" u="sng">
                <a:highlight>
                  <a:schemeClr val="lt1"/>
                </a:highlight>
                <a:latin typeface="Arial"/>
                <a:ea typeface="Arial"/>
                <a:cs typeface="Arial"/>
                <a:sym typeface="Arial"/>
              </a:rPr>
              <a:t>stärka den studerandes studiefärdigheter,</a:t>
            </a:r>
            <a:r>
              <a:rPr lang="fi-FI" sz="1300">
                <a:highlight>
                  <a:schemeClr val="lt1"/>
                </a:highlight>
                <a:latin typeface="Arial"/>
                <a:ea typeface="Arial"/>
                <a:cs typeface="Arial"/>
                <a:sym typeface="Arial"/>
              </a:rPr>
              <a:t> till exempel språkliga, matematiska eller datatekniska färdigheter, eller för att stödja den studerandes färdigheter när det gäller studieteknik. Om den studerande har brister i sitt kunnande när det gäller ordförrådet eller språkbruket i undervisningsspråket, kan stödundervisningen även innefatta stärkande av språkkunskaperna.</a:t>
            </a:r>
            <a:endParaRPr sz="13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300">
                <a:highlight>
                  <a:schemeClr val="lt1"/>
                </a:highlight>
                <a:latin typeface="Arial"/>
                <a:ea typeface="Arial"/>
                <a:cs typeface="Arial"/>
                <a:sym typeface="Arial"/>
              </a:rPr>
              <a:t>Som en del av stödet för lärande ska läroanstalten erbjuda undervisning, stöd och handledning som ges av en speciallärare. Det stöd som ges av en </a:t>
            </a:r>
            <a:r>
              <a:rPr lang="fi-FI" sz="1300" u="sng">
                <a:highlight>
                  <a:schemeClr val="lt1"/>
                </a:highlight>
                <a:latin typeface="Arial"/>
                <a:ea typeface="Arial"/>
                <a:cs typeface="Arial"/>
                <a:sym typeface="Arial"/>
              </a:rPr>
              <a:t>speciallärare kan till exempel vara samtal om behovet av stöd och metoder som stöder studierna eller testning av svårigheter att läsa och skriva. Dessutom kan specialläraren hjälpa den studerande hitta lämpliga studiestrategier och ge den studerande stöd och handledning för utveckling av studiefärdigheter, strukturering av helheter, schemaläggning och färdigställande av uppgifter samt självständiga och målinriktade studier. </a:t>
            </a:r>
            <a:endParaRPr sz="1300" u="sng">
              <a:highlight>
                <a:schemeClr val="lt1"/>
              </a:highlight>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fi-FI" sz="1300">
                <a:highlight>
                  <a:schemeClr val="lt1"/>
                </a:highlight>
                <a:latin typeface="Arial"/>
                <a:ea typeface="Arial"/>
                <a:cs typeface="Arial"/>
                <a:sym typeface="Arial"/>
              </a:rPr>
              <a:t>– Denna typ av stöd som ges av en speciallärare är ofta tillräckligt för studerande som exempelvis har specifika inlärningssvårigheter, svårigheter att läsa och skriva eller svårigheter med anknytning till matematisk gestaltning. Det stöd för lärande som ges av en speciallärare kan också vara en bedömning av behovet av specialarrangemang för studentexamen. Stödet kan också utgöras av planering av sätten och specialarrangemangen för att påvisa lärande och kunnande under tiden i gymnasiet i samarbete med ämneslärarna, säger Petri Lehikoinen, undervisningsråd och enhetschef vid Utbildningsstyrelsen</a:t>
            </a:r>
            <a:endParaRPr sz="2800"/>
          </a:p>
        </p:txBody>
      </p:sp>
      <p:sp>
        <p:nvSpPr>
          <p:cNvPr id="138" name="Google Shape;138;g384978e7d66_1_7"/>
          <p:cNvSpPr txBox="1"/>
          <p:nvPr>
            <p:ph type="title"/>
          </p:nvPr>
        </p:nvSpPr>
        <p:spPr>
          <a:xfrm>
            <a:off x="457200" y="118599"/>
            <a:ext cx="8229600" cy="33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i-FI" sz="2400"/>
              <a:t>Stöd för lärande</a:t>
            </a:r>
            <a:endParaRPr sz="2400"/>
          </a:p>
        </p:txBody>
      </p:sp>
      <p:pic>
        <p:nvPicPr>
          <p:cNvPr id="139" name="Google Shape;139;g384978e7d66_1_7"/>
          <p:cNvPicPr preferRelativeResize="0"/>
          <p:nvPr/>
        </p:nvPicPr>
        <p:blipFill rotWithShape="1">
          <a:blip r:embed="rId3">
            <a:alphaModFix/>
          </a:blip>
          <a:srcRect b="-24460" l="12190" r="-12190" t="24460"/>
          <a:stretch/>
        </p:blipFill>
        <p:spPr>
          <a:xfrm>
            <a:off x="8059200" y="4304125"/>
            <a:ext cx="935300" cy="83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84978e7d66_1_14"/>
          <p:cNvSpPr txBox="1"/>
          <p:nvPr>
            <p:ph idx="1" type="body"/>
          </p:nvPr>
        </p:nvSpPr>
        <p:spPr>
          <a:xfrm>
            <a:off x="457213" y="987478"/>
            <a:ext cx="8229600" cy="33945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fi-FI" sz="1900"/>
              <a:t>5 prov</a:t>
            </a:r>
            <a:endParaRPr sz="1900"/>
          </a:p>
        </p:txBody>
      </p:sp>
      <p:sp>
        <p:nvSpPr>
          <p:cNvPr id="146" name="Google Shape;146;g384978e7d66_1_14"/>
          <p:cNvSpPr txBox="1"/>
          <p:nvPr>
            <p:ph type="title"/>
          </p:nvPr>
        </p:nvSpPr>
        <p:spPr>
          <a:xfrm>
            <a:off x="457200" y="205976"/>
            <a:ext cx="8229600" cy="66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sz="2600"/>
          </a:p>
          <a:p>
            <a:pPr indent="0" lvl="0" marL="0" rtl="0" algn="l">
              <a:spcBef>
                <a:spcPts val="0"/>
              </a:spcBef>
              <a:spcAft>
                <a:spcPts val="0"/>
              </a:spcAft>
              <a:buClr>
                <a:schemeClr val="dk1"/>
              </a:buClr>
              <a:buSzPts val="1400"/>
              <a:buFont typeface="Arial"/>
              <a:buNone/>
            </a:pPr>
            <a:r>
              <a:rPr lang="fi-FI" sz="2600"/>
              <a:t>Bestämmelser gällande studentskrivningar</a:t>
            </a:r>
            <a:endParaRPr sz="2600"/>
          </a:p>
          <a:p>
            <a:pPr indent="0" lvl="0" marL="0" rtl="0" algn="l">
              <a:spcBef>
                <a:spcPts val="0"/>
              </a:spcBef>
              <a:spcAft>
                <a:spcPts val="0"/>
              </a:spcAft>
              <a:buNone/>
            </a:pPr>
            <a:r>
              <a:t/>
            </a:r>
            <a:endParaRPr sz="3500"/>
          </a:p>
        </p:txBody>
      </p:sp>
      <p:pic>
        <p:nvPicPr>
          <p:cNvPr id="147" name="Google Shape;147;g384978e7d66_1_14"/>
          <p:cNvPicPr preferRelativeResize="0"/>
          <p:nvPr/>
        </p:nvPicPr>
        <p:blipFill>
          <a:blip r:embed="rId3">
            <a:alphaModFix/>
          </a:blip>
          <a:stretch>
            <a:fillRect/>
          </a:stretch>
        </p:blipFill>
        <p:spPr>
          <a:xfrm>
            <a:off x="1614488" y="1704975"/>
            <a:ext cx="5915025" cy="1733550"/>
          </a:xfrm>
          <a:prstGeom prst="rect">
            <a:avLst/>
          </a:prstGeom>
          <a:noFill/>
          <a:ln>
            <a:noFill/>
          </a:ln>
        </p:spPr>
      </p:pic>
      <p:pic>
        <p:nvPicPr>
          <p:cNvPr id="148" name="Google Shape;148;g384978e7d66_1_14"/>
          <p:cNvPicPr preferRelativeResize="0"/>
          <p:nvPr/>
        </p:nvPicPr>
        <p:blipFill>
          <a:blip r:embed="rId4">
            <a:alphaModFix/>
          </a:blip>
          <a:stretch>
            <a:fillRect/>
          </a:stretch>
        </p:blipFill>
        <p:spPr>
          <a:xfrm>
            <a:off x="7587700" y="4081050"/>
            <a:ext cx="1114425" cy="100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