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6858000" cy="9144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1" d="100"/>
          <a:sy n="71" d="100"/>
        </p:scale>
        <p:origin x="-2370" y="9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2019\PEKEmatka_kortit\kana-kortt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Kanoja</a:t>
            </a:r>
            <a:r>
              <a:rPr lang="en-US" baseline="0"/>
              <a:t> ja kukkoja /maatiaiskanta</a:t>
            </a:r>
            <a:endParaRPr lang="en-US"/>
          </a:p>
        </c:rich>
      </c:tx>
      <c:layout/>
      <c:overlay val="0"/>
    </c:title>
    <c:autoTitleDeleted val="0"/>
    <c:plotArea>
      <c:layout>
        <c:manualLayout>
          <c:layoutTarget val="inner"/>
          <c:xMode val="edge"/>
          <c:yMode val="edge"/>
          <c:x val="9.162729658792651E-2"/>
          <c:y val="0.19480351414406533"/>
          <c:w val="0.88337270341207352"/>
          <c:h val="0.56414807524059496"/>
        </c:manualLayout>
      </c:layout>
      <c:barChart>
        <c:barDir val="col"/>
        <c:grouping val="clustered"/>
        <c:varyColors val="0"/>
        <c:ser>
          <c:idx val="0"/>
          <c:order val="0"/>
          <c:tx>
            <c:strRef>
              <c:f>Taul1!$E$3</c:f>
              <c:strCache>
                <c:ptCount val="1"/>
                <c:pt idx="0">
                  <c:v>kanat &amp; kukot</c:v>
                </c:pt>
              </c:strCache>
            </c:strRef>
          </c:tx>
          <c:invertIfNegative val="0"/>
          <c:cat>
            <c:strRef>
              <c:f>Taul1!$B$4:$B$14</c:f>
              <c:strCache>
                <c:ptCount val="11"/>
                <c:pt idx="0">
                  <c:v>piikkiö</c:v>
                </c:pt>
                <c:pt idx="1">
                  <c:v>tyrnävä</c:v>
                </c:pt>
                <c:pt idx="2">
                  <c:v>alho</c:v>
                </c:pt>
                <c:pt idx="3">
                  <c:v>kiuruvesi</c:v>
                </c:pt>
                <c:pt idx="4">
                  <c:v>ilmajoki</c:v>
                </c:pt>
                <c:pt idx="5">
                  <c:v>häme</c:v>
                </c:pt>
                <c:pt idx="6">
                  <c:v>iitti</c:v>
                </c:pt>
                <c:pt idx="7">
                  <c:v>savitaipale</c:v>
                </c:pt>
                <c:pt idx="8">
                  <c:v>jussila</c:v>
                </c:pt>
                <c:pt idx="9">
                  <c:v>hornio</c:v>
                </c:pt>
                <c:pt idx="10">
                  <c:v>lindell</c:v>
                </c:pt>
              </c:strCache>
            </c:strRef>
          </c:cat>
          <c:val>
            <c:numRef>
              <c:f>Taul1!$E$4:$E$14</c:f>
              <c:numCache>
                <c:formatCode>General</c:formatCode>
                <c:ptCount val="11"/>
                <c:pt idx="0">
                  <c:v>535</c:v>
                </c:pt>
                <c:pt idx="1">
                  <c:v>474</c:v>
                </c:pt>
                <c:pt idx="2">
                  <c:v>438</c:v>
                </c:pt>
                <c:pt idx="3">
                  <c:v>280</c:v>
                </c:pt>
                <c:pt idx="4">
                  <c:v>209</c:v>
                </c:pt>
                <c:pt idx="5">
                  <c:v>213</c:v>
                </c:pt>
                <c:pt idx="6">
                  <c:v>155</c:v>
                </c:pt>
                <c:pt idx="7">
                  <c:v>150</c:v>
                </c:pt>
                <c:pt idx="8">
                  <c:v>114</c:v>
                </c:pt>
                <c:pt idx="9">
                  <c:v>104</c:v>
                </c:pt>
                <c:pt idx="10">
                  <c:v>8</c:v>
                </c:pt>
              </c:numCache>
            </c:numRef>
          </c:val>
        </c:ser>
        <c:dLbls>
          <c:showLegendKey val="0"/>
          <c:showVal val="0"/>
          <c:showCatName val="0"/>
          <c:showSerName val="0"/>
          <c:showPercent val="0"/>
          <c:showBubbleSize val="0"/>
        </c:dLbls>
        <c:gapWidth val="150"/>
        <c:axId val="68516096"/>
        <c:axId val="68526080"/>
      </c:barChart>
      <c:catAx>
        <c:axId val="68516096"/>
        <c:scaling>
          <c:orientation val="minMax"/>
        </c:scaling>
        <c:delete val="0"/>
        <c:axPos val="b"/>
        <c:majorTickMark val="out"/>
        <c:minorTickMark val="none"/>
        <c:tickLblPos val="nextTo"/>
        <c:crossAx val="68526080"/>
        <c:crosses val="autoZero"/>
        <c:auto val="1"/>
        <c:lblAlgn val="ctr"/>
        <c:lblOffset val="100"/>
        <c:noMultiLvlLbl val="0"/>
      </c:catAx>
      <c:valAx>
        <c:axId val="68526080"/>
        <c:scaling>
          <c:orientation val="minMax"/>
        </c:scaling>
        <c:delete val="0"/>
        <c:axPos val="l"/>
        <c:numFmt formatCode="General" sourceLinked="1"/>
        <c:majorTickMark val="out"/>
        <c:minorTickMark val="none"/>
        <c:tickLblPos val="nextTo"/>
        <c:crossAx val="68516096"/>
        <c:crosses val="autoZero"/>
        <c:crossBetween val="between"/>
      </c:valAx>
      <c:spPr>
        <a:noFill/>
        <a:ln w="25400">
          <a:no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05DD0-30B8-48FE-8614-FEE4A1B23BE6}" type="datetimeFigureOut">
              <a:rPr lang="fi-FI" smtClean="0"/>
              <a:t>11.4.2019</a:t>
            </a:fld>
            <a:endParaRPr lang="fi-FI"/>
          </a:p>
        </p:txBody>
      </p:sp>
      <p:sp>
        <p:nvSpPr>
          <p:cNvPr id="4" name="Dian kuvan paikkamerkki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264A6-79B8-4116-9E1B-7FAC8393CC31}" type="slidenum">
              <a:rPr lang="fi-FI" smtClean="0"/>
              <a:t>‹#›</a:t>
            </a:fld>
            <a:endParaRPr lang="fi-FI"/>
          </a:p>
        </p:txBody>
      </p:sp>
    </p:spTree>
    <p:extLst>
      <p:ext uri="{BB962C8B-B14F-4D97-AF65-F5344CB8AC3E}">
        <p14:creationId xmlns:p14="http://schemas.microsoft.com/office/powerpoint/2010/main" val="246557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34264A6-79B8-4116-9E1B-7FAC8393CC31}" type="slidenum">
              <a:rPr lang="fi-FI" smtClean="0"/>
              <a:t>1</a:t>
            </a:fld>
            <a:endParaRPr lang="fi-FI"/>
          </a:p>
        </p:txBody>
      </p:sp>
    </p:spTree>
    <p:extLst>
      <p:ext uri="{BB962C8B-B14F-4D97-AF65-F5344CB8AC3E}">
        <p14:creationId xmlns:p14="http://schemas.microsoft.com/office/powerpoint/2010/main" val="34492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fi-FI" smtClean="0"/>
              <a:t>Muokkaa perustyyl. napsautt.</a:t>
            </a:r>
            <a:endParaRPr lang="fi-FI"/>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346893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70347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fi-FI" smtClean="0"/>
              <a:t>Muokkaa perustyyl. napsautt.</a:t>
            </a:r>
            <a:endParaRPr lang="fi-FI"/>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428692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185553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88061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Date Placeholder 4"/>
          <p:cNvSpPr>
            <a:spLocks noGrp="1"/>
          </p:cNvSpPr>
          <p:nvPr>
            <p:ph type="dt" sz="half" idx="10"/>
          </p:nvPr>
        </p:nvSpPr>
        <p:spPr/>
        <p:txBody>
          <a:bodyPr/>
          <a:lstStyle/>
          <a:p>
            <a:fld id="{B13ED9EB-B609-4954-B3E5-7ACBC7B75736}" type="datetimeFigureOut">
              <a:rPr lang="fi-FI" smtClean="0"/>
              <a:t>11.4.2019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8911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fi-FI"/>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Date Placeholder 6"/>
          <p:cNvSpPr>
            <a:spLocks noGrp="1"/>
          </p:cNvSpPr>
          <p:nvPr>
            <p:ph type="dt" sz="half" idx="10"/>
          </p:nvPr>
        </p:nvSpPr>
        <p:spPr/>
        <p:txBody>
          <a:bodyPr/>
          <a:lstStyle/>
          <a:p>
            <a:fld id="{B13ED9EB-B609-4954-B3E5-7ACBC7B75736}" type="datetimeFigureOut">
              <a:rPr lang="fi-FI" smtClean="0"/>
              <a:t>11.4.2019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344657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Date Placeholder 2"/>
          <p:cNvSpPr>
            <a:spLocks noGrp="1"/>
          </p:cNvSpPr>
          <p:nvPr>
            <p:ph type="dt" sz="half" idx="10"/>
          </p:nvPr>
        </p:nvSpPr>
        <p:spPr/>
        <p:txBody>
          <a:bodyPr/>
          <a:lstStyle/>
          <a:p>
            <a:fld id="{B13ED9EB-B609-4954-B3E5-7ACBC7B75736}" type="datetimeFigureOut">
              <a:rPr lang="fi-FI" smtClean="0"/>
              <a:t>11.4.2019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56657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ED9EB-B609-4954-B3E5-7ACBC7B75736}" type="datetimeFigureOut">
              <a:rPr lang="fi-FI" smtClean="0"/>
              <a:t>11.4.2019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29708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13ED9EB-B609-4954-B3E5-7ACBC7B75736}" type="datetimeFigureOut">
              <a:rPr lang="fi-FI" smtClean="0"/>
              <a:t>11.4.2019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7232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13ED9EB-B609-4954-B3E5-7ACBC7B75736}" type="datetimeFigureOut">
              <a:rPr lang="fi-FI" smtClean="0"/>
              <a:t>11.4.2019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06862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13ED9EB-B609-4954-B3E5-7ACBC7B75736}" type="datetimeFigureOut">
              <a:rPr lang="fi-FI" smtClean="0"/>
              <a:t>11.4.2019</a:t>
            </a:fld>
            <a:endParaRPr lang="fi-FI"/>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EBE4C88-C832-4E34-879B-CA327BC1B922}" type="slidenum">
              <a:rPr lang="fi-FI" smtClean="0"/>
              <a:t>‹#›</a:t>
            </a:fld>
            <a:endParaRPr lang="fi-FI"/>
          </a:p>
        </p:txBody>
      </p:sp>
    </p:spTree>
    <p:extLst>
      <p:ext uri="{BB962C8B-B14F-4D97-AF65-F5344CB8AC3E}">
        <p14:creationId xmlns:p14="http://schemas.microsoft.com/office/powerpoint/2010/main" val="286867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chart" Target="../charts/char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p:cNvGraphicFramePr>
            <a:graphicFrameLocks noGrp="1"/>
          </p:cNvGraphicFramePr>
          <p:nvPr>
            <p:extLst>
              <p:ext uri="{D42A27DB-BD31-4B8C-83A1-F6EECF244321}">
                <p14:modId xmlns:p14="http://schemas.microsoft.com/office/powerpoint/2010/main" val="3188311388"/>
              </p:ext>
            </p:extLst>
          </p:nvPr>
        </p:nvGraphicFramePr>
        <p:xfrm>
          <a:off x="-27383" y="467543"/>
          <a:ext cx="6860097" cy="11725997"/>
        </p:xfrm>
        <a:graphic>
          <a:graphicData uri="http://schemas.openxmlformats.org/drawingml/2006/table">
            <a:tbl>
              <a:tblPr firstRow="1" bandRow="1">
                <a:tableStyleId>{2D5ABB26-0587-4C30-8999-92F81FD0307C}</a:tableStyleId>
              </a:tblPr>
              <a:tblGrid>
                <a:gridCol w="3396280"/>
                <a:gridCol w="3463817"/>
              </a:tblGrid>
              <a:tr h="2376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0" kern="1200" dirty="0" smtClean="0">
                          <a:solidFill>
                            <a:schemeClr val="tx1"/>
                          </a:solidFill>
                          <a:effectLst/>
                          <a:latin typeface="Times New Roman" panose="02020603050405020304" pitchFamily="18" charset="0"/>
                          <a:ea typeface="+mn-ea"/>
                          <a:cs typeface="Times New Roman" panose="02020603050405020304" pitchFamily="18" charset="0"/>
                        </a:rPr>
                        <a:t>Suomessa</a:t>
                      </a:r>
                      <a:r>
                        <a:rPr lang="fi-FI" sz="1200" b="0" kern="1200" baseline="0" dirty="0" smtClean="0">
                          <a:solidFill>
                            <a:schemeClr val="tx1"/>
                          </a:solidFill>
                          <a:effectLst/>
                          <a:latin typeface="Times New Roman" panose="02020603050405020304" pitchFamily="18" charset="0"/>
                          <a:ea typeface="+mn-ea"/>
                          <a:cs typeface="Times New Roman" panose="02020603050405020304" pitchFamily="18" charset="0"/>
                        </a:rPr>
                        <a:t> on pidetty kanoja yli 1000 vuoden ajan</a:t>
                      </a:r>
                      <a:r>
                        <a:rPr lang="fi-FI" sz="1200" b="0" kern="1200" dirty="0" smtClean="0">
                          <a:solidFill>
                            <a:schemeClr val="tx1"/>
                          </a:solidFill>
                          <a:effectLst/>
                          <a:latin typeface="Times New Roman" panose="02020603050405020304" pitchFamily="18" charset="0"/>
                          <a:ea typeface="+mn-ea"/>
                          <a:cs typeface="Times New Roman" panose="02020603050405020304" pitchFamily="18" charset="0"/>
                        </a:rPr>
                        <a:t>. Vapaana pihoilla juostessaan</a:t>
                      </a:r>
                      <a:r>
                        <a:rPr lang="fi-FI" sz="1200" b="0" kern="1200" baseline="0" dirty="0" smtClean="0">
                          <a:solidFill>
                            <a:schemeClr val="tx1"/>
                          </a:solidFill>
                          <a:effectLst/>
                          <a:latin typeface="Times New Roman" panose="02020603050405020304" pitchFamily="18" charset="0"/>
                          <a:ea typeface="+mn-ea"/>
                          <a:cs typeface="Times New Roman" panose="02020603050405020304" pitchFamily="18" charset="0"/>
                        </a:rPr>
                        <a:t> ne olivat alttiina pedoille ja talvisin ne lakkasivat munimasta. Tämän vuoksi ka</a:t>
                      </a:r>
                      <a:r>
                        <a:rPr lang="fi-FI" sz="1200" b="0" kern="1200" dirty="0" smtClean="0">
                          <a:solidFill>
                            <a:schemeClr val="tx1"/>
                          </a:solidFill>
                          <a:effectLst/>
                          <a:latin typeface="Times New Roman" panose="02020603050405020304" pitchFamily="18" charset="0"/>
                          <a:ea typeface="+mn-ea"/>
                          <a:cs typeface="Times New Roman" panose="02020603050405020304" pitchFamily="18" charset="0"/>
                        </a:rPr>
                        <a:t>nanmunien ja erityisesti kananlihan käyttö ruokataloudessa oli vähäistä.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dk1"/>
                          </a:solidFill>
                          <a:effectLst/>
                          <a:latin typeface="Times New Roman" panose="02020603050405020304" pitchFamily="18" charset="0"/>
                          <a:ea typeface="+mn-ea"/>
                          <a:cs typeface="Times New Roman" panose="02020603050405020304" pitchFamily="18" charset="0"/>
                        </a:rPr>
                        <a:t>1900-luvun alussa kanojen kasvattamisesta tuli oma tuotantohaaransa</a:t>
                      </a:r>
                      <a:r>
                        <a:rPr lang="fi-FI" sz="1200" kern="1200" baseline="0" dirty="0" smtClean="0">
                          <a:solidFill>
                            <a:schemeClr val="dk1"/>
                          </a:solidFill>
                          <a:effectLst/>
                          <a:latin typeface="Times New Roman" panose="02020603050405020304" pitchFamily="18" charset="0"/>
                          <a:ea typeface="+mn-ea"/>
                          <a:cs typeface="Times New Roman" panose="02020603050405020304" pitchFamily="18" charset="0"/>
                        </a:rPr>
                        <a:t> ja u</a:t>
                      </a:r>
                      <a:r>
                        <a:rPr lang="fi-FI" sz="1200" kern="1200" dirty="0" smtClean="0">
                          <a:solidFill>
                            <a:schemeClr val="dk1"/>
                          </a:solidFill>
                          <a:effectLst/>
                          <a:latin typeface="Times New Roman" panose="02020603050405020304" pitchFamily="18" charset="0"/>
                          <a:ea typeface="+mn-ea"/>
                          <a:cs typeface="Times New Roman" panose="02020603050405020304" pitchFamily="18" charset="0"/>
                        </a:rPr>
                        <a:t>lkomailta tuodut jalostetut ja erikoistuneet kanarodut alkoivat yleistyä.  Paikallisiin olosuhteisiin sopeutuneet ns. maatiaiskanat säilyivät kuitenkin yksittäisten ihmisten suojelutyön ansiosta.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effectLst/>
                          <a:latin typeface="Times New Roman" panose="02020603050405020304" pitchFamily="18" charset="0"/>
                          <a:ea typeface="+mn-ea"/>
                          <a:cs typeface="Times New Roman" panose="02020603050405020304" pitchFamily="18" charset="0"/>
                        </a:rPr>
                        <a:t>Suomalaisia maatiaiskanoja on yksitoista erillään säilytettävää kanakantaa. Kannat on nimetty alkuperäisen</a:t>
                      </a:r>
                      <a:r>
                        <a:rPr lang="fi-FI" sz="1200" kern="1200" baseline="0" dirty="0" smtClean="0">
                          <a:solidFill>
                            <a:schemeClr val="tx1"/>
                          </a:solidFill>
                          <a:effectLst/>
                          <a:latin typeface="Times New Roman" panose="02020603050405020304" pitchFamily="18" charset="0"/>
                          <a:ea typeface="+mn-ea"/>
                          <a:cs typeface="Times New Roman" panose="02020603050405020304" pitchFamily="18" charset="0"/>
                        </a:rPr>
                        <a:t> kasvatus</a:t>
                      </a:r>
                      <a:r>
                        <a:rPr lang="fi-FI" sz="1200" kern="1200" dirty="0" smtClean="0">
                          <a:solidFill>
                            <a:schemeClr val="tx1"/>
                          </a:solidFill>
                          <a:effectLst/>
                          <a:latin typeface="Times New Roman" panose="02020603050405020304" pitchFamily="18" charset="0"/>
                          <a:ea typeface="+mn-ea"/>
                          <a:cs typeface="Times New Roman" panose="02020603050405020304" pitchFamily="18" charset="0"/>
                        </a:rPr>
                        <a:t>paikkansa mukaan.</a:t>
                      </a:r>
                      <a:r>
                        <a:rPr lang="fi-FI"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b="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fi-FI" sz="1200" dirty="0"/>
                    </a:p>
                  </a:txBody>
                  <a:tcPr/>
                </a:tc>
                <a:tc>
                  <a:txBody>
                    <a:bodyPr/>
                    <a:lstStyle/>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smtClean="0">
                          <a:solidFill>
                            <a:schemeClr val="dk1"/>
                          </a:solidFill>
                          <a:latin typeface="Times New Roman" panose="02020603050405020304" pitchFamily="18" charset="0"/>
                          <a:cs typeface="Times New Roman" panose="02020603050405020304" pitchFamily="18" charset="0"/>
                        </a:rPr>
                        <a:t>Maatiaiskanojen ulkomuoto, koko ja kehonrakenne riippuu</a:t>
                      </a:r>
                      <a:r>
                        <a:rPr lang="fi-FI" sz="1200" baseline="0" dirty="0" smtClean="0">
                          <a:solidFill>
                            <a:schemeClr val="dk1"/>
                          </a:solidFill>
                          <a:latin typeface="Times New Roman" panose="02020603050405020304" pitchFamily="18" charset="0"/>
                          <a:cs typeface="Times New Roman" panose="02020603050405020304" pitchFamily="18" charset="0"/>
                        </a:rPr>
                        <a:t> kannasta</a:t>
                      </a:r>
                      <a:r>
                        <a:rPr lang="fi-FI" sz="1200" dirty="0" smtClean="0">
                          <a:solidFill>
                            <a:schemeClr val="dk1"/>
                          </a:solidFill>
                          <a:latin typeface="Times New Roman" panose="02020603050405020304" pitchFamily="18" charset="0"/>
                          <a:cs typeface="Times New Roman" panose="02020603050405020304" pitchFamily="18" charset="0"/>
                        </a:rPr>
                        <a:t>.  Yleensä  höyhenpeitteen väri vaihtelee mustasta ruskeaan ja punaiseen, harmaasta valkoiseen ja kirjavaan. Yksiväriset kanat ja kukot ovat harvinaisempia.  Kooltaan maatiaiskanat vastaavat kevyitä munijarotuja. Maatiaiskanan muna voi olla lähes valkoinen tai vaalean ruskea, joskus myös pilkullinen.</a:t>
                      </a:r>
                      <a:r>
                        <a:rPr lang="fi-FI" sz="1200" baseline="0" dirty="0" smtClean="0">
                          <a:solidFill>
                            <a:schemeClr val="dk1"/>
                          </a:solidFill>
                          <a:latin typeface="Times New Roman" panose="02020603050405020304" pitchFamily="18" charset="0"/>
                          <a:cs typeface="Times New Roman" panose="02020603050405020304" pitchFamily="18" charset="0"/>
                        </a:rPr>
                        <a:t> </a:t>
                      </a:r>
                      <a:endParaRPr lang="fi-FI" sz="1200" dirty="0" smtClean="0">
                        <a:solidFill>
                          <a:schemeClr val="dk1"/>
                        </a:solidFill>
                        <a:latin typeface="Times New Roman" panose="02020603050405020304" pitchFamily="18" charset="0"/>
                        <a:cs typeface="Times New Roman" panose="02020603050405020304" pitchFamily="18" charset="0"/>
                      </a:endParaRPr>
                    </a:p>
                    <a:p>
                      <a:endParaRPr lang="fi-FI" dirty="0" smtClean="0"/>
                    </a:p>
                  </a:txBody>
                  <a:tcPr/>
                </a:tc>
              </a:tr>
              <a:tr h="2856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dk1"/>
                          </a:solidFill>
                          <a:effectLst/>
                          <a:latin typeface="Times New Roman" panose="02020603050405020304" pitchFamily="18" charset="0"/>
                          <a:ea typeface="+mn-ea"/>
                          <a:cs typeface="Times New Roman" panose="02020603050405020304" pitchFamily="18" charset="0"/>
                        </a:rPr>
                        <a:t>Vammalan </a:t>
                      </a:r>
                      <a:r>
                        <a:rPr lang="fi-FI" sz="1200" kern="1200" dirty="0" err="1" smtClean="0">
                          <a:solidFill>
                            <a:schemeClr val="dk1"/>
                          </a:solidFill>
                          <a:effectLst/>
                          <a:latin typeface="Times New Roman" panose="02020603050405020304" pitchFamily="18" charset="0"/>
                          <a:ea typeface="+mn-ea"/>
                          <a:cs typeface="Times New Roman" panose="02020603050405020304" pitchFamily="18" charset="0"/>
                        </a:rPr>
                        <a:t>Horniossa</a:t>
                      </a:r>
                      <a:r>
                        <a:rPr lang="fi-FI" sz="1200" kern="1200" dirty="0" smtClean="0">
                          <a:solidFill>
                            <a:schemeClr val="dk1"/>
                          </a:solidFill>
                          <a:effectLst/>
                          <a:latin typeface="Times New Roman" panose="02020603050405020304" pitchFamily="18" charset="0"/>
                          <a:ea typeface="+mn-ea"/>
                          <a:cs typeface="Times New Roman" panose="02020603050405020304" pitchFamily="18" charset="0"/>
                        </a:rPr>
                        <a:t> asuneen Anna-Liisa Koivusen kanoista on saanut alkunsa </a:t>
                      </a:r>
                      <a:r>
                        <a:rPr lang="fi-FI" sz="1200" b="1" kern="1200" dirty="0" err="1" smtClean="0">
                          <a:solidFill>
                            <a:schemeClr val="dk1"/>
                          </a:solidFill>
                          <a:effectLst/>
                          <a:latin typeface="Times New Roman" panose="02020603050405020304" pitchFamily="18" charset="0"/>
                          <a:ea typeface="+mn-ea"/>
                          <a:cs typeface="Times New Roman" panose="02020603050405020304" pitchFamily="18" charset="0"/>
                        </a:rPr>
                        <a:t>horniolainen</a:t>
                      </a:r>
                      <a:r>
                        <a:rPr lang="fi-FI" sz="1200" b="1" kern="1200" dirty="0" smtClean="0">
                          <a:solidFill>
                            <a:schemeClr val="dk1"/>
                          </a:solidFill>
                          <a:effectLst/>
                          <a:latin typeface="Times New Roman" panose="02020603050405020304" pitchFamily="18" charset="0"/>
                          <a:ea typeface="+mn-ea"/>
                          <a:cs typeface="Times New Roman" panose="02020603050405020304" pitchFamily="18" charset="0"/>
                        </a:rPr>
                        <a:t> kanta</a:t>
                      </a:r>
                      <a:r>
                        <a:rPr lang="fi-FI" sz="1200" kern="1200" dirty="0" smtClean="0">
                          <a:solidFill>
                            <a:schemeClr val="dk1"/>
                          </a:solidFill>
                          <a:effectLst/>
                          <a:latin typeface="Times New Roman" panose="02020603050405020304" pitchFamily="18" charset="0"/>
                          <a:ea typeface="+mn-ea"/>
                          <a:cs typeface="Times New Roman" panose="02020603050405020304" pitchFamily="18" charset="0"/>
                        </a:rPr>
                        <a:t>, jota pidetään yhtenä kaikkein alkukantaisimmista maatiaiskanakannoistamme.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err="1" smtClean="0">
                          <a:solidFill>
                            <a:schemeClr val="dk1"/>
                          </a:solidFill>
                          <a:latin typeface="Times New Roman" panose="02020603050405020304" pitchFamily="18" charset="0"/>
                          <a:cs typeface="Times New Roman" panose="02020603050405020304" pitchFamily="18" charset="0"/>
                        </a:rPr>
                        <a:t>Horniolainen</a:t>
                      </a:r>
                      <a:r>
                        <a:rPr lang="fi-FI" sz="1200" dirty="0" smtClean="0">
                          <a:solidFill>
                            <a:schemeClr val="dk1"/>
                          </a:solidFill>
                          <a:latin typeface="Times New Roman" panose="02020603050405020304" pitchFamily="18" charset="0"/>
                          <a:cs typeface="Times New Roman" panose="02020603050405020304" pitchFamily="18" charset="0"/>
                        </a:rPr>
                        <a:t> kana on harjaton, solakka ja vahvasiipinen. Väriltään se on tavallisesti tumma, vaikka  vaaleita ja ruskeitakin yksilöitä löytyy. </a:t>
                      </a: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fi-FI"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i="0" kern="1200" dirty="0" smtClean="0">
                          <a:solidFill>
                            <a:schemeClr val="tx1"/>
                          </a:solidFill>
                          <a:effectLst/>
                          <a:latin typeface="Times New Roman" panose="02020603050405020304" pitchFamily="18" charset="0"/>
                          <a:ea typeface="+mn-ea"/>
                          <a:cs typeface="Times New Roman" panose="02020603050405020304" pitchFamily="18" charset="0"/>
                        </a:rPr>
                        <a:t>Nykyaikaisilta kanaroduilta hautomistaipumus on pyritty jalostamaan pois. Maatiaiskanoilla hautomisvietti sen sijaan on tallella. Ne hoitavat myös jälkeläisensä hyvin. Emokana opastaa poikasiaan kahden tai kolmen kuukauden ajan. Maatiaiskanat etsivät itse ravintoa</a:t>
                      </a:r>
                      <a:r>
                        <a:rPr lang="fi-FI" sz="1200" i="0" kern="1200" baseline="0" dirty="0" smtClean="0">
                          <a:solidFill>
                            <a:schemeClr val="tx1"/>
                          </a:solidFill>
                          <a:effectLst/>
                          <a:latin typeface="Times New Roman" panose="02020603050405020304" pitchFamily="18" charset="0"/>
                          <a:ea typeface="+mn-ea"/>
                          <a:cs typeface="Times New Roman" panose="02020603050405020304" pitchFamily="18" charset="0"/>
                        </a:rPr>
                        <a:t> pihoilta, aivan kuten niiden esivanhemmat</a:t>
                      </a:r>
                      <a:r>
                        <a:rPr lang="fi-FI" sz="1200" i="0" kern="1200" dirty="0" smtClean="0">
                          <a:solidFill>
                            <a:schemeClr val="tx1"/>
                          </a:solidFill>
                          <a:effectLst/>
                          <a:latin typeface="Times New Roman" panose="02020603050405020304" pitchFamily="18" charset="0"/>
                          <a:ea typeface="+mn-ea"/>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dk1"/>
                          </a:solidFill>
                          <a:effectLst/>
                          <a:latin typeface="Times New Roman" panose="02020603050405020304" pitchFamily="18" charset="0"/>
                          <a:ea typeface="+mn-ea"/>
                          <a:cs typeface="Times New Roman" panose="02020603050405020304" pitchFamily="18" charset="0"/>
                        </a:rPr>
                        <a:t>Maatiaiskanakantojen säilyminen on harrastajien varassa. Vuonna 2017 säilyttäjiä oli yli 400. Geneettisesti ja kulttuurihistoriallisesti arvokkaat maatiaiskanat sopivat kotitarvekanaloihin,</a:t>
                      </a:r>
                      <a:r>
                        <a:rPr lang="fi-FI" sz="1200" kern="1200" baseline="0" dirty="0" smtClean="0">
                          <a:solidFill>
                            <a:schemeClr val="dk1"/>
                          </a:solidFill>
                          <a:effectLst/>
                          <a:latin typeface="Times New Roman" panose="02020603050405020304" pitchFamily="18" charset="0"/>
                          <a:ea typeface="+mn-ea"/>
                          <a:cs typeface="Times New Roman" panose="02020603050405020304" pitchFamily="18" charset="0"/>
                        </a:rPr>
                        <a:t> jossa niillä on mahdollisimman luonnonmukaiset olosuhteet. Kuvat: Miia Karja ja Mervi Honkatukia</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fi-FI" dirty="0"/>
                    </a:p>
                  </a:txBody>
                  <a:tcPr/>
                </a:tc>
              </a:tr>
              <a:tr h="2856317">
                <a:tc>
                  <a:txBody>
                    <a:bodyPr/>
                    <a:lstStyle/>
                    <a:p>
                      <a:endParaRPr lang="fi-FI" dirty="0"/>
                    </a:p>
                  </a:txBody>
                  <a:tcPr/>
                </a:tc>
                <a:tc>
                  <a:txBody>
                    <a:bodyPr/>
                    <a:lstStyle/>
                    <a:p>
                      <a:endParaRPr lang="fi-FI" dirty="0"/>
                    </a:p>
                  </a:txBody>
                  <a:tcPr/>
                </a:tc>
              </a:tr>
            </a:tbl>
          </a:graphicData>
        </a:graphic>
      </p:graphicFrame>
      <p:sp>
        <p:nvSpPr>
          <p:cNvPr id="6" name="Tekstiruutu 5"/>
          <p:cNvSpPr txBox="1"/>
          <p:nvPr/>
        </p:nvSpPr>
        <p:spPr>
          <a:xfrm>
            <a:off x="1035586" y="0"/>
            <a:ext cx="5000087" cy="646331"/>
          </a:xfrm>
          <a:prstGeom prst="rect">
            <a:avLst/>
          </a:prstGeom>
          <a:noFill/>
        </p:spPr>
        <p:txBody>
          <a:bodyPr wrap="none" rtlCol="0">
            <a:spAutoFit/>
          </a:bodyPr>
          <a:lstStyle/>
          <a:p>
            <a:r>
              <a:rPr lang="fi-FI" dirty="0">
                <a:solidFill>
                  <a:schemeClr val="dk1"/>
                </a:solidFill>
                <a:latin typeface="Times New Roman" panose="02020603050405020304" pitchFamily="18" charset="0"/>
                <a:cs typeface="Times New Roman" panose="02020603050405020304" pitchFamily="18" charset="0"/>
              </a:rPr>
              <a:t>Suomalainen maatiaiskana on terve ja pitkäikäinen. </a:t>
            </a:r>
          </a:p>
          <a:p>
            <a:endParaRPr lang="fi-FI" dirty="0"/>
          </a:p>
        </p:txBody>
      </p:sp>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667" y="467544"/>
            <a:ext cx="2976331" cy="2232248"/>
          </a:xfrm>
          <a:prstGeom prst="rect">
            <a:avLst/>
          </a:prstGeom>
        </p:spPr>
      </p:pic>
      <p:pic>
        <p:nvPicPr>
          <p:cNvPr id="8" name="Kuv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84" y="3707904"/>
            <a:ext cx="2289422" cy="3176118"/>
          </a:xfrm>
          <a:prstGeom prst="rect">
            <a:avLst/>
          </a:prstGeom>
        </p:spPr>
      </p:pic>
      <p:graphicFrame>
        <p:nvGraphicFramePr>
          <p:cNvPr id="10" name="Kaavio 9"/>
          <p:cNvGraphicFramePr>
            <a:graphicFrameLocks/>
          </p:cNvGraphicFramePr>
          <p:nvPr>
            <p:extLst>
              <p:ext uri="{D42A27DB-BD31-4B8C-83A1-F6EECF244321}">
                <p14:modId xmlns:p14="http://schemas.microsoft.com/office/powerpoint/2010/main" val="553555688"/>
              </p:ext>
            </p:extLst>
          </p:nvPr>
        </p:nvGraphicFramePr>
        <p:xfrm>
          <a:off x="3501008" y="4427983"/>
          <a:ext cx="3286284" cy="1877815"/>
        </p:xfrm>
        <a:graphic>
          <a:graphicData uri="http://schemas.openxmlformats.org/drawingml/2006/chart">
            <c:chart xmlns:c="http://schemas.openxmlformats.org/drawingml/2006/chart" xmlns:r="http://schemas.openxmlformats.org/officeDocument/2006/relationships" r:id="rId5"/>
          </a:graphicData>
        </a:graphic>
      </p:graphicFrame>
      <p:pic>
        <p:nvPicPr>
          <p:cNvPr id="2" name="Kuva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084" y="8577072"/>
            <a:ext cx="694944" cy="566928"/>
          </a:xfrm>
          <a:prstGeom prst="rect">
            <a:avLst/>
          </a:prstGeom>
        </p:spPr>
      </p:pic>
      <p:pic>
        <p:nvPicPr>
          <p:cNvPr id="3" name="Kuva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8760" y="8577072"/>
            <a:ext cx="1367796" cy="546655"/>
          </a:xfrm>
          <a:prstGeom prst="rect">
            <a:avLst/>
          </a:prstGeom>
        </p:spPr>
      </p:pic>
    </p:spTree>
    <p:extLst>
      <p:ext uri="{BB962C8B-B14F-4D97-AF65-F5344CB8AC3E}">
        <p14:creationId xmlns:p14="http://schemas.microsoft.com/office/powerpoint/2010/main" val="380523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124744" y="2555776"/>
            <a:ext cx="5465471" cy="7017306"/>
          </a:xfrm>
          <a:prstGeom prst="rect">
            <a:avLst/>
          </a:prstGeom>
          <a:noFill/>
        </p:spPr>
        <p:txBody>
          <a:bodyPr wrap="none" rtlCol="0">
            <a:spAutoFit/>
          </a:bodyPr>
          <a:lstStyle/>
          <a:p>
            <a:r>
              <a:rPr lang="fi-FI" dirty="0" smtClean="0"/>
              <a:t>Tähän voit lisätä tietoja / kuvauksen / tarinan oman</a:t>
            </a:r>
          </a:p>
          <a:p>
            <a:r>
              <a:rPr lang="fi-FI" dirty="0" smtClean="0"/>
              <a:t> yrityksesi / tilasi maatiaiskanoista valokuvien kera. </a:t>
            </a:r>
          </a:p>
          <a:p>
            <a:r>
              <a:rPr lang="fi-FI" b="1" dirty="0" smtClean="0"/>
              <a:t>Tässä muutama kysymys osviitaksi:</a:t>
            </a:r>
            <a:endParaRPr lang="fi-FI" b="1" dirty="0"/>
          </a:p>
          <a:p>
            <a:r>
              <a:rPr lang="fi-FI" dirty="0" smtClean="0"/>
              <a:t>Minkälaisia kanoja teillä? Esim. ulkonäkö /luonne?</a:t>
            </a:r>
          </a:p>
          <a:p>
            <a:r>
              <a:rPr lang="fi-FI" dirty="0" smtClean="0"/>
              <a:t>Mitä maatiaiskanakantaa ne ovat?</a:t>
            </a:r>
          </a:p>
          <a:p>
            <a:r>
              <a:rPr lang="fi-FI" dirty="0" smtClean="0"/>
              <a:t>Oletteko antanut kanoille nimet?</a:t>
            </a:r>
          </a:p>
          <a:p>
            <a:r>
              <a:rPr lang="fi-FI" dirty="0" smtClean="0"/>
              <a:t>Kuulutteko maatiaiskanan säilytysohjelman piiriin? </a:t>
            </a:r>
          </a:p>
          <a:p>
            <a:r>
              <a:rPr lang="fi-FI" dirty="0" smtClean="0"/>
              <a:t>Kuinka kauan teillä on kanoja ollut?</a:t>
            </a:r>
          </a:p>
          <a:p>
            <a:r>
              <a:rPr lang="fi-FI" dirty="0" smtClean="0"/>
              <a:t>Miksi ryhdyitte kanoja kasvattamaan?</a:t>
            </a:r>
          </a:p>
          <a:p>
            <a:r>
              <a:rPr lang="fi-FI" dirty="0" smtClean="0"/>
              <a:t>Miten hoidatte / ruokitte niitä?</a:t>
            </a:r>
          </a:p>
          <a:p>
            <a:r>
              <a:rPr lang="fi-FI" dirty="0" smtClean="0"/>
              <a:t>Mikä niiden merkitys teillä / tilalle/ yritykselle on? esim. </a:t>
            </a:r>
          </a:p>
          <a:p>
            <a:pPr marL="285750" indent="-285750">
              <a:buFontTx/>
              <a:buChar char="-"/>
            </a:pPr>
            <a:r>
              <a:rPr lang="fi-FI" dirty="0"/>
              <a:t>t</a:t>
            </a:r>
            <a:r>
              <a:rPr lang="fi-FI" dirty="0" smtClean="0"/>
              <a:t>uloja?</a:t>
            </a:r>
          </a:p>
          <a:p>
            <a:pPr marL="285750" indent="-285750">
              <a:buFontTx/>
              <a:buChar char="-"/>
            </a:pPr>
            <a:r>
              <a:rPr lang="fi-FI" dirty="0"/>
              <a:t>m</a:t>
            </a:r>
            <a:r>
              <a:rPr lang="fi-FI" dirty="0" smtClean="0"/>
              <a:t>ielihyvää?</a:t>
            </a:r>
          </a:p>
          <a:p>
            <a:pPr marL="285750" indent="-285750">
              <a:buFontTx/>
              <a:buChar char="-"/>
            </a:pPr>
            <a:r>
              <a:rPr lang="fi-FI" dirty="0"/>
              <a:t>k</a:t>
            </a:r>
            <a:r>
              <a:rPr lang="fi-FI" dirty="0" smtClean="0"/>
              <a:t>auniita katsella?</a:t>
            </a:r>
          </a:p>
          <a:p>
            <a:pPr marL="285750" indent="-285750">
              <a:buFontTx/>
              <a:buChar char="-"/>
            </a:pPr>
            <a:r>
              <a:rPr lang="fi-FI" dirty="0"/>
              <a:t>e</a:t>
            </a:r>
            <a:r>
              <a:rPr lang="fi-FI" dirty="0" smtClean="0"/>
              <a:t>lävöittävät ympäristöä?</a:t>
            </a:r>
          </a:p>
          <a:p>
            <a:pPr marL="285750" indent="-285750">
              <a:buFontTx/>
              <a:buChar char="-"/>
            </a:pPr>
            <a:r>
              <a:rPr lang="fi-FI" dirty="0"/>
              <a:t>m</a:t>
            </a:r>
            <a:r>
              <a:rPr lang="fi-FI" dirty="0" smtClean="0"/>
              <a:t>aukkaita munia?</a:t>
            </a:r>
          </a:p>
          <a:p>
            <a:pPr marL="285750" indent="-285750">
              <a:buFontTx/>
              <a:buChar char="-"/>
            </a:pPr>
            <a:r>
              <a:rPr lang="fi-FI" dirty="0"/>
              <a:t>o</a:t>
            </a:r>
            <a:r>
              <a:rPr lang="fi-FI" dirty="0" smtClean="0"/>
              <a:t>sa omavaraistaloutta?</a:t>
            </a:r>
          </a:p>
          <a:p>
            <a:pPr marL="285750" indent="-285750">
              <a:buFontTx/>
              <a:buChar char="-"/>
            </a:pPr>
            <a:r>
              <a:rPr lang="fi-FI" dirty="0"/>
              <a:t>o</a:t>
            </a:r>
            <a:r>
              <a:rPr lang="fi-FI" dirty="0" smtClean="0"/>
              <a:t>sa ohjelma-/hyvinvointipalveluja?</a:t>
            </a:r>
          </a:p>
          <a:p>
            <a:pPr marL="285750" indent="-285750">
              <a:buFontTx/>
              <a:buChar char="-"/>
            </a:pPr>
            <a:endParaRPr lang="fi-FI" dirty="0" smtClean="0"/>
          </a:p>
          <a:p>
            <a:pPr marL="285750" indent="-285750">
              <a:buFontTx/>
              <a:buChar char="-"/>
            </a:pPr>
            <a:endParaRPr lang="fi-FI" dirty="0" smtClean="0"/>
          </a:p>
          <a:p>
            <a:pPr marL="285750" indent="-285750">
              <a:buFontTx/>
              <a:buChar char="-"/>
            </a:pPr>
            <a:endParaRPr lang="fi-FI" dirty="0" smtClean="0"/>
          </a:p>
          <a:p>
            <a:endParaRPr lang="fi-FI" dirty="0" smtClean="0"/>
          </a:p>
          <a:p>
            <a:endParaRPr lang="fi-FI" dirty="0" smtClean="0"/>
          </a:p>
          <a:p>
            <a:endParaRPr lang="fi-FI" dirty="0" smtClean="0"/>
          </a:p>
          <a:p>
            <a:endParaRPr lang="fi-FI" dirty="0"/>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136" y="8460432"/>
            <a:ext cx="694944" cy="566928"/>
          </a:xfrm>
          <a:prstGeom prst="rect">
            <a:avLst/>
          </a:prstGeom>
        </p:spPr>
      </p:pic>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298" y="8401897"/>
            <a:ext cx="1511812" cy="604213"/>
          </a:xfrm>
          <a:prstGeom prst="rect">
            <a:avLst/>
          </a:prstGeom>
        </p:spPr>
      </p:pic>
    </p:spTree>
    <p:extLst>
      <p:ext uri="{BB962C8B-B14F-4D97-AF65-F5344CB8AC3E}">
        <p14:creationId xmlns:p14="http://schemas.microsoft.com/office/powerpoint/2010/main" val="2804624857"/>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155</TotalTime>
  <Words>315</Words>
  <Application>Microsoft Office PowerPoint</Application>
  <PresentationFormat>Näytössä katseltava diaesitys (4:3)</PresentationFormat>
  <Paragraphs>72</Paragraphs>
  <Slides>2</Slides>
  <Notes>1</Notes>
  <HiddenSlides>0</HiddenSlides>
  <MMClips>0</MMClips>
  <ScaleCrop>false</ScaleCrop>
  <HeadingPairs>
    <vt:vector size="4" baseType="variant">
      <vt:variant>
        <vt:lpstr>Teema</vt:lpstr>
      </vt:variant>
      <vt:variant>
        <vt:i4>1</vt:i4>
      </vt:variant>
      <vt:variant>
        <vt:lpstr>Dian otsikot</vt:lpstr>
      </vt:variant>
      <vt:variant>
        <vt:i4>2</vt:i4>
      </vt:variant>
    </vt:vector>
  </HeadingPairs>
  <TitlesOfParts>
    <vt:vector size="3" baseType="lpstr">
      <vt:lpstr>blank</vt:lpstr>
      <vt:lpstr>PowerPoint-esitys</vt:lpstr>
      <vt:lpstr>PowerPoint-esitys</vt:lpstr>
    </vt:vector>
  </TitlesOfParts>
  <Company>MTT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mto22</dc:creator>
  <cp:lastModifiedBy>mto22</cp:lastModifiedBy>
  <cp:revision>22</cp:revision>
  <dcterms:created xsi:type="dcterms:W3CDTF">2019-03-25T11:44:39Z</dcterms:created>
  <dcterms:modified xsi:type="dcterms:W3CDTF">2019-04-11T11:17:01Z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1494591935</vt:i4>
  </property>
  <property fmtid="{D5CDD505-2E9C-101B-9397-08002B2CF9AE}" pid="3" name="_NewReviewCycle">
    <vt:lpwstr/>
  </property>
  <property fmtid="{D5CDD505-2E9C-101B-9397-08002B2CF9AE}" pid="4" name="_EmailSubject">
    <vt:lpwstr>tässä vimeisin kanakortti</vt:lpwstr>
  </property>
  <property fmtid="{D5CDD505-2E9C-101B-9397-08002B2CF9AE}" pid="5" name="_AuthorEmail">
    <vt:lpwstr>auli.blauer@luke.fi</vt:lpwstr>
  </property>
  <property fmtid="{D5CDD505-2E9C-101B-9397-08002B2CF9AE}" pid="6" name="_AuthorEmailDisplayName">
    <vt:lpwstr>Bläuer Auli (Luke)</vt:lpwstr>
  </property>
</Properties>
</file>