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85" r:id="rId2"/>
    <p:sldId id="280" r:id="rId3"/>
    <p:sldId id="282" r:id="rId4"/>
    <p:sldId id="283" r:id="rId5"/>
    <p:sldId id="272" r:id="rId6"/>
    <p:sldId id="292" r:id="rId7"/>
    <p:sldId id="289" r:id="rId8"/>
  </p:sldIdLst>
  <p:sldSz cx="9144000" cy="6858000" type="screen4x3"/>
  <p:notesSz cx="6799263" cy="992981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81" autoAdjust="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348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51342" y="1"/>
            <a:ext cx="2946348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70CDFC-5CBE-403D-B65F-9548B4B4F652}" type="datetimeFigureOut">
              <a:rPr lang="fi-FI" smtClean="0"/>
              <a:pPr/>
              <a:t>21.11.2017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31600"/>
            <a:ext cx="2946348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51342" y="9431600"/>
            <a:ext cx="2946348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DDCC25-408C-41E4-98E8-596A79CE883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42273893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348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51342" y="1"/>
            <a:ext cx="2946348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120DAE-30E9-4949-9F0D-ED656F26B273}" type="datetimeFigureOut">
              <a:rPr lang="fi-FI" smtClean="0"/>
              <a:pPr/>
              <a:t>21.11.2017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7287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79927" y="4716661"/>
            <a:ext cx="5439410" cy="446841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431600"/>
            <a:ext cx="2946348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51342" y="9431600"/>
            <a:ext cx="2946348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269BC4-D97D-4061-B1E0-815672FCFE32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1988703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18605-2C85-4A91-9DF5-AFD4D373C2EC}" type="datetime1">
              <a:rPr lang="fi-FI" smtClean="0"/>
              <a:pPr/>
              <a:t>21.11.2017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KSAO Aikuisopisto Marja Sarante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19C88-1788-4FE3-A548-99DE4DF4268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3327229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96232-B171-49FE-AE6B-8FD8ACB8CD9C}" type="datetime1">
              <a:rPr lang="fi-FI" smtClean="0"/>
              <a:pPr/>
              <a:t>21.11.2017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KSAO Aikuisopisto Marja Sarante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19C88-1788-4FE3-A548-99DE4DF4268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1813077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56B2F-BDEF-4466-8CF7-67F4A4E9271A}" type="datetime1">
              <a:rPr lang="fi-FI" smtClean="0"/>
              <a:pPr/>
              <a:t>21.11.2017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KSAO Aikuisopisto Marja Sarante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19C88-1788-4FE3-A548-99DE4DF4268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746046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B770F-6457-4315-AF3F-0B0DBB48EB5D}" type="datetime1">
              <a:rPr lang="fi-FI" smtClean="0"/>
              <a:pPr/>
              <a:t>21.11.2017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KSAO Aikuisopisto Marja Sarante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19C88-1788-4FE3-A548-99DE4DF4268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2214736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E8257-F13C-4BA1-9BE9-FA01BEF44ED2}" type="datetime1">
              <a:rPr lang="fi-FI" smtClean="0"/>
              <a:pPr/>
              <a:t>21.11.2017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KSAO Aikuisopisto Marja Sarante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19C88-1788-4FE3-A548-99DE4DF4268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4217745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05F55-A9BC-4486-B253-14AA319F7D6E}" type="datetime1">
              <a:rPr lang="fi-FI" smtClean="0"/>
              <a:pPr/>
              <a:t>21.11.2017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KSAO Aikuisopisto Marja Sarante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19C88-1788-4FE3-A548-99DE4DF4268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4162375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E1CE3-C125-49B8-B32B-2C6645255DC2}" type="datetime1">
              <a:rPr lang="fi-FI" smtClean="0"/>
              <a:pPr/>
              <a:t>21.11.2017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KSAO Aikuisopisto Marja Sarante</a:t>
            </a:r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19C88-1788-4FE3-A548-99DE4DF4268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299044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E0DDD-6563-4D0E-9142-CA0B79B0A445}" type="datetime1">
              <a:rPr lang="fi-FI" smtClean="0"/>
              <a:pPr/>
              <a:t>21.11.2017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KSAO Aikuisopisto Marja Sarante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19C88-1788-4FE3-A548-99DE4DF4268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3118182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8F48E-3A25-4F43-B08C-C0B2587579DA}" type="datetime1">
              <a:rPr lang="fi-FI" smtClean="0"/>
              <a:pPr/>
              <a:t>21.11.2017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KSAO Aikuisopisto Marja Sarante</a:t>
            </a: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19C88-1788-4FE3-A548-99DE4DF4268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3511835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1543F-416B-4D4E-A247-6ECD03B322EE}" type="datetime1">
              <a:rPr lang="fi-FI" smtClean="0"/>
              <a:pPr/>
              <a:t>21.11.2017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KSAO Aikuisopisto Marja Sarante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19C88-1788-4FE3-A548-99DE4DF4268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3353677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5D286-5B22-4DEE-802C-5FA7AC1974AB}" type="datetime1">
              <a:rPr lang="fi-FI" smtClean="0"/>
              <a:pPr/>
              <a:t>21.11.2017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KSAO Aikuisopisto Marja Sarante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19C88-1788-4FE3-A548-99DE4DF4268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3082636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B779FD-4146-49E7-97E4-91AE64EC8B80}" type="datetime1">
              <a:rPr lang="fi-FI" smtClean="0"/>
              <a:pPr/>
              <a:t>21.11.2017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 smtClean="0"/>
              <a:t>KSAO Aikuisopisto Marja Sarante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419C88-1788-4FE3-A548-99DE4DF4268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2134836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ph.fi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TUTKINTOTILAISUUDET </a:t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4" name="Suorakulmio 3"/>
          <p:cNvSpPr/>
          <p:nvPr/>
        </p:nvSpPr>
        <p:spPr>
          <a:xfrm>
            <a:off x="492094" y="1268760"/>
            <a:ext cx="8208912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dirty="0"/>
              <a:t>Näyttötutkinnossa osoitat eli </a:t>
            </a:r>
            <a:r>
              <a:rPr lang="fi-FI" sz="2400" b="1" dirty="0"/>
              <a:t>näytät ammattitaitosi </a:t>
            </a:r>
            <a:r>
              <a:rPr lang="fi-FI" sz="2400" b="1" dirty="0" smtClean="0"/>
              <a:t> </a:t>
            </a:r>
            <a:r>
              <a:rPr lang="fi-FI" sz="2400" b="1" dirty="0" smtClean="0"/>
              <a:t>näytöissä</a:t>
            </a:r>
            <a:r>
              <a:rPr lang="fi-FI" sz="2400" dirty="0" smtClean="0"/>
              <a:t>. </a:t>
            </a:r>
            <a:endParaRPr lang="fi-FI" sz="2400" dirty="0"/>
          </a:p>
          <a:p>
            <a:endParaRPr lang="fi-FI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b="1" dirty="0" smtClean="0"/>
              <a:t>Näyttö</a:t>
            </a:r>
            <a:r>
              <a:rPr lang="fi-FI" sz="2400" b="1" dirty="0" smtClean="0"/>
              <a:t> </a:t>
            </a:r>
            <a:r>
              <a:rPr lang="fi-FI" sz="2400" dirty="0"/>
              <a:t>on tapahtuma, jossa näytät osaamisesi. </a:t>
            </a:r>
            <a:r>
              <a:rPr lang="fi-FI" sz="2400" dirty="0" smtClean="0"/>
              <a:t>Näytössä</a:t>
            </a:r>
            <a:r>
              <a:rPr lang="fi-FI" sz="2400" dirty="0" smtClean="0"/>
              <a:t> </a:t>
            </a:r>
            <a:r>
              <a:rPr lang="fi-FI" sz="2400" dirty="0"/>
              <a:t>teet työtä työpaikalla ja arvioija seuraa työntekoasi. </a:t>
            </a:r>
            <a:endParaRPr lang="fi-FI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dirty="0" smtClean="0"/>
              <a:t>Suunnitelmalomakkeet ja asiakaspalvelun mallin löydät </a:t>
            </a:r>
            <a:r>
              <a:rPr lang="fi-FI" sz="2400" dirty="0" err="1" smtClean="0"/>
              <a:t>Peda.netistä</a:t>
            </a:r>
            <a:r>
              <a:rPr lang="fi-FI" sz="2400" dirty="0" smtClean="0"/>
              <a:t> – </a:t>
            </a:r>
            <a:r>
              <a:rPr lang="fi-FI" sz="2400" dirty="0" err="1" smtClean="0"/>
              <a:t>Pedaan</a:t>
            </a:r>
            <a:r>
              <a:rPr lang="fi-FI" sz="2400" dirty="0" smtClean="0"/>
              <a:t> myös palautetaan kaikki lomakkeet </a:t>
            </a:r>
            <a:r>
              <a:rPr lang="fi-FI" sz="2400" dirty="0" smtClean="0"/>
              <a:t>.</a:t>
            </a:r>
            <a:endParaRPr lang="fi-FI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dirty="0" smtClean="0"/>
              <a:t>Näyttö</a:t>
            </a:r>
            <a:r>
              <a:rPr lang="fi-FI" sz="2400" dirty="0" smtClean="0"/>
              <a:t> </a:t>
            </a:r>
            <a:r>
              <a:rPr lang="fi-FI" sz="2400" dirty="0" smtClean="0"/>
              <a:t>on esim. 1 viikko. Voi myös suorittaa samaan aikaan esim. kaksi näyttöä </a:t>
            </a:r>
            <a:r>
              <a:rPr lang="fi-FI" sz="2400" dirty="0" smtClean="0"/>
              <a:t>(esim</a:t>
            </a:r>
            <a:r>
              <a:rPr lang="fi-FI" sz="2400" dirty="0" smtClean="0"/>
              <a:t>. </a:t>
            </a:r>
            <a:r>
              <a:rPr lang="fi-FI" sz="2400" dirty="0" smtClean="0"/>
              <a:t>asiakaspalvelu </a:t>
            </a:r>
            <a:r>
              <a:rPr lang="fi-FI" sz="2400" dirty="0" smtClean="0"/>
              <a:t>ja kaupan palvelu ja </a:t>
            </a:r>
            <a:r>
              <a:rPr lang="fi-FI" sz="2400" dirty="0" smtClean="0"/>
              <a:t>myynti).</a:t>
            </a:r>
            <a:endParaRPr lang="fi-FI" sz="2400" dirty="0" smtClean="0"/>
          </a:p>
          <a:p>
            <a:endParaRPr lang="fi-FI" dirty="0"/>
          </a:p>
          <a:p>
            <a:endParaRPr lang="fi-FI" dirty="0"/>
          </a:p>
        </p:txBody>
      </p:sp>
      <p:sp>
        <p:nvSpPr>
          <p:cNvPr id="6" name="Otsikko 1"/>
          <p:cNvSpPr txBox="1">
            <a:spLocks/>
          </p:cNvSpPr>
          <p:nvPr/>
        </p:nvSpPr>
        <p:spPr>
          <a:xfrm>
            <a:off x="514978" y="0"/>
            <a:ext cx="8229600" cy="11430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3200" smtClean="0"/>
              <a:t>Tutkinnon osan suorittamiseen valmistautuminen</a:t>
            </a:r>
            <a:endParaRPr lang="fi-FI" sz="3200" dirty="0"/>
          </a:p>
        </p:txBody>
      </p:sp>
    </p:spTree>
    <p:extLst>
      <p:ext uri="{BB962C8B-B14F-4D97-AF65-F5344CB8AC3E}">
        <p14:creationId xmlns="" xmlns:p14="http://schemas.microsoft.com/office/powerpoint/2010/main" val="1232109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fi-FI" sz="3200" dirty="0" smtClean="0"/>
              <a:t>Tutkinnon osan suorittamiseen valmistautuminen</a:t>
            </a:r>
            <a:endParaRPr lang="fi-FI" sz="32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sz="2000" dirty="0"/>
              <a:t>T</a:t>
            </a:r>
            <a:r>
              <a:rPr lang="fi-FI" sz="2000" dirty="0" smtClean="0"/>
              <a:t>utkinnon osan / OSIEN  suorittamisen suunnitteleminen</a:t>
            </a:r>
          </a:p>
          <a:p>
            <a:pPr marL="0" indent="0">
              <a:buNone/>
            </a:pPr>
            <a:endParaRPr lang="fi-FI" sz="2000" dirty="0" smtClean="0"/>
          </a:p>
          <a:p>
            <a:r>
              <a:rPr lang="fi-FI" sz="2000" dirty="0" smtClean="0"/>
              <a:t>Perehdy </a:t>
            </a:r>
            <a:r>
              <a:rPr lang="fi-FI" sz="2000" dirty="0"/>
              <a:t>tutkinnon osan ammattitaitovaatimuksiin; mitä osaamista sinun pitää tutkintotilaisuudessa </a:t>
            </a:r>
            <a:r>
              <a:rPr lang="fi-FI" sz="2000" dirty="0" smtClean="0"/>
              <a:t>osoittaa </a:t>
            </a:r>
            <a:endParaRPr lang="fi-FI" sz="2000" dirty="0"/>
          </a:p>
          <a:p>
            <a:pPr marL="0" indent="0">
              <a:buNone/>
            </a:pPr>
            <a:endParaRPr lang="fi-FI" sz="2000" dirty="0" smtClean="0"/>
          </a:p>
          <a:p>
            <a:r>
              <a:rPr lang="fi-FI" sz="2000" dirty="0" smtClean="0"/>
              <a:t>S</a:t>
            </a:r>
            <a:r>
              <a:rPr lang="fi-FI" sz="2000" dirty="0" smtClean="0"/>
              <a:t>uunnittele </a:t>
            </a:r>
            <a:r>
              <a:rPr lang="fi-FI" sz="2000" dirty="0" smtClean="0"/>
              <a:t>tutkinnon osan suorittaminen pääpiirteissään; miten saat käytännössä osoitettua osaamisesi tutkinnon perusteiden mukaisesti – mikäli jotain asiaa ei pysty tekemään työpaikalla kerro teoriassa / tai esimerkiksi </a:t>
            </a:r>
            <a:r>
              <a:rPr lang="fi-FI" sz="2000" dirty="0" smtClean="0"/>
              <a:t>kuvitteellinen </a:t>
            </a:r>
            <a:r>
              <a:rPr lang="fi-FI" sz="2000" dirty="0" smtClean="0"/>
              <a:t>asiakirja </a:t>
            </a:r>
          </a:p>
          <a:p>
            <a:pPr marL="0" indent="0">
              <a:buNone/>
            </a:pPr>
            <a:endParaRPr lang="fi-FI" sz="2000" dirty="0" smtClean="0"/>
          </a:p>
          <a:p>
            <a:pPr lvl="1"/>
            <a:r>
              <a:rPr lang="fi-FI" sz="1600" dirty="0" smtClean="0"/>
              <a:t>Esim. </a:t>
            </a:r>
            <a:r>
              <a:rPr lang="fi-FI" sz="1600" dirty="0" smtClean="0"/>
              <a:t>kielitaito </a:t>
            </a:r>
            <a:r>
              <a:rPr lang="fi-FI" sz="1600" dirty="0" smtClean="0"/>
              <a:t>voi olla lyhyt kuvitteellinen keskustelu </a:t>
            </a:r>
          </a:p>
          <a:p>
            <a:pPr lvl="1"/>
            <a:r>
              <a:rPr lang="fi-FI" sz="1600" dirty="0" smtClean="0"/>
              <a:t>Pieni englannin kielinen mainos / dia tms.. </a:t>
            </a:r>
          </a:p>
          <a:p>
            <a:pPr lvl="1"/>
            <a:r>
              <a:rPr lang="fi-FI" sz="1600" dirty="0" smtClean="0"/>
              <a:t>Visuaalisessa myyntityössä voit myös näyttää osaamistasi kuvin / videoin tms.</a:t>
            </a:r>
          </a:p>
          <a:p>
            <a:pPr marL="457200" lvl="1" indent="0">
              <a:buNone/>
            </a:pPr>
            <a:endParaRPr lang="fi-FI" sz="1600" dirty="0"/>
          </a:p>
        </p:txBody>
      </p:sp>
    </p:spTree>
    <p:extLst>
      <p:ext uri="{BB962C8B-B14F-4D97-AF65-F5344CB8AC3E}">
        <p14:creationId xmlns="" xmlns:p14="http://schemas.microsoft.com/office/powerpoint/2010/main" val="747408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fi-FI" sz="3200" dirty="0" smtClean="0"/>
              <a:t>Kirjallisen tutkinnon osan suorittamisen suunnitelman laatiminen</a:t>
            </a:r>
            <a:endParaRPr lang="fi-FI" sz="32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i-FI" sz="2000" dirty="0" smtClean="0"/>
              <a:t>K</a:t>
            </a:r>
            <a:r>
              <a:rPr lang="fi-FI" sz="2000" dirty="0" smtClean="0"/>
              <a:t>irjaa </a:t>
            </a:r>
            <a:r>
              <a:rPr lang="fi-FI" sz="2000" dirty="0" smtClean="0"/>
              <a:t>tutkinnon osan suorittamissuunnitelmaan, mitä teet työpaikalla </a:t>
            </a:r>
            <a:r>
              <a:rPr lang="fi-FI" sz="2000" dirty="0" smtClean="0"/>
              <a:t>näytön</a:t>
            </a:r>
            <a:r>
              <a:rPr lang="fi-FI" sz="2000" dirty="0" smtClean="0"/>
              <a:t> </a:t>
            </a:r>
            <a:r>
              <a:rPr lang="fi-FI" sz="2000" dirty="0" smtClean="0"/>
              <a:t>aikana, että saat osaamisen osoitettua työvuorojen aikana</a:t>
            </a:r>
          </a:p>
          <a:p>
            <a:pPr marL="0" indent="0">
              <a:buNone/>
            </a:pPr>
            <a:endParaRPr lang="fi-FI" sz="2000" dirty="0" smtClean="0"/>
          </a:p>
          <a:p>
            <a:r>
              <a:rPr lang="fi-FI" sz="2400" dirty="0" smtClean="0"/>
              <a:t>Ä</a:t>
            </a:r>
            <a:r>
              <a:rPr lang="fi-FI" sz="2400" dirty="0" smtClean="0"/>
              <a:t>lä </a:t>
            </a:r>
            <a:r>
              <a:rPr lang="fi-FI" sz="2400" dirty="0" smtClean="0"/>
              <a:t>kuvaa mitä osaat tai miten olet hankkinut osaamisen, vaan kuvaa, miten aiot osoittaa käytännössä osaamisesi </a:t>
            </a:r>
            <a:r>
              <a:rPr lang="fi-FI" sz="2400" dirty="0" smtClean="0"/>
              <a:t>näytön </a:t>
            </a:r>
            <a:r>
              <a:rPr lang="fi-FI" sz="2400" dirty="0" smtClean="0"/>
              <a:t>aikana </a:t>
            </a:r>
            <a:r>
              <a:rPr lang="fi-FI" sz="2400" dirty="0" smtClean="0"/>
              <a:t>(esim. toimin asiakastyössä, järjestän tilaisuuden, jossa esittelen…, ohjaan ryhmää…,  tuon esille keskusteluissa arvioijieni kanssa, kerron/keskustelen/ sovin palaverin/esittelen sisällöt… jne.)</a:t>
            </a:r>
          </a:p>
          <a:p>
            <a:pPr marL="0" indent="0">
              <a:buNone/>
            </a:pPr>
            <a:endParaRPr lang="fi-FI" sz="2000" dirty="0" smtClean="0"/>
          </a:p>
          <a:p>
            <a:r>
              <a:rPr lang="fi-FI" sz="2000" dirty="0"/>
              <a:t>K</a:t>
            </a:r>
            <a:r>
              <a:rPr lang="fi-FI" sz="2000" dirty="0" smtClean="0"/>
              <a:t>uvaa </a:t>
            </a:r>
            <a:r>
              <a:rPr lang="fi-FI" sz="2000" dirty="0"/>
              <a:t>aina käytännön </a:t>
            </a:r>
            <a:r>
              <a:rPr lang="fi-FI" sz="2000" dirty="0" smtClean="0"/>
              <a:t>toimintaasi, älä kirjoita avaamaasi asiaa samoilla sanoilla kuin arvioinnin kriteerit ovat </a:t>
            </a:r>
          </a:p>
        </p:txBody>
      </p:sp>
    </p:spTree>
    <p:extLst>
      <p:ext uri="{BB962C8B-B14F-4D97-AF65-F5344CB8AC3E}">
        <p14:creationId xmlns="" xmlns:p14="http://schemas.microsoft.com/office/powerpoint/2010/main" val="2245295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fi-FI" sz="3200" dirty="0" smtClean="0"/>
              <a:t>…Kirjallisen </a:t>
            </a:r>
            <a:r>
              <a:rPr lang="fi-FI" sz="3200" dirty="0"/>
              <a:t>tutkinnon osan suorittamisen suunnitelman laatiminen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i-FI" sz="2000" dirty="0"/>
              <a:t>K</a:t>
            </a:r>
            <a:r>
              <a:rPr lang="fi-FI" sz="2000" dirty="0" smtClean="0"/>
              <a:t>irjaa </a:t>
            </a:r>
            <a:r>
              <a:rPr lang="fi-FI" sz="2000" dirty="0"/>
              <a:t>tutkinnon osan suorittamissuunnitelmaasi </a:t>
            </a:r>
            <a:r>
              <a:rPr lang="fi-FI" sz="2000" dirty="0" smtClean="0"/>
              <a:t>näytön</a:t>
            </a:r>
            <a:r>
              <a:rPr lang="fi-FI" sz="2000" dirty="0" smtClean="0"/>
              <a:t> </a:t>
            </a:r>
            <a:r>
              <a:rPr lang="fi-FI" sz="2000" dirty="0"/>
              <a:t>työvuorojesi ja työtehtäviesi pääasiallinen sisältö.</a:t>
            </a:r>
          </a:p>
          <a:p>
            <a:r>
              <a:rPr lang="fi-FI" sz="2000" dirty="0" smtClean="0"/>
              <a:t>Palauta </a:t>
            </a:r>
            <a:r>
              <a:rPr lang="fi-FI" sz="2000" dirty="0"/>
              <a:t>tutkinnon osan suorittamissuunnitelmasi tutkinnon vastuuhenkilön tai työntekijätahon ja opetusalan arvioijan hyväksyttäväksi sovittuna ajankohtana</a:t>
            </a:r>
            <a:r>
              <a:rPr lang="fi-FI" sz="2000" dirty="0" smtClean="0"/>
              <a:t>. </a:t>
            </a:r>
            <a:r>
              <a:rPr lang="fi-FI" sz="2000" dirty="0" smtClean="0"/>
              <a:t>(</a:t>
            </a:r>
            <a:r>
              <a:rPr lang="fi-FI" sz="2000" dirty="0" err="1" smtClean="0"/>
              <a:t>Pedaan</a:t>
            </a:r>
            <a:r>
              <a:rPr lang="fi-FI" sz="2000" dirty="0" smtClean="0"/>
              <a:t>)</a:t>
            </a:r>
            <a:endParaRPr lang="fi-FI" sz="2000" dirty="0"/>
          </a:p>
          <a:p>
            <a:r>
              <a:rPr lang="fi-FI" sz="2000" b="1" dirty="0"/>
              <a:t>Ä</a:t>
            </a:r>
            <a:r>
              <a:rPr lang="fi-FI" sz="2000" b="1" dirty="0" smtClean="0"/>
              <a:t>lä </a:t>
            </a:r>
            <a:r>
              <a:rPr lang="fi-FI" sz="2000" b="1" dirty="0"/>
              <a:t>jätä suunnitelmasi hyväksyttämistä viimetippaan, mikäli haluat varmistaa </a:t>
            </a:r>
            <a:r>
              <a:rPr lang="fi-FI" sz="2000" b="1" dirty="0" smtClean="0"/>
              <a:t>näytön</a:t>
            </a:r>
            <a:r>
              <a:rPr lang="fi-FI" sz="2000" b="1" dirty="0" smtClean="0"/>
              <a:t> </a:t>
            </a:r>
            <a:r>
              <a:rPr lang="fi-FI" sz="2000" b="1" dirty="0"/>
              <a:t>toteutumisen suunnittelemanasi ajankohtana.</a:t>
            </a:r>
          </a:p>
          <a:p>
            <a:r>
              <a:rPr lang="fi-FI" sz="2000" dirty="0"/>
              <a:t>S</a:t>
            </a:r>
            <a:r>
              <a:rPr lang="fi-FI" sz="2000" dirty="0" smtClean="0"/>
              <a:t>ovi </a:t>
            </a:r>
            <a:r>
              <a:rPr lang="fi-FI" sz="2000" dirty="0"/>
              <a:t>tutkinnon osan arviointikokouksen ajankohta samalla kun hyväksytät </a:t>
            </a:r>
            <a:r>
              <a:rPr lang="fi-FI" sz="2000" dirty="0" smtClean="0"/>
              <a:t>suunnitelmasi.</a:t>
            </a:r>
            <a:endParaRPr lang="fi-FI" sz="2000" dirty="0"/>
          </a:p>
          <a:p>
            <a:r>
              <a:rPr lang="fi-FI" sz="2000" dirty="0"/>
              <a:t>T</a:t>
            </a:r>
            <a:r>
              <a:rPr lang="fi-FI" sz="2000" dirty="0" smtClean="0"/>
              <a:t>äydennä </a:t>
            </a:r>
            <a:r>
              <a:rPr lang="fi-FI" sz="2000" dirty="0"/>
              <a:t>tutkinnon osan suorittamissuunnitelmaa, jos arvioijat sitä </a:t>
            </a:r>
            <a:r>
              <a:rPr lang="fi-FI" sz="2000" dirty="0" smtClean="0"/>
              <a:t>pyytävät.</a:t>
            </a:r>
            <a:endParaRPr lang="fi-FI" sz="2000" dirty="0"/>
          </a:p>
          <a:p>
            <a:r>
              <a:rPr lang="fi-FI" sz="2000" dirty="0"/>
              <a:t>O</a:t>
            </a:r>
            <a:r>
              <a:rPr lang="fi-FI" sz="2000" dirty="0" smtClean="0"/>
              <a:t>petusalan </a:t>
            </a:r>
            <a:r>
              <a:rPr lang="fi-FI" sz="2000" dirty="0"/>
              <a:t>arvioija ilmoittaa suunnitelman </a:t>
            </a:r>
            <a:r>
              <a:rPr lang="fi-FI" sz="2000" dirty="0" smtClean="0"/>
              <a:t>hyväksymisen.</a:t>
            </a:r>
            <a:endParaRPr lang="fi-FI" sz="2000" dirty="0" smtClean="0"/>
          </a:p>
          <a:p>
            <a:pPr marL="0" indent="0">
              <a:buNone/>
            </a:pPr>
            <a:r>
              <a:rPr lang="fi-FI" sz="1000" dirty="0" smtClean="0"/>
              <a:t>Lähde: </a:t>
            </a:r>
            <a:r>
              <a:rPr lang="fi-FI" sz="1000" dirty="0" err="1" smtClean="0">
                <a:hlinkClick r:id="rId2"/>
              </a:rPr>
              <a:t>www.oph.fi</a:t>
            </a:r>
            <a:r>
              <a:rPr lang="fi-FI" sz="1000" dirty="0" smtClean="0"/>
              <a:t> /</a:t>
            </a:r>
            <a:r>
              <a:rPr lang="fi-FI" sz="1000" dirty="0" err="1" smtClean="0"/>
              <a:t>hekohanke</a:t>
            </a:r>
            <a:endParaRPr lang="fi-FI" sz="1000" dirty="0"/>
          </a:p>
          <a:p>
            <a:endParaRPr lang="fi-FI" sz="2000" dirty="0"/>
          </a:p>
        </p:txBody>
      </p:sp>
    </p:spTree>
    <p:extLst>
      <p:ext uri="{BB962C8B-B14F-4D97-AF65-F5344CB8AC3E}">
        <p14:creationId xmlns="" xmlns:p14="http://schemas.microsoft.com/office/powerpoint/2010/main" val="2189493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Arvioijat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fi-FI" sz="2400" dirty="0" smtClean="0">
                <a:latin typeface="Calibri" pitchFamily="34" charset="0"/>
                <a:cs typeface="Calibri" pitchFamily="34" charset="0"/>
              </a:rPr>
              <a:t>T</a:t>
            </a:r>
            <a:r>
              <a:rPr lang="fi-FI" sz="2400" dirty="0" smtClean="0">
                <a:latin typeface="Calibri" pitchFamily="34" charset="0"/>
                <a:cs typeface="Calibri" pitchFamily="34" charset="0"/>
              </a:rPr>
              <a:t>ehtävänä </a:t>
            </a:r>
            <a:r>
              <a:rPr lang="fi-FI" sz="2400" dirty="0" smtClean="0">
                <a:latin typeface="Calibri" pitchFamily="34" charset="0"/>
                <a:cs typeface="Calibri" pitchFamily="34" charset="0"/>
              </a:rPr>
              <a:t>on hankkia tietoa tutkinnon suorittajan osaamisesta </a:t>
            </a:r>
            <a:r>
              <a:rPr lang="fi-FI" sz="2400" dirty="0" smtClean="0">
                <a:latin typeface="Calibri" pitchFamily="34" charset="0"/>
                <a:cs typeface="Calibri" pitchFamily="34" charset="0"/>
                <a:sym typeface="Wingdings" pitchFamily="2" charset="2"/>
              </a:rPr>
              <a:t> </a:t>
            </a:r>
            <a:r>
              <a:rPr lang="fi-FI" sz="2400" dirty="0" smtClean="0">
                <a:latin typeface="Calibri" pitchFamily="34" charset="0"/>
                <a:cs typeface="Calibri" pitchFamily="34" charset="0"/>
              </a:rPr>
              <a:t>sen perusteella arvioidaan, riittääkö tutkinnon suorittajan  osaaminen tutkintotodistuksen </a:t>
            </a:r>
            <a:r>
              <a:rPr lang="fi-FI" sz="2400" dirty="0" smtClean="0">
                <a:latin typeface="Calibri" pitchFamily="34" charset="0"/>
                <a:cs typeface="Calibri" pitchFamily="34" charset="0"/>
              </a:rPr>
              <a:t>saamiseksi</a:t>
            </a:r>
            <a:endParaRPr lang="fi-FI" sz="2400" dirty="0" smtClean="0"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endParaRPr lang="fi-FI" sz="2400" dirty="0" smtClean="0">
              <a:latin typeface="Calibri" pitchFamily="34" charset="0"/>
              <a:cs typeface="Calibri" pitchFamily="34" charset="0"/>
            </a:endParaRPr>
          </a:p>
          <a:p>
            <a:r>
              <a:rPr lang="fi-FI" sz="2400" dirty="0" smtClean="0"/>
              <a:t>Arvioijan </a:t>
            </a:r>
            <a:r>
              <a:rPr lang="fi-FI" sz="2400" dirty="0" smtClean="0"/>
              <a:t>ei tarvitse seurata koko ajan työskentelyäsi paikan päällä.</a:t>
            </a:r>
          </a:p>
          <a:p>
            <a:r>
              <a:rPr lang="fi-FI" sz="2400" dirty="0" smtClean="0"/>
              <a:t>Arviointikeskustelussa on </a:t>
            </a:r>
            <a:r>
              <a:rPr lang="fi-FI" sz="2400" dirty="0" smtClean="0"/>
              <a:t>kaksi</a:t>
            </a:r>
            <a:r>
              <a:rPr lang="fi-FI" sz="2400" dirty="0" smtClean="0"/>
              <a:t> </a:t>
            </a:r>
            <a:r>
              <a:rPr lang="fi-FI" sz="2400" dirty="0" smtClean="0"/>
              <a:t>arviojaa</a:t>
            </a:r>
          </a:p>
          <a:p>
            <a:r>
              <a:rPr lang="fi-FI" sz="2400" dirty="0" smtClean="0"/>
              <a:t>Työpaikan edustaja</a:t>
            </a:r>
            <a:endParaRPr lang="fi-FI" sz="2400" dirty="0" smtClean="0"/>
          </a:p>
          <a:p>
            <a:r>
              <a:rPr lang="fi-FI" sz="2400" dirty="0" smtClean="0"/>
              <a:t>OPE </a:t>
            </a:r>
          </a:p>
          <a:p>
            <a:r>
              <a:rPr lang="fi-FI" sz="2400" dirty="0" smtClean="0"/>
              <a:t>Arviointikeskustelut yleensä pidetään työpaikalla. Mikäli </a:t>
            </a:r>
            <a:r>
              <a:rPr lang="fi-FI" sz="2400" dirty="0" smtClean="0"/>
              <a:t>arvioijaa </a:t>
            </a:r>
            <a:r>
              <a:rPr lang="fi-FI" sz="2400" dirty="0" smtClean="0"/>
              <a:t>ei </a:t>
            </a:r>
            <a:r>
              <a:rPr lang="fi-FI" sz="2400" dirty="0" smtClean="0"/>
              <a:t>löydy,  </a:t>
            </a:r>
            <a:r>
              <a:rPr lang="fi-FI" sz="2400" dirty="0" smtClean="0"/>
              <a:t>sitten koululla </a:t>
            </a:r>
            <a:r>
              <a:rPr lang="fi-FI" sz="2400" dirty="0" smtClean="0"/>
              <a:t>ulkopuolisen arvioijan kanssa.</a:t>
            </a:r>
            <a:endParaRPr lang="fi-FI" sz="2400" dirty="0"/>
          </a:p>
        </p:txBody>
      </p:sp>
    </p:spTree>
    <p:extLst>
      <p:ext uri="{BB962C8B-B14F-4D97-AF65-F5344CB8AC3E}">
        <p14:creationId xmlns="" xmlns:p14="http://schemas.microsoft.com/office/powerpoint/2010/main" val="3323330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ARVIOINTI</a:t>
            </a:r>
            <a:endParaRPr lang="fi-FI" dirty="0"/>
          </a:p>
        </p:txBody>
      </p:sp>
      <p:sp>
        <p:nvSpPr>
          <p:cNvPr id="4" name="Suorakulmio 3"/>
          <p:cNvSpPr/>
          <p:nvPr/>
        </p:nvSpPr>
        <p:spPr>
          <a:xfrm>
            <a:off x="755576" y="2060848"/>
            <a:ext cx="756084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2800" dirty="0"/>
              <a:t>Arviointi koostuu seuraavista tekijöistä: </a:t>
            </a:r>
          </a:p>
          <a:p>
            <a:endParaRPr lang="fi-FI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800" dirty="0"/>
              <a:t>tutkinnon suorittajan </a:t>
            </a:r>
            <a:r>
              <a:rPr lang="fi-FI" sz="2800" dirty="0" err="1"/>
              <a:t>itsearvioinnista</a:t>
            </a:r>
            <a:endParaRPr lang="fi-FI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800" dirty="0"/>
              <a:t>arvioijien ja näyttöympäristön palautteesta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800" dirty="0"/>
              <a:t>mahdollisesta asiakaspalautteesta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800" dirty="0"/>
              <a:t>aiemmista dokumenteista</a:t>
            </a:r>
          </a:p>
        </p:txBody>
      </p:sp>
      <p:sp>
        <p:nvSpPr>
          <p:cNvPr id="6" name="Nuoli oikealle 5"/>
          <p:cNvSpPr/>
          <p:nvPr/>
        </p:nvSpPr>
        <p:spPr>
          <a:xfrm>
            <a:off x="457200" y="4941168"/>
            <a:ext cx="3466728" cy="6480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" name="Tekstiruutu 7"/>
          <p:cNvSpPr txBox="1"/>
          <p:nvPr/>
        </p:nvSpPr>
        <p:spPr>
          <a:xfrm>
            <a:off x="899592" y="5805264"/>
            <a:ext cx="69847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 smtClean="0"/>
              <a:t>TUOKAA ESILLE OMAA OSAAMISTANNE OMA-ALOITTEISESTI- </a:t>
            </a:r>
            <a:r>
              <a:rPr lang="fi-FI" dirty="0" smtClean="0"/>
              <a:t>Esim. visuaalinen ota kuvia / videoita / tarjouksia tms. mitä olet tehnyt !! </a:t>
            </a:r>
            <a:endParaRPr lang="fi-FI" dirty="0"/>
          </a:p>
        </p:txBody>
      </p:sp>
    </p:spTree>
    <p:extLst>
      <p:ext uri="{BB962C8B-B14F-4D97-AF65-F5344CB8AC3E}">
        <p14:creationId xmlns="" xmlns:p14="http://schemas.microsoft.com/office/powerpoint/2010/main" val="1004411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TUTKINTOSUORITUSTEN ARVIOINTI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fi-FI" dirty="0"/>
              <a:t>Tutkintosuoritukset arvioidaan </a:t>
            </a:r>
            <a:r>
              <a:rPr lang="fi-FI" b="1" dirty="0"/>
              <a:t>tutkinnon osa kerrallaan</a:t>
            </a:r>
            <a:r>
              <a:rPr lang="fi-FI" dirty="0"/>
              <a:t> niin, että tutkinnon suorittajan ammattitaitoa verrataan tutkinnon osan ammattitaitovaatimuksiin ja arviointikriteereissä määriteltyyn suoritustasoon. </a:t>
            </a:r>
            <a:r>
              <a:rPr lang="fi-FI" dirty="0" smtClean="0"/>
              <a:t>Asteikko 1 – 3 / </a:t>
            </a:r>
            <a:r>
              <a:rPr lang="fi-FI" dirty="0" smtClean="0"/>
              <a:t>Hylätty. </a:t>
            </a:r>
            <a:endParaRPr lang="fi-FI" dirty="0" smtClean="0"/>
          </a:p>
          <a:p>
            <a:endParaRPr lang="fi-FI" dirty="0"/>
          </a:p>
          <a:p>
            <a:r>
              <a:rPr lang="fi-FI" dirty="0" smtClean="0"/>
              <a:t>Näytössä</a:t>
            </a:r>
            <a:r>
              <a:rPr lang="fi-FI" dirty="0" smtClean="0"/>
              <a:t> arvioija kirjaa </a:t>
            </a:r>
            <a:r>
              <a:rPr lang="fi-FI" dirty="0"/>
              <a:t>arviointilomakkeeseen havaintonsa. </a:t>
            </a:r>
            <a:endParaRPr lang="fi-FI" dirty="0" smtClean="0"/>
          </a:p>
          <a:p>
            <a:endParaRPr lang="fi-FI" dirty="0"/>
          </a:p>
          <a:p>
            <a:r>
              <a:rPr lang="fi-FI" dirty="0" smtClean="0"/>
              <a:t>Tutkinnon </a:t>
            </a:r>
            <a:r>
              <a:rPr lang="fi-FI" dirty="0"/>
              <a:t>suorittajan tuottamat suunnitelmat </a:t>
            </a:r>
            <a:r>
              <a:rPr lang="fi-FI" dirty="0" smtClean="0"/>
              <a:t>yms. </a:t>
            </a:r>
            <a:r>
              <a:rPr lang="fi-FI" dirty="0"/>
              <a:t>varmennetaan allekirjoituksella ja liitetään arviointiaineistoon. Tutkinnon </a:t>
            </a:r>
            <a:r>
              <a:rPr lang="fi-FI" b="1" dirty="0"/>
              <a:t>suorittaja arvioi</a:t>
            </a:r>
            <a:r>
              <a:rPr lang="fi-FI" dirty="0"/>
              <a:t> myös </a:t>
            </a:r>
            <a:r>
              <a:rPr lang="fi-FI" b="1" dirty="0"/>
              <a:t>itse suoritustaan</a:t>
            </a:r>
            <a:r>
              <a:rPr lang="fi-FI" dirty="0"/>
              <a:t> </a:t>
            </a:r>
            <a:r>
              <a:rPr lang="fi-FI" dirty="0" smtClean="0"/>
              <a:t>näytön</a:t>
            </a:r>
            <a:r>
              <a:rPr lang="fi-FI" dirty="0" smtClean="0"/>
              <a:t> </a:t>
            </a:r>
            <a:r>
              <a:rPr lang="fi-FI" dirty="0"/>
              <a:t>jälkeen</a:t>
            </a:r>
            <a:r>
              <a:rPr lang="fi-FI" dirty="0" smtClean="0"/>
              <a:t>. Tee kirjallinen itse arviointi samalle lomakkeelle kuin suunnitelma. </a:t>
            </a:r>
          </a:p>
          <a:p>
            <a:endParaRPr lang="fi-FI" dirty="0"/>
          </a:p>
          <a:p>
            <a:r>
              <a:rPr lang="fi-FI" dirty="0" smtClean="0"/>
              <a:t>Mikäli opiskelija ei ole tyytyväinen arviointipäätökseen, tulee hänen tehdä kirjallinen pyyntö arvioinnin oikaisuun arvioijille 14 päivän kuluessa kun hän on saanut päätöksen arvioinnista. Hylätyn voi uusia 3 kertaa. </a:t>
            </a:r>
          </a:p>
          <a:p>
            <a:pPr>
              <a:buNone/>
            </a:pP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</p:spTree>
    <p:extLst>
      <p:ext uri="{BB962C8B-B14F-4D97-AF65-F5344CB8AC3E}">
        <p14:creationId xmlns="" xmlns:p14="http://schemas.microsoft.com/office/powerpoint/2010/main" val="72448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448</TotalTime>
  <Words>498</Words>
  <Application>Microsoft Office PowerPoint</Application>
  <PresentationFormat>Näytössä katseltava diaesitys (4:3)</PresentationFormat>
  <Paragraphs>58</Paragraphs>
  <Slides>7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8" baseType="lpstr">
      <vt:lpstr>Office-teema</vt:lpstr>
      <vt:lpstr>TUTKINTOTILAISUUDET   </vt:lpstr>
      <vt:lpstr>Tutkinnon osan suorittamiseen valmistautuminen</vt:lpstr>
      <vt:lpstr>Kirjallisen tutkinnon osan suorittamisen suunnitelman laatiminen</vt:lpstr>
      <vt:lpstr>…Kirjallisen tutkinnon osan suorittamisen suunnitelman laatiminen</vt:lpstr>
      <vt:lpstr>Arvioijat</vt:lpstr>
      <vt:lpstr>ARVIOINTI</vt:lpstr>
      <vt:lpstr>TUTKINTOSUORITUSTEN ARVIOINTI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Sarante Marja</dc:creator>
  <cp:lastModifiedBy>User1</cp:lastModifiedBy>
  <cp:revision>47</cp:revision>
  <cp:lastPrinted>2017-04-13T06:30:04Z</cp:lastPrinted>
  <dcterms:created xsi:type="dcterms:W3CDTF">2012-09-07T12:41:35Z</dcterms:created>
  <dcterms:modified xsi:type="dcterms:W3CDTF">2017-11-21T09:18:52Z</dcterms:modified>
</cp:coreProperties>
</file>