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63" r:id="rId2"/>
    <p:sldId id="272" r:id="rId3"/>
    <p:sldId id="264" r:id="rId4"/>
    <p:sldId id="267" r:id="rId5"/>
    <p:sldId id="268" r:id="rId6"/>
    <p:sldId id="270" r:id="rId7"/>
    <p:sldId id="273" r:id="rId8"/>
  </p:sldIdLst>
  <p:sldSz cx="9144000" cy="6858000" type="screen4x3"/>
  <p:notesSz cx="6662738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E1E535-0E72-495C-BB2C-E239D364A799}" type="doc">
      <dgm:prSet loTypeId="urn:microsoft.com/office/officeart/2005/8/layout/cycle2" loCatId="cycle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sv-SE"/>
        </a:p>
      </dgm:t>
    </dgm:pt>
    <dgm:pt modelId="{F42AC439-E97C-477F-9F52-2B9D2C1781BE}">
      <dgm:prSet custT="1"/>
      <dgm:spPr/>
      <dgm:t>
        <a:bodyPr/>
        <a:lstStyle/>
        <a:p>
          <a:pPr rtl="0"/>
          <a:r>
            <a:rPr lang="sv-SE" sz="1400" b="1" dirty="0" err="1" smtClean="0">
              <a:solidFill>
                <a:schemeClr val="bg1"/>
              </a:solidFill>
            </a:rPr>
            <a:t>Career</a:t>
          </a:r>
          <a:r>
            <a:rPr lang="sv-SE" sz="1400" b="1" dirty="0" smtClean="0">
              <a:solidFill>
                <a:schemeClr val="bg1"/>
              </a:solidFill>
            </a:rPr>
            <a:t> </a:t>
          </a:r>
          <a:r>
            <a:rPr lang="sv-SE" sz="1400" b="1" dirty="0" err="1" smtClean="0">
              <a:solidFill>
                <a:schemeClr val="bg1"/>
              </a:solidFill>
            </a:rPr>
            <a:t>Education</a:t>
          </a:r>
          <a:endParaRPr lang="sv-SE" sz="1400" b="1" dirty="0">
            <a:solidFill>
              <a:schemeClr val="bg1"/>
            </a:solidFill>
          </a:endParaRPr>
        </a:p>
      </dgm:t>
    </dgm:pt>
    <dgm:pt modelId="{B576C81A-3897-42E7-9551-6A6A6009E2C4}" type="parTrans" cxnId="{15CEEA26-407A-416B-B493-0F405BBDFE09}">
      <dgm:prSet/>
      <dgm:spPr/>
      <dgm:t>
        <a:bodyPr/>
        <a:lstStyle/>
        <a:p>
          <a:endParaRPr lang="sv-SE"/>
        </a:p>
      </dgm:t>
    </dgm:pt>
    <dgm:pt modelId="{DA5A5F38-0E7A-4CC8-886D-E40D6409AE4D}" type="sibTrans" cxnId="{15CEEA26-407A-416B-B493-0F405BBDFE09}">
      <dgm:prSet/>
      <dgm:spPr/>
      <dgm:t>
        <a:bodyPr/>
        <a:lstStyle/>
        <a:p>
          <a:endParaRPr lang="sv-SE"/>
        </a:p>
      </dgm:t>
    </dgm:pt>
    <dgm:pt modelId="{5D28F6AB-903B-4756-BBB3-B21FA275BC29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rtl="0"/>
          <a:r>
            <a:rPr lang="sv-SE" sz="1400" b="1" dirty="0" err="1" smtClean="0">
              <a:solidFill>
                <a:schemeClr val="bg1"/>
              </a:solidFill>
            </a:rPr>
            <a:t>Career</a:t>
          </a:r>
          <a:r>
            <a:rPr lang="sv-SE" sz="1400" b="1" dirty="0" smtClean="0">
              <a:solidFill>
                <a:schemeClr val="bg1"/>
              </a:solidFill>
            </a:rPr>
            <a:t> Information &amp; </a:t>
          </a:r>
          <a:r>
            <a:rPr lang="sv-SE" sz="1400" b="1" dirty="0" err="1" smtClean="0">
              <a:solidFill>
                <a:schemeClr val="bg1"/>
              </a:solidFill>
            </a:rPr>
            <a:t>Assesment</a:t>
          </a:r>
          <a:endParaRPr lang="sv-SE" sz="1400" b="1" dirty="0">
            <a:solidFill>
              <a:schemeClr val="bg1"/>
            </a:solidFill>
          </a:endParaRPr>
        </a:p>
      </dgm:t>
    </dgm:pt>
    <dgm:pt modelId="{87C846FC-3D6C-473C-BEB9-A0D32B3B8EE0}" type="parTrans" cxnId="{EB77993E-38E3-4E82-AA0A-3A01DA7FAB67}">
      <dgm:prSet/>
      <dgm:spPr/>
      <dgm:t>
        <a:bodyPr/>
        <a:lstStyle/>
        <a:p>
          <a:endParaRPr lang="sv-SE"/>
        </a:p>
      </dgm:t>
    </dgm:pt>
    <dgm:pt modelId="{483DA13F-6E72-4E99-A044-206E0C4E4824}" type="sibTrans" cxnId="{EB77993E-38E3-4E82-AA0A-3A01DA7FAB67}">
      <dgm:prSet/>
      <dgm:spPr/>
      <dgm:t>
        <a:bodyPr/>
        <a:lstStyle/>
        <a:p>
          <a:endParaRPr lang="sv-SE"/>
        </a:p>
      </dgm:t>
    </dgm:pt>
    <dgm:pt modelId="{4B4022FA-4F43-4141-A6C7-E6BCCDA0FEB3}">
      <dgm:prSet/>
      <dgm:spPr>
        <a:solidFill>
          <a:srgbClr val="92D050"/>
        </a:solidFill>
      </dgm:spPr>
      <dgm:t>
        <a:bodyPr/>
        <a:lstStyle/>
        <a:p>
          <a:pPr rtl="0"/>
          <a:r>
            <a:rPr lang="sv-SE" b="1" dirty="0" err="1" smtClean="0">
              <a:solidFill>
                <a:schemeClr val="bg1"/>
              </a:solidFill>
            </a:rPr>
            <a:t>Programme</a:t>
          </a:r>
          <a:r>
            <a:rPr lang="sv-SE" b="1" dirty="0" smtClean="0">
              <a:solidFill>
                <a:schemeClr val="bg1"/>
              </a:solidFill>
            </a:rPr>
            <a:t> &amp; Service Management</a:t>
          </a:r>
          <a:endParaRPr lang="sv-SE" b="1" dirty="0">
            <a:solidFill>
              <a:schemeClr val="bg1"/>
            </a:solidFill>
          </a:endParaRPr>
        </a:p>
      </dgm:t>
    </dgm:pt>
    <dgm:pt modelId="{09A0A5AC-163D-45BF-BFFB-8242D4FC9EB0}" type="parTrans" cxnId="{6B49C93D-A500-4B56-84A6-F52FAA0E51C8}">
      <dgm:prSet/>
      <dgm:spPr/>
      <dgm:t>
        <a:bodyPr/>
        <a:lstStyle/>
        <a:p>
          <a:endParaRPr lang="sv-SE"/>
        </a:p>
      </dgm:t>
    </dgm:pt>
    <dgm:pt modelId="{DBE9079E-15D5-4D10-B949-035878C58A5B}" type="sibTrans" cxnId="{6B49C93D-A500-4B56-84A6-F52FAA0E51C8}">
      <dgm:prSet/>
      <dgm:spPr/>
      <dgm:t>
        <a:bodyPr/>
        <a:lstStyle/>
        <a:p>
          <a:endParaRPr lang="sv-SE"/>
        </a:p>
      </dgm:t>
    </dgm:pt>
    <dgm:pt modelId="{2C8463B3-55BF-4083-AC01-861772552E5C}">
      <dgm:prSet custT="1"/>
      <dgm:spPr/>
      <dgm:t>
        <a:bodyPr/>
        <a:lstStyle/>
        <a:p>
          <a:pPr rtl="0"/>
          <a:r>
            <a:rPr lang="sv-SE" sz="1400" b="1" dirty="0" smtClean="0">
              <a:solidFill>
                <a:schemeClr val="bg1"/>
              </a:solidFill>
            </a:rPr>
            <a:t>Social systems Interventions &amp; Development</a:t>
          </a:r>
          <a:endParaRPr lang="sv-SE" sz="1400" b="1" dirty="0">
            <a:solidFill>
              <a:schemeClr val="bg1"/>
            </a:solidFill>
          </a:endParaRPr>
        </a:p>
      </dgm:t>
    </dgm:pt>
    <dgm:pt modelId="{681666B7-31BF-435E-BF3D-BC0D363BA512}" type="parTrans" cxnId="{8031B97C-C11D-42C9-95CC-BE985F0584DB}">
      <dgm:prSet/>
      <dgm:spPr/>
      <dgm:t>
        <a:bodyPr/>
        <a:lstStyle/>
        <a:p>
          <a:endParaRPr lang="sv-SE"/>
        </a:p>
      </dgm:t>
    </dgm:pt>
    <dgm:pt modelId="{0AC44FB4-AADC-45B9-9342-C512BB56D7EA}" type="sibTrans" cxnId="{8031B97C-C11D-42C9-95CC-BE985F0584DB}">
      <dgm:prSet/>
      <dgm:spPr/>
      <dgm:t>
        <a:bodyPr/>
        <a:lstStyle/>
        <a:p>
          <a:endParaRPr lang="sv-SE">
            <a:solidFill>
              <a:schemeClr val="accent4"/>
            </a:solidFill>
          </a:endParaRPr>
        </a:p>
      </dgm:t>
    </dgm:pt>
    <dgm:pt modelId="{4ADBF673-CFBD-4C87-8195-08AF0A91626C}">
      <dgm:prSet custT="1"/>
      <dgm:spPr>
        <a:solidFill>
          <a:srgbClr val="FFC000"/>
        </a:solidFill>
      </dgm:spPr>
      <dgm:t>
        <a:bodyPr/>
        <a:lstStyle/>
        <a:p>
          <a:pPr rtl="0"/>
          <a:r>
            <a:rPr lang="sv-SE" sz="1400" b="1" dirty="0" err="1" smtClean="0">
              <a:solidFill>
                <a:schemeClr val="bg1"/>
              </a:solidFill>
            </a:rPr>
            <a:t>Career</a:t>
          </a:r>
          <a:r>
            <a:rPr lang="sv-SE" sz="1400" b="1" dirty="0" smtClean="0">
              <a:solidFill>
                <a:schemeClr val="bg1"/>
              </a:solidFill>
            </a:rPr>
            <a:t> </a:t>
          </a:r>
          <a:r>
            <a:rPr lang="sv-SE" sz="1400" b="1" dirty="0" err="1" smtClean="0">
              <a:solidFill>
                <a:schemeClr val="bg1"/>
              </a:solidFill>
            </a:rPr>
            <a:t>Counselling</a:t>
          </a:r>
          <a:endParaRPr lang="sv-SE" sz="1400" b="1" dirty="0">
            <a:solidFill>
              <a:schemeClr val="bg1"/>
            </a:solidFill>
          </a:endParaRPr>
        </a:p>
      </dgm:t>
    </dgm:pt>
    <dgm:pt modelId="{40E33038-6A91-4ACE-B617-8F35792DFD21}" type="parTrans" cxnId="{EECA8CE9-FF50-47C9-A6FB-17C063846946}">
      <dgm:prSet/>
      <dgm:spPr/>
      <dgm:t>
        <a:bodyPr/>
        <a:lstStyle/>
        <a:p>
          <a:endParaRPr lang="sv-SE"/>
        </a:p>
      </dgm:t>
    </dgm:pt>
    <dgm:pt modelId="{CA5C1CD5-ED81-4283-9553-DA6E9BE15C0D}" type="sibTrans" cxnId="{EECA8CE9-FF50-47C9-A6FB-17C063846946}">
      <dgm:prSet/>
      <dgm:spPr/>
      <dgm:t>
        <a:bodyPr/>
        <a:lstStyle/>
        <a:p>
          <a:endParaRPr lang="sv-SE"/>
        </a:p>
      </dgm:t>
    </dgm:pt>
    <dgm:pt modelId="{BC859413-B8CA-4C21-B3DB-927F20AF2C2A}" type="pres">
      <dgm:prSet presAssocID="{8EE1E535-0E72-495C-BB2C-E239D364A79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7A04931E-CB2F-4FF2-8742-4098176C353F}" type="pres">
      <dgm:prSet presAssocID="{4ADBF673-CFBD-4C87-8195-08AF0A91626C}" presName="node" presStyleLbl="node1" presStyleIdx="0" presStyleCnt="5" custRadScaleRad="113753" custRadScaleInc="-420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EE32B84-F571-4565-A358-13709CAC6409}" type="pres">
      <dgm:prSet presAssocID="{CA5C1CD5-ED81-4283-9553-DA6E9BE15C0D}" presName="sibTrans" presStyleLbl="sibTrans2D1" presStyleIdx="0" presStyleCnt="5"/>
      <dgm:spPr/>
      <dgm:t>
        <a:bodyPr/>
        <a:lstStyle/>
        <a:p>
          <a:endParaRPr lang="sv-SE"/>
        </a:p>
      </dgm:t>
    </dgm:pt>
    <dgm:pt modelId="{C2240A21-5223-4E53-A3FD-F5F33E418C42}" type="pres">
      <dgm:prSet presAssocID="{CA5C1CD5-ED81-4283-9553-DA6E9BE15C0D}" presName="connectorText" presStyleLbl="sibTrans2D1" presStyleIdx="0" presStyleCnt="5"/>
      <dgm:spPr/>
      <dgm:t>
        <a:bodyPr/>
        <a:lstStyle/>
        <a:p>
          <a:endParaRPr lang="sv-SE"/>
        </a:p>
      </dgm:t>
    </dgm:pt>
    <dgm:pt modelId="{EA5CCCA0-A2AB-4E54-870B-EC16E91637DB}" type="pres">
      <dgm:prSet presAssocID="{F42AC439-E97C-477F-9F52-2B9D2C1781B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D1F0683-667E-4AB1-ACB7-F48275FF03C0}" type="pres">
      <dgm:prSet presAssocID="{DA5A5F38-0E7A-4CC8-886D-E40D6409AE4D}" presName="sibTrans" presStyleLbl="sibTrans2D1" presStyleIdx="1" presStyleCnt="5"/>
      <dgm:spPr/>
      <dgm:t>
        <a:bodyPr/>
        <a:lstStyle/>
        <a:p>
          <a:endParaRPr lang="sv-SE"/>
        </a:p>
      </dgm:t>
    </dgm:pt>
    <dgm:pt modelId="{40A510BF-560E-4D62-94D4-EF4C5C18AE27}" type="pres">
      <dgm:prSet presAssocID="{DA5A5F38-0E7A-4CC8-886D-E40D6409AE4D}" presName="connectorText" presStyleLbl="sibTrans2D1" presStyleIdx="1" presStyleCnt="5"/>
      <dgm:spPr/>
      <dgm:t>
        <a:bodyPr/>
        <a:lstStyle/>
        <a:p>
          <a:endParaRPr lang="sv-SE"/>
        </a:p>
      </dgm:t>
    </dgm:pt>
    <dgm:pt modelId="{5A70F204-E131-4EF7-BE21-DFABFFF5F753}" type="pres">
      <dgm:prSet presAssocID="{5D28F6AB-903B-4756-BBB3-B21FA275BC29}" presName="node" presStyleLbl="node1" presStyleIdx="2" presStyleCnt="5" custRadScaleRad="107316" custRadScaleInc="333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B058DE4-30F5-461F-AEC4-94A3D7AAEA6D}" type="pres">
      <dgm:prSet presAssocID="{483DA13F-6E72-4E99-A044-206E0C4E4824}" presName="sibTrans" presStyleLbl="sibTrans2D1" presStyleIdx="2" presStyleCnt="5"/>
      <dgm:spPr/>
      <dgm:t>
        <a:bodyPr/>
        <a:lstStyle/>
        <a:p>
          <a:endParaRPr lang="sv-SE"/>
        </a:p>
      </dgm:t>
    </dgm:pt>
    <dgm:pt modelId="{43990FE1-F974-48CD-A098-D0B57EC8D366}" type="pres">
      <dgm:prSet presAssocID="{483DA13F-6E72-4E99-A044-206E0C4E4824}" presName="connectorText" presStyleLbl="sibTrans2D1" presStyleIdx="2" presStyleCnt="5"/>
      <dgm:spPr/>
      <dgm:t>
        <a:bodyPr/>
        <a:lstStyle/>
        <a:p>
          <a:endParaRPr lang="sv-SE"/>
        </a:p>
      </dgm:t>
    </dgm:pt>
    <dgm:pt modelId="{9E8EB78F-48CA-42B4-8A9D-9E6855485306}" type="pres">
      <dgm:prSet presAssocID="{4B4022FA-4F43-4141-A6C7-E6BCCDA0FEB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66A1FD5-ACA0-42ED-BDBC-8CE31019B27D}" type="pres">
      <dgm:prSet presAssocID="{DBE9079E-15D5-4D10-B949-035878C58A5B}" presName="sibTrans" presStyleLbl="sibTrans2D1" presStyleIdx="3" presStyleCnt="5"/>
      <dgm:spPr/>
      <dgm:t>
        <a:bodyPr/>
        <a:lstStyle/>
        <a:p>
          <a:endParaRPr lang="sv-SE"/>
        </a:p>
      </dgm:t>
    </dgm:pt>
    <dgm:pt modelId="{CA3F2935-39EA-4951-B994-2538628E6500}" type="pres">
      <dgm:prSet presAssocID="{DBE9079E-15D5-4D10-B949-035878C58A5B}" presName="connectorText" presStyleLbl="sibTrans2D1" presStyleIdx="3" presStyleCnt="5"/>
      <dgm:spPr/>
      <dgm:t>
        <a:bodyPr/>
        <a:lstStyle/>
        <a:p>
          <a:endParaRPr lang="sv-SE"/>
        </a:p>
      </dgm:t>
    </dgm:pt>
    <dgm:pt modelId="{77E9A3AE-6327-4CCC-8643-2261EB856F04}" type="pres">
      <dgm:prSet presAssocID="{2C8463B3-55BF-4083-AC01-861772552E5C}" presName="node" presStyleLbl="node1" presStyleIdx="4" presStyleCnt="5" custScaleX="11266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E7C1BDC-89EA-4F21-88B4-0326A38FF372}" type="pres">
      <dgm:prSet presAssocID="{0AC44FB4-AADC-45B9-9342-C512BB56D7EA}" presName="sibTrans" presStyleLbl="sibTrans2D1" presStyleIdx="4" presStyleCnt="5"/>
      <dgm:spPr/>
      <dgm:t>
        <a:bodyPr/>
        <a:lstStyle/>
        <a:p>
          <a:endParaRPr lang="sv-SE"/>
        </a:p>
      </dgm:t>
    </dgm:pt>
    <dgm:pt modelId="{6B663B05-4127-4C96-8B65-19888C27B9CA}" type="pres">
      <dgm:prSet presAssocID="{0AC44FB4-AADC-45B9-9342-C512BB56D7EA}" presName="connectorText" presStyleLbl="sibTrans2D1" presStyleIdx="4" presStyleCnt="5"/>
      <dgm:spPr/>
      <dgm:t>
        <a:bodyPr/>
        <a:lstStyle/>
        <a:p>
          <a:endParaRPr lang="sv-SE"/>
        </a:p>
      </dgm:t>
    </dgm:pt>
  </dgm:ptLst>
  <dgm:cxnLst>
    <dgm:cxn modelId="{EECA8CE9-FF50-47C9-A6FB-17C063846946}" srcId="{8EE1E535-0E72-495C-BB2C-E239D364A799}" destId="{4ADBF673-CFBD-4C87-8195-08AF0A91626C}" srcOrd="0" destOrd="0" parTransId="{40E33038-6A91-4ACE-B617-8F35792DFD21}" sibTransId="{CA5C1CD5-ED81-4283-9553-DA6E9BE15C0D}"/>
    <dgm:cxn modelId="{6B49C93D-A500-4B56-84A6-F52FAA0E51C8}" srcId="{8EE1E535-0E72-495C-BB2C-E239D364A799}" destId="{4B4022FA-4F43-4141-A6C7-E6BCCDA0FEB3}" srcOrd="3" destOrd="0" parTransId="{09A0A5AC-163D-45BF-BFFB-8242D4FC9EB0}" sibTransId="{DBE9079E-15D5-4D10-B949-035878C58A5B}"/>
    <dgm:cxn modelId="{15CEEA26-407A-416B-B493-0F405BBDFE09}" srcId="{8EE1E535-0E72-495C-BB2C-E239D364A799}" destId="{F42AC439-E97C-477F-9F52-2B9D2C1781BE}" srcOrd="1" destOrd="0" parTransId="{B576C81A-3897-42E7-9551-6A6A6009E2C4}" sibTransId="{DA5A5F38-0E7A-4CC8-886D-E40D6409AE4D}"/>
    <dgm:cxn modelId="{EC04FF81-BC8B-4417-9984-7980283F4652}" type="presOf" srcId="{483DA13F-6E72-4E99-A044-206E0C4E4824}" destId="{43990FE1-F974-48CD-A098-D0B57EC8D366}" srcOrd="1" destOrd="0" presId="urn:microsoft.com/office/officeart/2005/8/layout/cycle2"/>
    <dgm:cxn modelId="{8031B97C-C11D-42C9-95CC-BE985F0584DB}" srcId="{8EE1E535-0E72-495C-BB2C-E239D364A799}" destId="{2C8463B3-55BF-4083-AC01-861772552E5C}" srcOrd="4" destOrd="0" parTransId="{681666B7-31BF-435E-BF3D-BC0D363BA512}" sibTransId="{0AC44FB4-AADC-45B9-9342-C512BB56D7EA}"/>
    <dgm:cxn modelId="{4BB40834-8246-428C-9180-05C231D0386C}" type="presOf" srcId="{5D28F6AB-903B-4756-BBB3-B21FA275BC29}" destId="{5A70F204-E131-4EF7-BE21-DFABFFF5F753}" srcOrd="0" destOrd="0" presId="urn:microsoft.com/office/officeart/2005/8/layout/cycle2"/>
    <dgm:cxn modelId="{5BBB1908-9F3E-4A4E-9FA9-ED4E75D78B13}" type="presOf" srcId="{483DA13F-6E72-4E99-A044-206E0C4E4824}" destId="{6B058DE4-30F5-461F-AEC4-94A3D7AAEA6D}" srcOrd="0" destOrd="0" presId="urn:microsoft.com/office/officeart/2005/8/layout/cycle2"/>
    <dgm:cxn modelId="{05EE258B-C4EB-4BB4-8C5B-F286ED455DD2}" type="presOf" srcId="{CA5C1CD5-ED81-4283-9553-DA6E9BE15C0D}" destId="{C2240A21-5223-4E53-A3FD-F5F33E418C42}" srcOrd="1" destOrd="0" presId="urn:microsoft.com/office/officeart/2005/8/layout/cycle2"/>
    <dgm:cxn modelId="{EB77993E-38E3-4E82-AA0A-3A01DA7FAB67}" srcId="{8EE1E535-0E72-495C-BB2C-E239D364A799}" destId="{5D28F6AB-903B-4756-BBB3-B21FA275BC29}" srcOrd="2" destOrd="0" parTransId="{87C846FC-3D6C-473C-BEB9-A0D32B3B8EE0}" sibTransId="{483DA13F-6E72-4E99-A044-206E0C4E4824}"/>
    <dgm:cxn modelId="{5A1D90BC-2907-4084-8CF8-F9FF389C8C00}" type="presOf" srcId="{DA5A5F38-0E7A-4CC8-886D-E40D6409AE4D}" destId="{40A510BF-560E-4D62-94D4-EF4C5C18AE27}" srcOrd="1" destOrd="0" presId="urn:microsoft.com/office/officeart/2005/8/layout/cycle2"/>
    <dgm:cxn modelId="{F00DE7DC-269D-4E6B-BF45-4CDF4A22035F}" type="presOf" srcId="{4ADBF673-CFBD-4C87-8195-08AF0A91626C}" destId="{7A04931E-CB2F-4FF2-8742-4098176C353F}" srcOrd="0" destOrd="0" presId="urn:microsoft.com/office/officeart/2005/8/layout/cycle2"/>
    <dgm:cxn modelId="{1B46BF89-5978-4E27-BCD1-1B3DB1732980}" type="presOf" srcId="{DBE9079E-15D5-4D10-B949-035878C58A5B}" destId="{CA3F2935-39EA-4951-B994-2538628E6500}" srcOrd="1" destOrd="0" presId="urn:microsoft.com/office/officeart/2005/8/layout/cycle2"/>
    <dgm:cxn modelId="{649A8307-F24D-40D5-99A3-92D3506B1411}" type="presOf" srcId="{DBE9079E-15D5-4D10-B949-035878C58A5B}" destId="{F66A1FD5-ACA0-42ED-BDBC-8CE31019B27D}" srcOrd="0" destOrd="0" presId="urn:microsoft.com/office/officeart/2005/8/layout/cycle2"/>
    <dgm:cxn modelId="{B33178C6-ED34-4240-A086-9415DE68445A}" type="presOf" srcId="{8EE1E535-0E72-495C-BB2C-E239D364A799}" destId="{BC859413-B8CA-4C21-B3DB-927F20AF2C2A}" srcOrd="0" destOrd="0" presId="urn:microsoft.com/office/officeart/2005/8/layout/cycle2"/>
    <dgm:cxn modelId="{2B8513FD-141A-42A3-88D3-5F0B01207D09}" type="presOf" srcId="{0AC44FB4-AADC-45B9-9342-C512BB56D7EA}" destId="{1E7C1BDC-89EA-4F21-88B4-0326A38FF372}" srcOrd="0" destOrd="0" presId="urn:microsoft.com/office/officeart/2005/8/layout/cycle2"/>
    <dgm:cxn modelId="{5E341815-1B4E-4D6C-B918-3BCF14921E90}" type="presOf" srcId="{4B4022FA-4F43-4141-A6C7-E6BCCDA0FEB3}" destId="{9E8EB78F-48CA-42B4-8A9D-9E6855485306}" srcOrd="0" destOrd="0" presId="urn:microsoft.com/office/officeart/2005/8/layout/cycle2"/>
    <dgm:cxn modelId="{42EB6118-14C2-4BCF-80A6-33CA0DFECF27}" type="presOf" srcId="{F42AC439-E97C-477F-9F52-2B9D2C1781BE}" destId="{EA5CCCA0-A2AB-4E54-870B-EC16E91637DB}" srcOrd="0" destOrd="0" presId="urn:microsoft.com/office/officeart/2005/8/layout/cycle2"/>
    <dgm:cxn modelId="{728D7F8A-F6B7-45ED-9CCA-7DDBA94A6CEC}" type="presOf" srcId="{DA5A5F38-0E7A-4CC8-886D-E40D6409AE4D}" destId="{2D1F0683-667E-4AB1-ACB7-F48275FF03C0}" srcOrd="0" destOrd="0" presId="urn:microsoft.com/office/officeart/2005/8/layout/cycle2"/>
    <dgm:cxn modelId="{4D05DA82-74FA-4F28-BA4A-D1CC48EC66DE}" type="presOf" srcId="{2C8463B3-55BF-4083-AC01-861772552E5C}" destId="{77E9A3AE-6327-4CCC-8643-2261EB856F04}" srcOrd="0" destOrd="0" presId="urn:microsoft.com/office/officeart/2005/8/layout/cycle2"/>
    <dgm:cxn modelId="{93E48723-9487-455A-BC5F-2E5ADFF2F18A}" type="presOf" srcId="{CA5C1CD5-ED81-4283-9553-DA6E9BE15C0D}" destId="{3EE32B84-F571-4565-A358-13709CAC6409}" srcOrd="0" destOrd="0" presId="urn:microsoft.com/office/officeart/2005/8/layout/cycle2"/>
    <dgm:cxn modelId="{FEBFBE19-2F95-4A24-966F-05CDCF073F2B}" type="presOf" srcId="{0AC44FB4-AADC-45B9-9342-C512BB56D7EA}" destId="{6B663B05-4127-4C96-8B65-19888C27B9CA}" srcOrd="1" destOrd="0" presId="urn:microsoft.com/office/officeart/2005/8/layout/cycle2"/>
    <dgm:cxn modelId="{2C309432-B3A4-4310-9325-721B4F7D9A51}" type="presParOf" srcId="{BC859413-B8CA-4C21-B3DB-927F20AF2C2A}" destId="{7A04931E-CB2F-4FF2-8742-4098176C353F}" srcOrd="0" destOrd="0" presId="urn:microsoft.com/office/officeart/2005/8/layout/cycle2"/>
    <dgm:cxn modelId="{8AA43772-3A65-4F93-B2F0-D7D60618470E}" type="presParOf" srcId="{BC859413-B8CA-4C21-B3DB-927F20AF2C2A}" destId="{3EE32B84-F571-4565-A358-13709CAC6409}" srcOrd="1" destOrd="0" presId="urn:microsoft.com/office/officeart/2005/8/layout/cycle2"/>
    <dgm:cxn modelId="{6BF0E104-4028-4149-BCC2-6D04ECC4EBB9}" type="presParOf" srcId="{3EE32B84-F571-4565-A358-13709CAC6409}" destId="{C2240A21-5223-4E53-A3FD-F5F33E418C42}" srcOrd="0" destOrd="0" presId="urn:microsoft.com/office/officeart/2005/8/layout/cycle2"/>
    <dgm:cxn modelId="{E6724BF2-48E0-4DA9-8267-7B1EC65ACBCA}" type="presParOf" srcId="{BC859413-B8CA-4C21-B3DB-927F20AF2C2A}" destId="{EA5CCCA0-A2AB-4E54-870B-EC16E91637DB}" srcOrd="2" destOrd="0" presId="urn:microsoft.com/office/officeart/2005/8/layout/cycle2"/>
    <dgm:cxn modelId="{AD1E6B80-271F-47DC-974F-6E8440C7C4AF}" type="presParOf" srcId="{BC859413-B8CA-4C21-B3DB-927F20AF2C2A}" destId="{2D1F0683-667E-4AB1-ACB7-F48275FF03C0}" srcOrd="3" destOrd="0" presId="urn:microsoft.com/office/officeart/2005/8/layout/cycle2"/>
    <dgm:cxn modelId="{5BD33EEB-FD57-47B4-B590-7E8A2E025279}" type="presParOf" srcId="{2D1F0683-667E-4AB1-ACB7-F48275FF03C0}" destId="{40A510BF-560E-4D62-94D4-EF4C5C18AE27}" srcOrd="0" destOrd="0" presId="urn:microsoft.com/office/officeart/2005/8/layout/cycle2"/>
    <dgm:cxn modelId="{BBFBC3EA-8AD6-46A2-B159-33773E061F92}" type="presParOf" srcId="{BC859413-B8CA-4C21-B3DB-927F20AF2C2A}" destId="{5A70F204-E131-4EF7-BE21-DFABFFF5F753}" srcOrd="4" destOrd="0" presId="urn:microsoft.com/office/officeart/2005/8/layout/cycle2"/>
    <dgm:cxn modelId="{F2D1FC2E-9C79-4AA3-AFAF-A50053690B85}" type="presParOf" srcId="{BC859413-B8CA-4C21-B3DB-927F20AF2C2A}" destId="{6B058DE4-30F5-461F-AEC4-94A3D7AAEA6D}" srcOrd="5" destOrd="0" presId="urn:microsoft.com/office/officeart/2005/8/layout/cycle2"/>
    <dgm:cxn modelId="{ECBC00B0-2931-4A90-B2BE-31545636AE73}" type="presParOf" srcId="{6B058DE4-30F5-461F-AEC4-94A3D7AAEA6D}" destId="{43990FE1-F974-48CD-A098-D0B57EC8D366}" srcOrd="0" destOrd="0" presId="urn:microsoft.com/office/officeart/2005/8/layout/cycle2"/>
    <dgm:cxn modelId="{B9248C14-538C-48A4-96B2-151E17A21960}" type="presParOf" srcId="{BC859413-B8CA-4C21-B3DB-927F20AF2C2A}" destId="{9E8EB78F-48CA-42B4-8A9D-9E6855485306}" srcOrd="6" destOrd="0" presId="urn:microsoft.com/office/officeart/2005/8/layout/cycle2"/>
    <dgm:cxn modelId="{91C6ACD0-7D00-4014-AC9B-6D46A70B450E}" type="presParOf" srcId="{BC859413-B8CA-4C21-B3DB-927F20AF2C2A}" destId="{F66A1FD5-ACA0-42ED-BDBC-8CE31019B27D}" srcOrd="7" destOrd="0" presId="urn:microsoft.com/office/officeart/2005/8/layout/cycle2"/>
    <dgm:cxn modelId="{232AB5ED-54A3-431F-8119-9A1830BB5B6F}" type="presParOf" srcId="{F66A1FD5-ACA0-42ED-BDBC-8CE31019B27D}" destId="{CA3F2935-39EA-4951-B994-2538628E6500}" srcOrd="0" destOrd="0" presId="urn:microsoft.com/office/officeart/2005/8/layout/cycle2"/>
    <dgm:cxn modelId="{CA40CBCC-A324-4AC2-BBEF-738603FDFE97}" type="presParOf" srcId="{BC859413-B8CA-4C21-B3DB-927F20AF2C2A}" destId="{77E9A3AE-6327-4CCC-8643-2261EB856F04}" srcOrd="8" destOrd="0" presId="urn:microsoft.com/office/officeart/2005/8/layout/cycle2"/>
    <dgm:cxn modelId="{BCDA755F-2DA4-4724-8AD9-3884B158B3B5}" type="presParOf" srcId="{BC859413-B8CA-4C21-B3DB-927F20AF2C2A}" destId="{1E7C1BDC-89EA-4F21-88B4-0326A38FF372}" srcOrd="9" destOrd="0" presId="urn:microsoft.com/office/officeart/2005/8/layout/cycle2"/>
    <dgm:cxn modelId="{3420DD95-EAA4-48B6-B3AA-9ABE5066F028}" type="presParOf" srcId="{1E7C1BDC-89EA-4F21-88B4-0326A38FF372}" destId="{6B663B05-4127-4C96-8B65-19888C27B9C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4931E-CB2F-4FF2-8742-4098176C353F}">
      <dsp:nvSpPr>
        <dsp:cNvPr id="0" name=""/>
        <dsp:cNvSpPr/>
      </dsp:nvSpPr>
      <dsp:spPr>
        <a:xfrm>
          <a:off x="2992739" y="0"/>
          <a:ext cx="1653378" cy="1653378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b="1" kern="1200" dirty="0" err="1" smtClean="0">
              <a:solidFill>
                <a:schemeClr val="bg1"/>
              </a:solidFill>
            </a:rPr>
            <a:t>Career</a:t>
          </a:r>
          <a:r>
            <a:rPr lang="sv-SE" sz="1400" b="1" kern="1200" dirty="0" smtClean="0">
              <a:solidFill>
                <a:schemeClr val="bg1"/>
              </a:solidFill>
            </a:rPr>
            <a:t> </a:t>
          </a:r>
          <a:r>
            <a:rPr lang="sv-SE" sz="1400" b="1" kern="1200" dirty="0" err="1" smtClean="0">
              <a:solidFill>
                <a:schemeClr val="bg1"/>
              </a:solidFill>
            </a:rPr>
            <a:t>Counselling</a:t>
          </a:r>
          <a:endParaRPr lang="sv-SE" sz="1400" b="1" kern="1200" dirty="0">
            <a:solidFill>
              <a:schemeClr val="bg1"/>
            </a:solidFill>
          </a:endParaRPr>
        </a:p>
      </dsp:txBody>
      <dsp:txXfrm>
        <a:off x="3234871" y="242132"/>
        <a:ext cx="1169114" cy="1169114"/>
      </dsp:txXfrm>
    </dsp:sp>
    <dsp:sp modelId="{3EE32B84-F571-4565-A358-13709CAC6409}">
      <dsp:nvSpPr>
        <dsp:cNvPr id="0" name=""/>
        <dsp:cNvSpPr/>
      </dsp:nvSpPr>
      <dsp:spPr>
        <a:xfrm rot="2110452">
          <a:off x="4610755" y="1269599"/>
          <a:ext cx="466072" cy="5580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200" kern="1200"/>
        </a:p>
      </dsp:txBody>
      <dsp:txXfrm>
        <a:off x="4623520" y="1340929"/>
        <a:ext cx="326250" cy="334809"/>
      </dsp:txXfrm>
    </dsp:sp>
    <dsp:sp modelId="{EA5CCCA0-A2AB-4E54-870B-EC16E91637DB}">
      <dsp:nvSpPr>
        <dsp:cNvPr id="0" name=""/>
        <dsp:cNvSpPr/>
      </dsp:nvSpPr>
      <dsp:spPr>
        <a:xfrm>
          <a:off x="5063029" y="1459032"/>
          <a:ext cx="1653378" cy="1653378"/>
        </a:xfrm>
        <a:prstGeom prst="ellipse">
          <a:avLst/>
        </a:prstGeom>
        <a:solidFill>
          <a:schemeClr val="accent5">
            <a:hueOff val="1679638"/>
            <a:satOff val="2370"/>
            <a:lumOff val="-294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b="1" kern="1200" dirty="0" err="1" smtClean="0">
              <a:solidFill>
                <a:schemeClr val="bg1"/>
              </a:solidFill>
            </a:rPr>
            <a:t>Career</a:t>
          </a:r>
          <a:r>
            <a:rPr lang="sv-SE" sz="1400" b="1" kern="1200" dirty="0" smtClean="0">
              <a:solidFill>
                <a:schemeClr val="bg1"/>
              </a:solidFill>
            </a:rPr>
            <a:t> </a:t>
          </a:r>
          <a:r>
            <a:rPr lang="sv-SE" sz="1400" b="1" kern="1200" dirty="0" err="1" smtClean="0">
              <a:solidFill>
                <a:schemeClr val="bg1"/>
              </a:solidFill>
            </a:rPr>
            <a:t>Education</a:t>
          </a:r>
          <a:endParaRPr lang="sv-SE" sz="1400" b="1" kern="1200" dirty="0">
            <a:solidFill>
              <a:schemeClr val="bg1"/>
            </a:solidFill>
          </a:endParaRPr>
        </a:p>
      </dsp:txBody>
      <dsp:txXfrm>
        <a:off x="5305161" y="1701164"/>
        <a:ext cx="1169114" cy="1169114"/>
      </dsp:txXfrm>
    </dsp:sp>
    <dsp:sp modelId="{2D1F0683-667E-4AB1-ACB7-F48275FF03C0}">
      <dsp:nvSpPr>
        <dsp:cNvPr id="0" name=""/>
        <dsp:cNvSpPr/>
      </dsp:nvSpPr>
      <dsp:spPr>
        <a:xfrm rot="6410540">
          <a:off x="5320668" y="3175146"/>
          <a:ext cx="430675" cy="5580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679638"/>
            <a:satOff val="2370"/>
            <a:lumOff val="-29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200" kern="1200"/>
        </a:p>
      </dsp:txBody>
      <dsp:txXfrm rot="10800000">
        <a:off x="5403986" y="3224919"/>
        <a:ext cx="301473" cy="334809"/>
      </dsp:txXfrm>
    </dsp:sp>
    <dsp:sp modelId="{5A70F204-E131-4EF7-BE21-DFABFFF5F753}">
      <dsp:nvSpPr>
        <dsp:cNvPr id="0" name=""/>
        <dsp:cNvSpPr/>
      </dsp:nvSpPr>
      <dsp:spPr>
        <a:xfrm>
          <a:off x="4348540" y="3819229"/>
          <a:ext cx="1653378" cy="1653378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b="1" kern="1200" dirty="0" err="1" smtClean="0">
              <a:solidFill>
                <a:schemeClr val="bg1"/>
              </a:solidFill>
            </a:rPr>
            <a:t>Career</a:t>
          </a:r>
          <a:r>
            <a:rPr lang="sv-SE" sz="1400" b="1" kern="1200" dirty="0" smtClean="0">
              <a:solidFill>
                <a:schemeClr val="bg1"/>
              </a:solidFill>
            </a:rPr>
            <a:t> Information &amp; </a:t>
          </a:r>
          <a:r>
            <a:rPr lang="sv-SE" sz="1400" b="1" kern="1200" dirty="0" err="1" smtClean="0">
              <a:solidFill>
                <a:schemeClr val="bg1"/>
              </a:solidFill>
            </a:rPr>
            <a:t>Assesment</a:t>
          </a:r>
          <a:endParaRPr lang="sv-SE" sz="1400" b="1" kern="1200" dirty="0">
            <a:solidFill>
              <a:schemeClr val="bg1"/>
            </a:solidFill>
          </a:endParaRPr>
        </a:p>
      </dsp:txBody>
      <dsp:txXfrm>
        <a:off x="4590672" y="4061361"/>
        <a:ext cx="1169114" cy="1169114"/>
      </dsp:txXfrm>
    </dsp:sp>
    <dsp:sp modelId="{6B058DE4-30F5-461F-AEC4-94A3D7AAEA6D}">
      <dsp:nvSpPr>
        <dsp:cNvPr id="0" name=""/>
        <dsp:cNvSpPr/>
      </dsp:nvSpPr>
      <dsp:spPr>
        <a:xfrm rot="10801247">
          <a:off x="3688990" y="4366456"/>
          <a:ext cx="466082" cy="5580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3359277"/>
            <a:satOff val="4740"/>
            <a:lumOff val="-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200" kern="1200"/>
        </a:p>
      </dsp:txBody>
      <dsp:txXfrm rot="10800000">
        <a:off x="3828815" y="4478084"/>
        <a:ext cx="326257" cy="334809"/>
      </dsp:txXfrm>
    </dsp:sp>
    <dsp:sp modelId="{9E8EB78F-48CA-42B4-8A9D-9E6855485306}">
      <dsp:nvSpPr>
        <dsp:cNvPr id="0" name=""/>
        <dsp:cNvSpPr/>
      </dsp:nvSpPr>
      <dsp:spPr>
        <a:xfrm>
          <a:off x="1815762" y="3818310"/>
          <a:ext cx="1653378" cy="1653378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b="1" kern="1200" dirty="0" err="1" smtClean="0">
              <a:solidFill>
                <a:schemeClr val="bg1"/>
              </a:solidFill>
            </a:rPr>
            <a:t>Programme</a:t>
          </a:r>
          <a:r>
            <a:rPr lang="sv-SE" sz="1400" b="1" kern="1200" dirty="0" smtClean="0">
              <a:solidFill>
                <a:schemeClr val="bg1"/>
              </a:solidFill>
            </a:rPr>
            <a:t> &amp; Service Management</a:t>
          </a:r>
          <a:endParaRPr lang="sv-SE" sz="1400" b="1" kern="1200" dirty="0">
            <a:solidFill>
              <a:schemeClr val="bg1"/>
            </a:solidFill>
          </a:endParaRPr>
        </a:p>
      </dsp:txBody>
      <dsp:txXfrm>
        <a:off x="2057894" y="4060442"/>
        <a:ext cx="1169114" cy="1169114"/>
      </dsp:txXfrm>
    </dsp:sp>
    <dsp:sp modelId="{F66A1FD5-ACA0-42ED-BDBC-8CE31019B27D}">
      <dsp:nvSpPr>
        <dsp:cNvPr id="0" name=""/>
        <dsp:cNvSpPr/>
      </dsp:nvSpPr>
      <dsp:spPr>
        <a:xfrm rot="15120000">
          <a:off x="2047288" y="3202078"/>
          <a:ext cx="433968" cy="5580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5038915"/>
            <a:satOff val="7109"/>
            <a:lumOff val="-88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200" kern="1200"/>
        </a:p>
      </dsp:txBody>
      <dsp:txXfrm rot="10800000">
        <a:off x="2132498" y="3375590"/>
        <a:ext cx="303778" cy="334809"/>
      </dsp:txXfrm>
    </dsp:sp>
    <dsp:sp modelId="{77E9A3AE-6327-4CCC-8643-2261EB856F04}">
      <dsp:nvSpPr>
        <dsp:cNvPr id="0" name=""/>
        <dsp:cNvSpPr/>
      </dsp:nvSpPr>
      <dsp:spPr>
        <a:xfrm>
          <a:off x="944494" y="1459032"/>
          <a:ext cx="1862762" cy="1653378"/>
        </a:xfrm>
        <a:prstGeom prst="ellipse">
          <a:avLst/>
        </a:prstGeom>
        <a:solidFill>
          <a:schemeClr val="accent5">
            <a:hueOff val="6718553"/>
            <a:satOff val="9479"/>
            <a:lumOff val="-1176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b="1" kern="1200" dirty="0" smtClean="0">
              <a:solidFill>
                <a:schemeClr val="bg1"/>
              </a:solidFill>
            </a:rPr>
            <a:t>Social systems Interventions &amp; Development</a:t>
          </a:r>
          <a:endParaRPr lang="sv-SE" sz="1400" b="1" kern="1200" dirty="0">
            <a:solidFill>
              <a:schemeClr val="bg1"/>
            </a:solidFill>
          </a:endParaRPr>
        </a:p>
      </dsp:txBody>
      <dsp:txXfrm>
        <a:off x="1217289" y="1701164"/>
        <a:ext cx="1317172" cy="1169114"/>
      </dsp:txXfrm>
    </dsp:sp>
    <dsp:sp modelId="{1E7C1BDC-89EA-4F21-88B4-0326A38FF372}">
      <dsp:nvSpPr>
        <dsp:cNvPr id="0" name=""/>
        <dsp:cNvSpPr/>
      </dsp:nvSpPr>
      <dsp:spPr>
        <a:xfrm rot="19386258">
          <a:off x="2674783" y="1264859"/>
          <a:ext cx="378606" cy="5580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6718553"/>
            <a:satOff val="9479"/>
            <a:lumOff val="-11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200" kern="1200">
            <a:solidFill>
              <a:schemeClr val="accent4"/>
            </a:solidFill>
          </a:endParaRPr>
        </a:p>
      </dsp:txBody>
      <dsp:txXfrm>
        <a:off x="2686157" y="1410557"/>
        <a:ext cx="265024" cy="334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04FB-5D3A-417E-BFB4-24E6C7604809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9E554-F252-490A-9D13-77681F4DEF7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068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ätvinklig triangel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ubrik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7" name="Underrubrik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grpSp>
        <p:nvGrpSpPr>
          <p:cNvPr id="2" name="Grup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ihandsfigu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ihandsfigu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ihandsfigu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latshållare fö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19" name="Platshållare för sidfo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V-form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-form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Frihandsfigu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ihandsfigu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ätvinklig triangel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-form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-form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ihandsfigu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ihandsfigu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ätvinklig triangel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rubrik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0" name="Platshållare för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654021F-E449-4DA0-83F8-ADC97BB990DE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2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511AB08-E84A-445D-BA8A-3B669FD097CB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370013" y="949325"/>
            <a:ext cx="73136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sv-SE" sz="5400">
                <a:solidFill>
                  <a:schemeClr val="tx2"/>
                </a:solidFill>
              </a:rPr>
              <a:t>Guidance in Sweden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000100" y="1571612"/>
            <a:ext cx="7416800" cy="385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en-GB" sz="2400" dirty="0">
                <a:latin typeface="Bodoni MT" pitchFamily="18" charset="0"/>
              </a:rPr>
              <a:t>One of the most extensive training in Europe (3 years, bachelor) but </a:t>
            </a:r>
            <a:r>
              <a:rPr lang="en-GB" sz="2400" dirty="0" smtClean="0">
                <a:latin typeface="Bodoni MT" pitchFamily="18" charset="0"/>
              </a:rPr>
              <a:t>30</a:t>
            </a:r>
            <a:r>
              <a:rPr lang="en-GB" sz="2400" dirty="0">
                <a:latin typeface="Bodoni MT" pitchFamily="18" charset="0"/>
              </a:rPr>
              <a:t>% of the practitioners lack special training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en-GB" sz="2400" dirty="0">
                <a:latin typeface="Bodoni MT" pitchFamily="18" charset="0"/>
              </a:rPr>
              <a:t>Mainly in the educational system but new markets are arising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en-GB" sz="2400" dirty="0">
                <a:latin typeface="Bodoni MT" pitchFamily="18" charset="0"/>
              </a:rPr>
              <a:t>School based or centre based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en-GB" sz="2400" dirty="0">
                <a:latin typeface="Bodoni MT" pitchFamily="18" charset="0"/>
              </a:rPr>
              <a:t>The guidance interview – most important tool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en-GB" sz="2400" dirty="0">
                <a:latin typeface="Bodoni MT" pitchFamily="18" charset="0"/>
              </a:rPr>
              <a:t>Appreciated guidance specialists but an unclear role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en-GB" sz="2400" dirty="0">
                <a:latin typeface="Bodoni MT" pitchFamily="18" charset="0"/>
              </a:rPr>
              <a:t>Emphasis on students with special needs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en-GB" sz="2400" dirty="0">
                <a:latin typeface="Bodoni MT" pitchFamily="18" charset="0"/>
              </a:rPr>
              <a:t>Gap between goals and reality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The </a:t>
            </a:r>
            <a:r>
              <a:rPr lang="sv-SE" dirty="0" err="1" smtClean="0"/>
              <a:t>core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the </a:t>
            </a:r>
            <a:r>
              <a:rPr lang="sv-SE" dirty="0" err="1" smtClean="0"/>
              <a:t>training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65125" indent="-255588"/>
            <a:r>
              <a:rPr lang="en-US" sz="3200" dirty="0" smtClean="0">
                <a:latin typeface="Bodoni MT" pitchFamily="18" charset="0"/>
              </a:rPr>
              <a:t>One module behavioral science</a:t>
            </a:r>
          </a:p>
          <a:p>
            <a:pPr marL="365125" indent="-255588"/>
            <a:r>
              <a:rPr lang="en-US" sz="3200" dirty="0" smtClean="0">
                <a:latin typeface="Bodoni MT" pitchFamily="18" charset="0"/>
              </a:rPr>
              <a:t>One module social science</a:t>
            </a:r>
          </a:p>
          <a:p>
            <a:pPr marL="365125" indent="-255588"/>
            <a:r>
              <a:rPr lang="en-US" sz="3200" dirty="0" smtClean="0">
                <a:latin typeface="Bodoni MT" pitchFamily="18" charset="0"/>
              </a:rPr>
              <a:t>One core module around career </a:t>
            </a:r>
            <a:r>
              <a:rPr lang="en-US" sz="3200" dirty="0" err="1" smtClean="0">
                <a:latin typeface="Bodoni MT" pitchFamily="18" charset="0"/>
              </a:rPr>
              <a:t>counselling</a:t>
            </a:r>
            <a:endParaRPr lang="en-US" sz="3200" dirty="0" smtClean="0">
              <a:latin typeface="Bodoni MT" pitchFamily="18" charset="0"/>
            </a:endParaRPr>
          </a:p>
          <a:p>
            <a:pPr marL="365125" indent="-255588"/>
            <a:r>
              <a:rPr lang="en-US" sz="3200" dirty="0" smtClean="0">
                <a:latin typeface="Bodoni MT" pitchFamily="18" charset="0"/>
              </a:rPr>
              <a:t>One module practice (school, employment office, rehabilitation, human resources)</a:t>
            </a:r>
          </a:p>
          <a:p>
            <a:pPr marL="365125" indent="-255588"/>
            <a:r>
              <a:rPr lang="en-US" sz="3200" dirty="0" smtClean="0">
                <a:latin typeface="Bodoni MT" pitchFamily="18" charset="0"/>
              </a:rPr>
              <a:t>Integration key word. Different courses are integrated with career </a:t>
            </a:r>
            <a:r>
              <a:rPr lang="en-US" sz="3200" dirty="0" err="1" smtClean="0">
                <a:latin typeface="Bodoni MT" pitchFamily="18" charset="0"/>
              </a:rPr>
              <a:t>counselling</a:t>
            </a:r>
            <a:r>
              <a:rPr lang="en-US" sz="3200" dirty="0" smtClean="0">
                <a:latin typeface="Bodoni MT" pitchFamily="18" charset="0"/>
              </a:rPr>
              <a:t> methods and theories</a:t>
            </a:r>
          </a:p>
          <a:p>
            <a:endParaRPr lang="sv-SE" sz="3200" dirty="0"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31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lIns="91440" rIns="91440" bIns="45720" anchor="ctr">
            <a:normAutofit/>
          </a:bodyPr>
          <a:lstStyle/>
          <a:p>
            <a:pPr algn="ctr" eaLnBrk="1" hangingPunct="1"/>
            <a:r>
              <a:rPr lang="sv-SE" sz="4800" dirty="0" smtClean="0"/>
              <a:t>Different </a:t>
            </a:r>
            <a:r>
              <a:rPr lang="sv-SE" sz="4800" dirty="0" err="1" smtClean="0"/>
              <a:t>needs</a:t>
            </a:r>
            <a:endParaRPr lang="sv-SE" sz="48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2910" y="1357298"/>
            <a:ext cx="8229600" cy="4880014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z="2400" dirty="0" smtClean="0"/>
              <a:t>Information – difficult to get the complete picture, more alternatives</a:t>
            </a:r>
          </a:p>
          <a:p>
            <a:pPr eaLnBrk="1" hangingPunct="1"/>
            <a:r>
              <a:rPr lang="en-US" sz="2400" dirty="0" smtClean="0"/>
              <a:t>Make decisions – frustration for making the right choice, can’t decide, anxiety for dropping alternatives</a:t>
            </a:r>
          </a:p>
          <a:p>
            <a:pPr eaLnBrk="1" hangingPunct="1"/>
            <a:r>
              <a:rPr lang="en-US" sz="2400" dirty="0" smtClean="0"/>
              <a:t>Help on the way – empowerment, support, coaching</a:t>
            </a:r>
          </a:p>
          <a:p>
            <a:pPr eaLnBrk="1" hangingPunct="1"/>
            <a:r>
              <a:rPr lang="en-US" sz="2400" dirty="0" smtClean="0"/>
              <a:t>Motivation – how can I cope? How do I look forward?</a:t>
            </a:r>
          </a:p>
          <a:p>
            <a:pPr eaLnBrk="1" hangingPunct="1"/>
            <a:r>
              <a:rPr lang="en-US" sz="2400" dirty="0" smtClean="0"/>
              <a:t>Understand yourself and your life situation – who am I? What kind of life am I supposed to have? What shall become of me?</a:t>
            </a:r>
          </a:p>
          <a:p>
            <a:pPr eaLnBrk="1" hangingPunct="1"/>
            <a:r>
              <a:rPr lang="en-US" sz="2400" dirty="0" smtClean="0"/>
              <a:t>Want to be seen – I exist, stop the world, rest in yourself, ease the pressure</a:t>
            </a:r>
          </a:p>
          <a:p>
            <a:pPr eaLnBrk="1" hangingPunct="1">
              <a:lnSpc>
                <a:spcPct val="80000"/>
              </a:lnSpc>
            </a:pPr>
            <a:endParaRPr lang="sv-S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Course 1 Introduction and Communication, 15 p 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Course</a:t>
            </a:r>
            <a:r>
              <a:rPr lang="sv-SE" sz="2400" dirty="0" smtClean="0"/>
              <a:t> 2 </a:t>
            </a:r>
            <a:r>
              <a:rPr lang="en-US" sz="2400" dirty="0" smtClean="0"/>
              <a:t>The Individual and Society, 15 p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Course 3 </a:t>
            </a:r>
            <a:r>
              <a:rPr lang="en-GB" sz="2400" dirty="0"/>
              <a:t>	Human beings in the process of change </a:t>
            </a:r>
            <a:r>
              <a:rPr lang="en-GB" sz="2400" dirty="0" smtClean="0"/>
              <a:t>15p</a:t>
            </a:r>
            <a:endParaRPr lang="sv-SE" sz="2400" dirty="0"/>
          </a:p>
          <a:p>
            <a:pPr lvl="0">
              <a:lnSpc>
                <a:spcPct val="150000"/>
              </a:lnSpc>
            </a:pPr>
            <a:r>
              <a:rPr lang="en-GB" sz="2400" dirty="0" smtClean="0"/>
              <a:t>Course 4</a:t>
            </a:r>
            <a:r>
              <a:rPr lang="en-GB" sz="2400" dirty="0"/>
              <a:t>	Foundations of  counselling		</a:t>
            </a:r>
            <a:r>
              <a:rPr lang="en-GB" sz="2400" dirty="0" smtClean="0"/>
              <a:t>15p</a:t>
            </a:r>
            <a:endParaRPr lang="sv-SE" sz="2400" dirty="0"/>
          </a:p>
          <a:p>
            <a:pPr>
              <a:lnSpc>
                <a:spcPct val="150000"/>
              </a:lnSpc>
            </a:pPr>
            <a:r>
              <a:rPr lang="en-GB" sz="2400" dirty="0" smtClean="0"/>
              <a:t>Course 5</a:t>
            </a:r>
            <a:r>
              <a:rPr lang="en-GB" sz="2400" dirty="0"/>
              <a:t>	Counselling from a developmental and </a:t>
            </a:r>
            <a:r>
              <a:rPr lang="en-GB" sz="2400" dirty="0" smtClean="0"/>
              <a:t>learning perspective </a:t>
            </a:r>
            <a:r>
              <a:rPr lang="en-GB" sz="2400" dirty="0"/>
              <a:t>15p</a:t>
            </a:r>
            <a:endParaRPr lang="sv-SE" sz="2400" dirty="0"/>
          </a:p>
          <a:p>
            <a:pPr lvl="0">
              <a:lnSpc>
                <a:spcPct val="150000"/>
              </a:lnSpc>
            </a:pPr>
            <a:r>
              <a:rPr lang="en-GB" sz="2400" dirty="0" smtClean="0"/>
              <a:t> Course 6</a:t>
            </a:r>
            <a:r>
              <a:rPr lang="en-GB" sz="2400" dirty="0"/>
              <a:t>	Working life and society		</a:t>
            </a:r>
            <a:r>
              <a:rPr lang="en-GB" sz="2400" dirty="0" smtClean="0"/>
              <a:t>15p</a:t>
            </a:r>
            <a:endParaRPr lang="sv-SE" sz="2400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The content/courses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556792"/>
            <a:ext cx="8229600" cy="4235362"/>
          </a:xfrm>
        </p:spPr>
        <p:txBody>
          <a:bodyPr>
            <a:normAutofit fontScale="92500"/>
          </a:bodyPr>
          <a:lstStyle/>
          <a:p>
            <a:pPr lvl="0">
              <a:lnSpc>
                <a:spcPct val="120000"/>
              </a:lnSpc>
            </a:pPr>
            <a:r>
              <a:rPr lang="en-GB" sz="2400" dirty="0"/>
              <a:t>Course 7	Coaching and adaptation	</a:t>
            </a:r>
            <a:r>
              <a:rPr lang="en-GB" sz="2400" dirty="0" smtClean="0"/>
              <a:t>15p</a:t>
            </a:r>
            <a:endParaRPr lang="sv-SE" sz="2400" dirty="0"/>
          </a:p>
          <a:p>
            <a:pPr lvl="0">
              <a:lnSpc>
                <a:spcPct val="120000"/>
              </a:lnSpc>
            </a:pPr>
            <a:r>
              <a:rPr lang="en-GB" sz="2400" dirty="0"/>
              <a:t>Course 8	Research survey and methods </a:t>
            </a:r>
            <a:r>
              <a:rPr lang="en-GB" sz="2400" dirty="0" smtClean="0"/>
              <a:t>7.5p</a:t>
            </a:r>
            <a:endParaRPr lang="sv-SE" sz="2400" dirty="0"/>
          </a:p>
          <a:p>
            <a:pPr lvl="0">
              <a:lnSpc>
                <a:spcPct val="120000"/>
              </a:lnSpc>
            </a:pPr>
            <a:r>
              <a:rPr lang="en-GB" sz="2400" dirty="0"/>
              <a:t>Course 9	Advanced course		</a:t>
            </a:r>
            <a:r>
              <a:rPr lang="en-GB" sz="2400" dirty="0" smtClean="0"/>
              <a:t>7.5p</a:t>
            </a:r>
            <a:endParaRPr lang="sv-SE" sz="2400" dirty="0"/>
          </a:p>
          <a:p>
            <a:pPr lvl="0">
              <a:lnSpc>
                <a:spcPct val="120000"/>
              </a:lnSpc>
            </a:pPr>
            <a:r>
              <a:rPr lang="en-GB" sz="2400" dirty="0"/>
              <a:t>Course 10	Leadership and working for </a:t>
            </a:r>
            <a:r>
              <a:rPr lang="en-GB" sz="2400" dirty="0" smtClean="0"/>
              <a:t>change 7.5p</a:t>
            </a:r>
            <a:endParaRPr lang="sv-SE" sz="2400" dirty="0"/>
          </a:p>
          <a:p>
            <a:pPr lvl="0">
              <a:lnSpc>
                <a:spcPct val="120000"/>
              </a:lnSpc>
            </a:pPr>
            <a:r>
              <a:rPr lang="en-GB" sz="2400" dirty="0"/>
              <a:t>Course 11	Counselling in different contexts	</a:t>
            </a:r>
            <a:r>
              <a:rPr lang="en-GB" sz="2400" dirty="0" smtClean="0"/>
              <a:t>7.5p</a:t>
            </a:r>
            <a:endParaRPr lang="sv-SE" sz="2400" dirty="0"/>
          </a:p>
          <a:p>
            <a:pPr lvl="0">
              <a:lnSpc>
                <a:spcPct val="120000"/>
              </a:lnSpc>
            </a:pPr>
            <a:r>
              <a:rPr lang="en-GB" sz="2400" dirty="0"/>
              <a:t>Course 12	Counselling theory and methods	</a:t>
            </a:r>
            <a:r>
              <a:rPr lang="en-GB" sz="2400" dirty="0" smtClean="0"/>
              <a:t>22.5</a:t>
            </a:r>
            <a:endParaRPr lang="sv-SE" sz="2400" dirty="0"/>
          </a:p>
          <a:p>
            <a:pPr lvl="0">
              <a:lnSpc>
                <a:spcPct val="120000"/>
              </a:lnSpc>
            </a:pPr>
            <a:r>
              <a:rPr lang="en-GB" sz="2400" dirty="0"/>
              <a:t>Course 13	Research methods and scientific theory	7.5p</a:t>
            </a:r>
            <a:endParaRPr lang="sv-SE" sz="2400" dirty="0"/>
          </a:p>
          <a:p>
            <a:pPr lvl="0">
              <a:lnSpc>
                <a:spcPct val="120000"/>
              </a:lnSpc>
            </a:pPr>
            <a:r>
              <a:rPr lang="en-GB" sz="2400" dirty="0"/>
              <a:t>Course 14	Dissertation	</a:t>
            </a:r>
            <a:r>
              <a:rPr lang="en-GB" sz="2400" dirty="0" smtClean="0"/>
              <a:t>15p</a:t>
            </a:r>
            <a:endParaRPr lang="sv-SE" sz="2400" dirty="0"/>
          </a:p>
          <a:p>
            <a:pPr eaLnBrk="1" hangingPunct="1">
              <a:lnSpc>
                <a:spcPct val="120000"/>
              </a:lnSpc>
            </a:pPr>
            <a:endParaRPr lang="sv-SE" sz="2400" dirty="0" smtClean="0">
              <a:latin typeface="Bodoni MT" pitchFamily="18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The content/courses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>
                <a:latin typeface="Bodoni MT" pitchFamily="18" charset="0"/>
              </a:rPr>
              <a:t>How do we mirror new perspectives, theories and trends?</a:t>
            </a:r>
          </a:p>
          <a:p>
            <a:pPr eaLnBrk="1" hangingPunct="1"/>
            <a:r>
              <a:rPr lang="en-US" sz="2400" dirty="0" smtClean="0">
                <a:latin typeface="Bodoni MT" pitchFamily="18" charset="0"/>
              </a:rPr>
              <a:t>How do we get a balance between an academic view and the professional role</a:t>
            </a:r>
          </a:p>
          <a:p>
            <a:pPr eaLnBrk="1" hangingPunct="1"/>
            <a:r>
              <a:rPr lang="en-US" sz="2400" dirty="0" smtClean="0">
                <a:latin typeface="Bodoni MT" pitchFamily="18" charset="0"/>
              </a:rPr>
              <a:t>How do we develop a broader repertoire of skills?</a:t>
            </a:r>
          </a:p>
          <a:p>
            <a:pPr eaLnBrk="1" hangingPunct="1"/>
            <a:r>
              <a:rPr lang="en-US" sz="2400" dirty="0" smtClean="0">
                <a:latin typeface="Bodoni MT" pitchFamily="18" charset="0"/>
              </a:rPr>
              <a:t>How do we strengthen research in and evaluations of guidance?</a:t>
            </a:r>
          </a:p>
          <a:p>
            <a:pPr eaLnBrk="1" hangingPunct="1"/>
            <a:r>
              <a:rPr lang="en-US" sz="2400" dirty="0" smtClean="0">
                <a:latin typeface="Bodoni MT" pitchFamily="18" charset="0"/>
              </a:rPr>
              <a:t>How do we create a process in learning and skill development, a progressive development</a:t>
            </a:r>
          </a:p>
          <a:p>
            <a:pPr eaLnBrk="1" hangingPunct="1"/>
            <a:r>
              <a:rPr lang="en-US" sz="2400" dirty="0" smtClean="0">
                <a:latin typeface="Bodoni MT" pitchFamily="18" charset="0"/>
              </a:rPr>
              <a:t>How do we develop a more international perspective?</a:t>
            </a:r>
          </a:p>
          <a:p>
            <a:pPr eaLnBrk="1" hangingPunct="1"/>
            <a:endParaRPr lang="en-US" sz="2400" dirty="0" smtClean="0">
              <a:latin typeface="Bodoni MT" pitchFamily="18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Challenge for curriculum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008112"/>
          </a:xfrm>
        </p:spPr>
        <p:txBody>
          <a:bodyPr/>
          <a:lstStyle/>
          <a:p>
            <a:pPr algn="ctr"/>
            <a:r>
              <a:rPr lang="sv-SE" sz="4800" dirty="0" err="1" smtClean="0">
                <a:solidFill>
                  <a:schemeClr val="accent4"/>
                </a:solidFill>
              </a:rPr>
              <a:t>Core</a:t>
            </a:r>
            <a:r>
              <a:rPr lang="sv-SE" sz="4800" dirty="0" smtClean="0">
                <a:solidFill>
                  <a:schemeClr val="accent4"/>
                </a:solidFill>
              </a:rPr>
              <a:t> </a:t>
            </a:r>
            <a:r>
              <a:rPr lang="sv-SE" sz="4800" dirty="0" err="1" smtClean="0">
                <a:solidFill>
                  <a:schemeClr val="accent4"/>
                </a:solidFill>
              </a:rPr>
              <a:t>competences</a:t>
            </a:r>
            <a:r>
              <a:rPr lang="sv-SE" dirty="0" smtClean="0">
                <a:solidFill>
                  <a:schemeClr val="accent4"/>
                </a:solidFill>
              </a:rPr>
              <a:t> </a:t>
            </a:r>
            <a:r>
              <a:rPr lang="sv-SE" sz="1800" dirty="0" smtClean="0">
                <a:solidFill>
                  <a:schemeClr val="accent4"/>
                </a:solidFill>
              </a:rPr>
              <a:t>(Nice, 2012)</a:t>
            </a:r>
            <a:endParaRPr lang="sv-SE" sz="1800" dirty="0">
              <a:solidFill>
                <a:schemeClr val="accent4"/>
              </a:solidFill>
            </a:endParaRPr>
          </a:p>
        </p:txBody>
      </p:sp>
      <p:graphicFrame>
        <p:nvGraphicFramePr>
          <p:cNvPr id="8" name="Platshållare för innehåll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935100"/>
              </p:ext>
            </p:extLst>
          </p:nvPr>
        </p:nvGraphicFramePr>
        <p:xfrm>
          <a:off x="871538" y="1268760"/>
          <a:ext cx="766090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Ellips 8"/>
          <p:cNvSpPr/>
          <p:nvPr/>
        </p:nvSpPr>
        <p:spPr>
          <a:xfrm>
            <a:off x="3707904" y="3284984"/>
            <a:ext cx="1656184" cy="158417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Profess-ionalism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931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8" grpId="1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alleri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337</Words>
  <Application>Microsoft Office PowerPoint</Application>
  <PresentationFormat>Bildspel på skärmen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8" baseType="lpstr">
      <vt:lpstr>Galleri</vt:lpstr>
      <vt:lpstr>PowerPoint-presentation</vt:lpstr>
      <vt:lpstr>The core of the training</vt:lpstr>
      <vt:lpstr>Different needs</vt:lpstr>
      <vt:lpstr>The content/courses I</vt:lpstr>
      <vt:lpstr>The content/courses II</vt:lpstr>
      <vt:lpstr>Challenge for curriculum</vt:lpstr>
      <vt:lpstr>Core competences (Nice, 2012)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Academia 19/5</dc:title>
  <dc:creator>Anders Lovén</dc:creator>
  <cp:lastModifiedBy>LUMILI</cp:lastModifiedBy>
  <cp:revision>16</cp:revision>
  <dcterms:created xsi:type="dcterms:W3CDTF">2010-05-20T06:30:31Z</dcterms:created>
  <dcterms:modified xsi:type="dcterms:W3CDTF">2012-11-01T09:24:31Z</dcterms:modified>
</cp:coreProperties>
</file>