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embeddedFontLst>
    <p:embeddedFont>
      <p:font typeface="Verdana" panose="020B0604030504040204" pitchFamily="34" charset="0"/>
      <p:regular r:id="rId17"/>
      <p:bold r:id="rId18"/>
      <p:italic r:id="rId19"/>
      <p:boldItalic r:id="rId20"/>
    </p:embeddedFont>
    <p:embeddedFont>
      <p:font typeface="Merriweather Sans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1</a:t>
            </a:fld>
            <a:endParaRPr lang="fi-FI"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Otsikko ja pystysuora teksti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2324099" y="-38100"/>
            <a:ext cx="4495800" cy="777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Pystysuora otsikko ja teksti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4552949" y="2190750"/>
            <a:ext cx="5867400" cy="194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590549" y="323850"/>
            <a:ext cx="5867400" cy="567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D583663-2575-4AEC-95A4-ACB981F32A7A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877049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Otsikko, sisältö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F63411C-D441-4055-9254-9037F1A4306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55313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Osan ylätunnist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sisältökohdetta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85800" y="1600200"/>
            <a:ext cx="3809999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3809999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tailu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tsikollinen sisältö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tsikollinen kuva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/>
          <p:nvPr/>
        </p:nvSpPr>
        <p:spPr>
          <a:xfrm>
            <a:off x="228600" y="6453335"/>
            <a:ext cx="3429000" cy="274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i-FI" sz="12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Forum IV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Shape 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/>
          <p:nvPr/>
        </p:nvSpPr>
        <p:spPr>
          <a:xfrm>
            <a:off x="4267200" y="1981200"/>
            <a:ext cx="2607353" cy="12003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Verdana"/>
              <a:buNone/>
            </a:pPr>
            <a:r>
              <a:rPr lang="fi-FI" sz="24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Luku </a:t>
            </a:r>
            <a:r>
              <a:rPr lang="fi-FI" sz="24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7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endParaRPr sz="2400" b="0" i="0" u="none" strike="noStrike" cap="non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Verdana"/>
              <a:buNone/>
            </a:pPr>
            <a:r>
              <a:rPr lang="fi-FI" sz="2400" b="1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Renessanssi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Verdana"/>
              <a:buNone/>
            </a:pPr>
            <a:endParaRPr sz="2400" b="1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3" name="Picture 5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404813"/>
            <a:ext cx="8459787" cy="55927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475908" y="535208"/>
            <a:ext cx="2610010" cy="40011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SzPct val="120000"/>
              <a:buFont typeface="Arial" panose="020B0604020202020204" pitchFamily="34" charset="0"/>
              <a:buChar char="•"/>
            </a:pPr>
            <a:r>
              <a:rPr lang="fi-FI" altLang="fi-FI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maisemakuvaus</a:t>
            </a:r>
          </a:p>
        </p:txBody>
      </p:sp>
    </p:spTree>
    <p:extLst>
      <p:ext uri="{BB962C8B-B14F-4D97-AF65-F5344CB8AC3E}">
        <p14:creationId xmlns:p14="http://schemas.microsoft.com/office/powerpoint/2010/main" val="118875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5" name="Picture 7"/>
          <p:cNvPicPr>
            <a:picLocks noGrp="1" noChangeAspect="1" noChangeArrowheads="1"/>
          </p:cNvPicPr>
          <p:nvPr>
            <p:ph/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313" y="404813"/>
            <a:ext cx="8459787" cy="5592762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250825" y="596900"/>
            <a:ext cx="8000588" cy="82362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marL="457200" indent="-230400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i-FI" altLang="fi-FI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Teos on maalattu ilmeisesti firenzeläiselle Lorenzo de </a:t>
            </a:r>
          </a:p>
          <a:p>
            <a:pPr marL="457200" indent="-230400">
              <a:lnSpc>
                <a:spcPct val="114000"/>
              </a:lnSpc>
              <a:spcBef>
                <a:spcPts val="500"/>
              </a:spcBef>
            </a:pPr>
            <a:r>
              <a:rPr lang="fi-FI" altLang="fi-FI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Medicille</a:t>
            </a:r>
            <a:r>
              <a:rPr lang="fi-FI" altLang="fi-FI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joka oli yksi aikansa mahtavimpia mesenaatteja.</a:t>
            </a:r>
          </a:p>
        </p:txBody>
      </p:sp>
    </p:spTree>
    <p:extLst>
      <p:ext uri="{BB962C8B-B14F-4D97-AF65-F5344CB8AC3E}">
        <p14:creationId xmlns:p14="http://schemas.microsoft.com/office/powerpoint/2010/main" val="3391150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3" name="Picture 1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404813"/>
            <a:ext cx="8459787" cy="55927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pic>
        <p:nvPicPr>
          <p:cNvPr id="18436" name="Picture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54713" y="333375"/>
            <a:ext cx="3189287" cy="6048375"/>
          </a:xfrm>
          <a:ln/>
        </p:spPr>
      </p:pic>
      <p:pic>
        <p:nvPicPr>
          <p:cNvPr id="18437" name="Picture 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24413" y="333375"/>
            <a:ext cx="2314575" cy="6048375"/>
          </a:xfrm>
          <a:noFill/>
          <a:ln/>
        </p:spPr>
      </p:pic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395288" y="620713"/>
            <a:ext cx="8208962" cy="7016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r>
              <a:rPr lang="fi-FI" altLang="fi-FI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Maalauksen aihe tulee roomalaisen runoilijan </a:t>
            </a:r>
            <a:r>
              <a:rPr lang="fi-FI" altLang="fi-FI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Ovidiuksen</a:t>
            </a:r>
            <a:r>
              <a:rPr lang="fi-FI" altLang="fi-FI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fi-FI" altLang="fi-FI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teoksesta </a:t>
            </a:r>
            <a:r>
              <a:rPr lang="fi-FI" altLang="fi-FI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Fasti</a:t>
            </a:r>
            <a:r>
              <a:rPr lang="fi-FI" altLang="fi-FI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250825" y="1023938"/>
            <a:ext cx="8651727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i-FI" altLang="fi-FI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Maalauksen tarina etenee poikkeuksellisesti oikealta vasemmalle.</a:t>
            </a: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539750" y="1244600"/>
            <a:ext cx="7370929" cy="40011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r>
              <a:rPr lang="fi-FI" altLang="fi-FI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Tuulenjumala </a:t>
            </a:r>
            <a:r>
              <a:rPr lang="fi-FI" altLang="fi-FI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Zefyros</a:t>
            </a:r>
            <a:r>
              <a:rPr lang="fi-FI" altLang="fi-FI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on tarttumassa nymfi </a:t>
            </a:r>
            <a:r>
              <a:rPr lang="fi-FI" altLang="fi-FI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Clorikseen</a:t>
            </a:r>
            <a:r>
              <a:rPr lang="fi-FI" altLang="fi-FI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250825" y="1747838"/>
            <a:ext cx="6026009" cy="40011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r>
              <a:rPr lang="fi-FI" altLang="fi-FI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Chloriksen</a:t>
            </a:r>
            <a:r>
              <a:rPr lang="fi-FI" altLang="fi-FI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vieressä on Flora kukkaispuvussa.</a:t>
            </a:r>
          </a:p>
        </p:txBody>
      </p:sp>
    </p:spTree>
    <p:extLst>
      <p:ext uri="{BB962C8B-B14F-4D97-AF65-F5344CB8AC3E}">
        <p14:creationId xmlns:p14="http://schemas.microsoft.com/office/powerpoint/2010/main" val="7830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animBg="1"/>
      <p:bldP spid="18438" grpId="1" animBg="1"/>
      <p:bldP spid="18439" grpId="0" animBg="1"/>
      <p:bldP spid="18439" grpId="1" animBg="1"/>
      <p:bldP spid="18440" grpId="0" animBg="1"/>
      <p:bldP spid="18440" grpId="1" animBg="1"/>
      <p:bldP spid="18441" grpId="0" animBg="1"/>
      <p:bldP spid="1844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7" name="Picture 11"/>
          <p:cNvPicPr>
            <a:picLocks noGrp="1" noChangeAspect="1" noChangeArrowheads="1"/>
          </p:cNvPicPr>
          <p:nvPr>
            <p:ph/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479425"/>
            <a:ext cx="8229600" cy="5441950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pic>
        <p:nvPicPr>
          <p:cNvPr id="19460" name="Picture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22663" y="333375"/>
            <a:ext cx="2413000" cy="6048375"/>
          </a:xfrm>
          <a:noFill/>
          <a:ln/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33375"/>
            <a:ext cx="3841750" cy="602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1695450" cy="604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1357474" y="5521265"/>
            <a:ext cx="5400837" cy="40011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fi-FI" altLang="fi-FI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Keskellä on rakkauden jumalatar Venus.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1152283" y="5237114"/>
            <a:ext cx="6747360" cy="76944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fi-FI" altLang="fi-FI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Venuksen vasemmalla puolella on kolme sulotarta </a:t>
            </a:r>
          </a:p>
          <a:p>
            <a:pPr>
              <a:spcBef>
                <a:spcPct val="20000"/>
              </a:spcBef>
            </a:pPr>
            <a:r>
              <a:rPr lang="fi-FI" altLang="fi-FI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(vrt. </a:t>
            </a:r>
            <a:r>
              <a:rPr lang="fi-FI" altLang="fi-FI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Pariksen</a:t>
            </a:r>
            <a:r>
              <a:rPr lang="fi-FI" altLang="fi-FI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tuomio).</a:t>
            </a: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238979" y="5218064"/>
            <a:ext cx="8159606" cy="76944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fi-FI" altLang="fi-FI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Sulottarien tanssia johtaa jumalten sanansaattaja Merkurius, </a:t>
            </a:r>
          </a:p>
          <a:p>
            <a:pPr>
              <a:spcBef>
                <a:spcPct val="20000"/>
              </a:spcBef>
            </a:pPr>
            <a:r>
              <a:rPr lang="fi-FI" altLang="fi-FI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joka hätistää pilviä pois kevään juhlasta.</a:t>
            </a:r>
          </a:p>
        </p:txBody>
      </p:sp>
    </p:spTree>
    <p:extLst>
      <p:ext uri="{BB962C8B-B14F-4D97-AF65-F5344CB8AC3E}">
        <p14:creationId xmlns:p14="http://schemas.microsoft.com/office/powerpoint/2010/main" val="1638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 animBg="1"/>
      <p:bldP spid="19463" grpId="1" animBg="1"/>
      <p:bldP spid="19464" grpId="0" animBg="1"/>
      <p:bldP spid="19464" grpId="1" animBg="1"/>
      <p:bldP spid="19465" grpId="0" animBg="1"/>
      <p:bldP spid="1946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7" name="Picture 17"/>
          <p:cNvPicPr>
            <a:picLocks noGrp="1" noChangeAspect="1" noChangeArrowheads="1"/>
          </p:cNvPicPr>
          <p:nvPr>
            <p:ph/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313" y="404813"/>
            <a:ext cx="8459787" cy="5592762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pic>
        <p:nvPicPr>
          <p:cNvPr id="20484" name="Picture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9838" y="809625"/>
            <a:ext cx="4249737" cy="6048375"/>
          </a:xfrm>
          <a:noFill/>
          <a:ln/>
        </p:spPr>
      </p:pic>
      <p:pic>
        <p:nvPicPr>
          <p:cNvPr id="20485" name="Picture 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2863" y="260350"/>
            <a:ext cx="5291137" cy="5976938"/>
          </a:xfrm>
          <a:noFill/>
          <a:ln/>
        </p:spPr>
      </p:pic>
      <p:pic>
        <p:nvPicPr>
          <p:cNvPr id="20486" name="Picture 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188913"/>
            <a:ext cx="5976938" cy="2084387"/>
          </a:xfrm>
          <a:noFill/>
          <a:ln/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56" y="246077"/>
            <a:ext cx="3962400" cy="590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8" name="Rectangle 8"/>
          <p:cNvSpPr>
            <a:spLocks noChangeArrowheads="1"/>
          </p:cNvSpPr>
          <p:nvPr/>
        </p:nvSpPr>
        <p:spPr bwMode="auto">
          <a:xfrm rot="10800000" flipV="1">
            <a:off x="2352608" y="4801247"/>
            <a:ext cx="3090789" cy="40011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fi-FI" altLang="fi-FI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Kevään symboleita:</a:t>
            </a: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2748411" y="5022204"/>
            <a:ext cx="2627642" cy="40011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fi-FI" altLang="fi-FI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länsituuli </a:t>
            </a:r>
            <a:r>
              <a:rPr lang="fi-FI" altLang="fi-FI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Zefyros</a:t>
            </a:r>
            <a:endParaRPr lang="fi-FI" altLang="fi-FI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1880273" y="4860658"/>
            <a:ext cx="5692584" cy="64633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fi-FI" altLang="fi-FI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kukat: maalauksessa on laskettu olevan 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fi-FI" altLang="fi-FI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noin 500 kukkaa tai kasvia</a:t>
            </a: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1464318" y="5374674"/>
            <a:ext cx="5894562" cy="40011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fi-FI" altLang="fi-FI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kukat ovat Firenzen lähiympäristön kukkia</a:t>
            </a: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2962388" y="5119688"/>
            <a:ext cx="2710999" cy="40011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fi-FI" altLang="fi-FI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Floran kukkapuku</a:t>
            </a:r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1641443" y="5044372"/>
            <a:ext cx="5578475" cy="64633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fi-FI" altLang="fi-FI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kypsyvät hedelmät: appelsiinipuu 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fi-FI" altLang="fi-FI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ilmeisesti Lorenzo de </a:t>
            </a:r>
            <a:r>
              <a:rPr lang="fi-FI" altLang="fi-FI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Medicin</a:t>
            </a:r>
            <a:r>
              <a:rPr lang="fi-FI" altLang="fi-FI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tunnus</a:t>
            </a:r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1299163" y="5169679"/>
            <a:ext cx="6884489" cy="3385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fi-FI" altLang="fi-FI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appelsiinipuu liittyi myös Venuksen juhlariitteihin</a:t>
            </a:r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3023303" y="5509257"/>
            <a:ext cx="2650084" cy="3385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fi-FI" altLang="fi-FI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sulotarten tanssi.</a:t>
            </a:r>
          </a:p>
        </p:txBody>
      </p:sp>
    </p:spTree>
    <p:extLst>
      <p:ext uri="{BB962C8B-B14F-4D97-AF65-F5344CB8AC3E}">
        <p14:creationId xmlns:p14="http://schemas.microsoft.com/office/powerpoint/2010/main" val="409783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8" grpId="0" animBg="1"/>
      <p:bldP spid="20488" grpId="1" animBg="1"/>
      <p:bldP spid="20489" grpId="0" animBg="1"/>
      <p:bldP spid="20489" grpId="1" animBg="1"/>
      <p:bldP spid="20490" grpId="0" animBg="1"/>
      <p:bldP spid="20490" grpId="1" animBg="1"/>
      <p:bldP spid="20491" grpId="0" animBg="1"/>
      <p:bldP spid="20491" grpId="1" animBg="1"/>
      <p:bldP spid="20492" grpId="0" animBg="1"/>
      <p:bldP spid="20492" grpId="1" animBg="1"/>
      <p:bldP spid="20493" grpId="0" animBg="1"/>
      <p:bldP spid="20493" grpId="1" animBg="1"/>
      <p:bldP spid="20494" grpId="0" animBg="1"/>
      <p:bldP spid="20494" grpId="1" animBg="1"/>
      <p:bldP spid="20495" grpId="0" animBg="1"/>
      <p:bldP spid="2049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Grp="1" noChangeAspect="1" noChangeArrowheads="1"/>
          </p:cNvPicPr>
          <p:nvPr>
            <p:ph/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313" y="404813"/>
            <a:ext cx="8459787" cy="5592762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1446579" y="521139"/>
            <a:ext cx="6481763" cy="95410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/>
            <a:r>
              <a:rPr lang="fi-FI" altLang="fi-FI" sz="2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Sandro Botticelli </a:t>
            </a:r>
          </a:p>
          <a:p>
            <a:pPr algn="ctr"/>
            <a:r>
              <a:rPr lang="fi-FI" altLang="fi-FI" sz="2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Kevät (La </a:t>
            </a:r>
            <a:r>
              <a:rPr lang="fi-FI" altLang="fi-FI" sz="28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Primavera</a:t>
            </a:r>
            <a:r>
              <a:rPr lang="fi-FI" altLang="fi-FI" sz="2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n. 1478)</a:t>
            </a:r>
          </a:p>
        </p:txBody>
      </p:sp>
    </p:spTree>
    <p:extLst>
      <p:ext uri="{BB962C8B-B14F-4D97-AF65-F5344CB8AC3E}">
        <p14:creationId xmlns:p14="http://schemas.microsoft.com/office/powerpoint/2010/main" val="126713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404813"/>
            <a:ext cx="8459787" cy="55927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179388" y="549275"/>
            <a:ext cx="8212505" cy="40011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lvl="1">
              <a:spcBef>
                <a:spcPct val="20000"/>
              </a:spcBef>
            </a:pPr>
            <a:r>
              <a:rPr lang="fi-FI" altLang="fi-FI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Mitä renessanssille tyypillisiä piirteitä tunnistat maalauksesta?</a:t>
            </a:r>
          </a:p>
        </p:txBody>
      </p:sp>
    </p:spTree>
    <p:extLst>
      <p:ext uri="{BB962C8B-B14F-4D97-AF65-F5344CB8AC3E}">
        <p14:creationId xmlns:p14="http://schemas.microsoft.com/office/powerpoint/2010/main" val="284681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404813"/>
            <a:ext cx="8459787" cy="55927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532179" y="563342"/>
            <a:ext cx="2752677" cy="46166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marL="457200" indent="-230400">
              <a:spcBef>
                <a:spcPct val="20000"/>
              </a:spcBef>
              <a:buFontTx/>
              <a:buChar char="•"/>
            </a:pPr>
            <a:r>
              <a:rPr lang="fi-FI" altLang="fi-FI" sz="2400" dirty="0"/>
              <a:t> </a:t>
            </a:r>
            <a:r>
              <a:rPr lang="fi-FI" altLang="fi-FI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kolmioasetelma</a:t>
            </a:r>
          </a:p>
        </p:txBody>
      </p:sp>
    </p:spTree>
    <p:extLst>
      <p:ext uri="{BB962C8B-B14F-4D97-AF65-F5344CB8AC3E}">
        <p14:creationId xmlns:p14="http://schemas.microsoft.com/office/powerpoint/2010/main" val="282171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404813"/>
            <a:ext cx="8459787" cy="55927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481990" y="535209"/>
            <a:ext cx="2016125" cy="40011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marL="457200" lvl="1" indent="-230400">
              <a:spcBef>
                <a:spcPct val="20000"/>
              </a:spcBef>
              <a:buSzPct val="120000"/>
              <a:buFont typeface="Arial" panose="020B0604020202020204" pitchFamily="34" charset="0"/>
              <a:buChar char="•"/>
            </a:pPr>
            <a:r>
              <a:rPr lang="fi-FI" altLang="fi-FI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värikkyys</a:t>
            </a:r>
          </a:p>
        </p:txBody>
      </p:sp>
    </p:spTree>
    <p:extLst>
      <p:ext uri="{BB962C8B-B14F-4D97-AF65-F5344CB8AC3E}">
        <p14:creationId xmlns:p14="http://schemas.microsoft.com/office/powerpoint/2010/main" val="154723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404813"/>
            <a:ext cx="8459787" cy="55927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489975" y="535207"/>
            <a:ext cx="2056277" cy="40011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457200" lvl="1" indent="-230400">
              <a:spcBef>
                <a:spcPct val="20000"/>
              </a:spcBef>
              <a:buSzPct val="120000"/>
              <a:buFont typeface="Arial" panose="020B0604020202020204" pitchFamily="34" charset="0"/>
              <a:buChar char="•"/>
            </a:pPr>
            <a:r>
              <a:rPr lang="fi-FI" altLang="fi-FI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signeeraus</a:t>
            </a:r>
          </a:p>
        </p:txBody>
      </p:sp>
    </p:spTree>
    <p:extLst>
      <p:ext uri="{BB962C8B-B14F-4D97-AF65-F5344CB8AC3E}">
        <p14:creationId xmlns:p14="http://schemas.microsoft.com/office/powerpoint/2010/main" val="360996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404813"/>
            <a:ext cx="8459787" cy="55927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461840" y="535207"/>
            <a:ext cx="2443298" cy="40011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marL="457200" indent="-230400">
              <a:spcBef>
                <a:spcPct val="20000"/>
              </a:spcBef>
              <a:buSzPct val="120000"/>
              <a:buFont typeface="Arial" panose="020B0604020202020204" pitchFamily="34" charset="0"/>
              <a:buChar char="•"/>
            </a:pPr>
            <a:r>
              <a:rPr lang="fi-FI" altLang="fi-FI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aihe antiikista</a:t>
            </a:r>
          </a:p>
        </p:txBody>
      </p:sp>
    </p:spTree>
    <p:extLst>
      <p:ext uri="{BB962C8B-B14F-4D97-AF65-F5344CB8AC3E}">
        <p14:creationId xmlns:p14="http://schemas.microsoft.com/office/powerpoint/2010/main" val="308370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404813"/>
            <a:ext cx="8459787" cy="55927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461840" y="521139"/>
            <a:ext cx="2651688" cy="4086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marL="457200" indent="-230400">
              <a:lnSpc>
                <a:spcPct val="114000"/>
              </a:lnSpc>
              <a:spcBef>
                <a:spcPts val="500"/>
              </a:spcBef>
              <a:buSzPct val="120000"/>
              <a:buFont typeface="Arial" panose="020B0604020202020204" pitchFamily="34" charset="0"/>
              <a:buChar char="•"/>
            </a:pPr>
            <a:r>
              <a:rPr lang="fi-FI" altLang="fi-FI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ihmisen kuvaus</a:t>
            </a:r>
          </a:p>
        </p:txBody>
      </p:sp>
    </p:spTree>
    <p:extLst>
      <p:ext uri="{BB962C8B-B14F-4D97-AF65-F5344CB8AC3E}">
        <p14:creationId xmlns:p14="http://schemas.microsoft.com/office/powerpoint/2010/main" val="381404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404813"/>
            <a:ext cx="8459787" cy="55927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475908" y="549275"/>
            <a:ext cx="2961067" cy="40011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SzPct val="120000"/>
              <a:buFont typeface="Arial" panose="020B0604020202020204" pitchFamily="34" charset="0"/>
              <a:buChar char="•"/>
            </a:pPr>
            <a:r>
              <a:rPr lang="fi-FI" altLang="fi-FI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keskeisperspektiivi</a:t>
            </a:r>
          </a:p>
        </p:txBody>
      </p:sp>
    </p:spTree>
    <p:extLst>
      <p:ext uri="{BB962C8B-B14F-4D97-AF65-F5344CB8AC3E}">
        <p14:creationId xmlns:p14="http://schemas.microsoft.com/office/powerpoint/2010/main" val="415031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animBg="1"/>
      <p:bldP spid="36867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kuv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kuv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kuv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kuv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kuv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kuv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kuv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kuv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kuv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kuv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kuv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kuv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ICKYSTYLE" val="kuva"/>
</p:tagLst>
</file>

<file path=ppt/theme/theme1.xml><?xml version="1.0" encoding="utf-8"?>
<a:theme xmlns:a="http://schemas.openxmlformats.org/drawingml/2006/main" name="Blank Presentation">
  <a:themeElements>
    <a:clrScheme name="Blank Presentatio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155</Words>
  <Application>Microsoft Office PowerPoint</Application>
  <PresentationFormat>Näytössä katseltava diaesitys (4:3)</PresentationFormat>
  <Paragraphs>36</Paragraphs>
  <Slides>14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8" baseType="lpstr">
      <vt:lpstr>Verdana</vt:lpstr>
      <vt:lpstr>Arial</vt:lpstr>
      <vt:lpstr>Merriweather Sans</vt:lpstr>
      <vt:lpstr>Blank Presentation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karri</dc:creator>
  <cp:lastModifiedBy>karri</cp:lastModifiedBy>
  <cp:revision>6</cp:revision>
  <dcterms:modified xsi:type="dcterms:W3CDTF">2017-06-30T08:41:01Z</dcterms:modified>
</cp:coreProperties>
</file>