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2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orakulmainen kolmio 9"/>
          <p:cNvSpPr/>
          <p:nvPr/>
        </p:nvSpPr>
        <p:spPr>
          <a:xfrm>
            <a:off x="-2" y="4664147"/>
            <a:ext cx="12201452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tsikko 8"/>
          <p:cNvSpPr>
            <a:spLocks noGrp="1"/>
          </p:cNvSpPr>
          <p:nvPr>
            <p:ph type="ctrTitle"/>
          </p:nvPr>
        </p:nvSpPr>
        <p:spPr>
          <a:xfrm>
            <a:off x="914400" y="1752602"/>
            <a:ext cx="103632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17" name="Alaotsikko 16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  <p:grpSp>
        <p:nvGrpSpPr>
          <p:cNvPr id="2" name="Ryhmä 1"/>
          <p:cNvGrpSpPr/>
          <p:nvPr/>
        </p:nvGrpSpPr>
        <p:grpSpPr>
          <a:xfrm>
            <a:off x="-5019" y="4953000"/>
            <a:ext cx="12197020" cy="1912088"/>
            <a:chOff x="-3765" y="4832896"/>
            <a:chExt cx="9147765" cy="2032192"/>
          </a:xfrm>
        </p:grpSpPr>
        <p:sp>
          <p:nvSpPr>
            <p:cNvPr id="7" name="Puolivapaa piirto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Puolivapaa piirto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Puolivapaa piirto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uora yhdysviiva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Päivämäärän paikkamerkki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6921CF1-1B5E-4539-BBF1-C5F30F23F2DB}" type="datetimeFigureOut">
              <a:rPr lang="fi-FI" smtClean="0"/>
              <a:t>2.12.2019</a:t>
            </a:fld>
            <a:endParaRPr lang="fi-FI"/>
          </a:p>
        </p:txBody>
      </p:sp>
      <p:sp>
        <p:nvSpPr>
          <p:cNvPr id="19" name="Alatunnisteen paikkamerk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27" name="Dian numeron paikkamerkki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D676F6B-8889-4059-BBCC-7E9CD320C536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09600" y="1481330"/>
            <a:ext cx="10972800" cy="4386071"/>
          </a:xfrm>
        </p:spPr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21CF1-1B5E-4539-BBF1-C5F30F23F2DB}" type="datetimeFigureOut">
              <a:rPr lang="fi-FI" smtClean="0"/>
              <a:t>2.12.2019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76F6B-8889-4059-BBCC-7E9CD320C536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9125351" y="274641"/>
            <a:ext cx="2369960" cy="5592761"/>
          </a:xfrm>
        </p:spPr>
        <p:txBody>
          <a:bodyPr vert="eaVert"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21CF1-1B5E-4539-BBF1-C5F30F23F2DB}" type="datetimeFigureOut">
              <a:rPr lang="fi-FI" smtClean="0"/>
              <a:t>2.12.2019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76F6B-8889-4059-BBCC-7E9CD320C536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21CF1-1B5E-4539-BBF1-C5F30F23F2DB}" type="datetimeFigureOut">
              <a:rPr lang="fi-FI" smtClean="0"/>
              <a:t>2.12.2019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76F6B-8889-4059-BBCC-7E9CD320C536}" type="slidenum">
              <a:rPr lang="fi-FI" smtClean="0"/>
              <a:t>‹#›</a:t>
            </a:fld>
            <a:endParaRPr lang="fi-FI"/>
          </a:p>
        </p:txBody>
      </p:sp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21CF1-1B5E-4539-BBF1-C5F30F23F2DB}" type="datetimeFigureOut">
              <a:rPr lang="fi-FI" smtClean="0"/>
              <a:t>2.12.2019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76F6B-8889-4059-BBCC-7E9CD320C536}" type="slidenum">
              <a:rPr lang="fi-FI" smtClean="0"/>
              <a:t>‹#›</a:t>
            </a:fld>
            <a:endParaRPr lang="fi-FI"/>
          </a:p>
        </p:txBody>
      </p:sp>
      <p:sp>
        <p:nvSpPr>
          <p:cNvPr id="7" name="Lovettu nuolenkärki 6"/>
          <p:cNvSpPr/>
          <p:nvPr/>
        </p:nvSpPr>
        <p:spPr>
          <a:xfrm>
            <a:off x="4848907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Lovettu nuolenkärki 7"/>
          <p:cNvSpPr/>
          <p:nvPr/>
        </p:nvSpPr>
        <p:spPr>
          <a:xfrm>
            <a:off x="4600352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09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97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21CF1-1B5E-4539-BBF1-C5F30F23F2DB}" type="datetimeFigureOut">
              <a:rPr lang="fi-FI" smtClean="0"/>
              <a:t>2.12.2019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76F6B-8889-4059-BBCC-7E9CD320C536}" type="slidenum">
              <a:rPr lang="fi-FI" smtClean="0"/>
              <a:t>‹#›</a:t>
            </a:fld>
            <a:endParaRPr lang="fi-FI"/>
          </a:p>
        </p:txBody>
      </p:sp>
      <p:sp>
        <p:nvSpPr>
          <p:cNvPr id="8" name="Otsikko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tailu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21CF1-1B5E-4539-BBF1-C5F30F23F2DB}" type="datetimeFigureOut">
              <a:rPr lang="fi-FI" smtClean="0"/>
              <a:t>2.12.2019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76F6B-8889-4059-BBCC-7E9CD320C536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21CF1-1B5E-4539-BBF1-C5F30F23F2DB}" type="datetimeFigureOut">
              <a:rPr lang="fi-FI" smtClean="0"/>
              <a:t>2.12.2019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76F6B-8889-4059-BBCC-7E9CD320C536}" type="slidenum">
              <a:rPr lang="fi-FI" smtClean="0"/>
              <a:t>‹#›</a:t>
            </a:fld>
            <a:endParaRPr lang="fi-FI"/>
          </a:p>
        </p:txBody>
      </p:sp>
      <p:sp>
        <p:nvSpPr>
          <p:cNvPr id="6" name="Otsikko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21CF1-1B5E-4539-BBF1-C5F30F23F2DB}" type="datetimeFigureOut">
              <a:rPr lang="fi-FI" smtClean="0"/>
              <a:t>2.12.2019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76F6B-8889-4059-BBCC-7E9CD320C536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8969376" y="6407944"/>
            <a:ext cx="2560320" cy="365760"/>
          </a:xfrm>
        </p:spPr>
        <p:txBody>
          <a:bodyPr/>
          <a:lstStyle/>
          <a:p>
            <a:fld id="{D6921CF1-1B5E-4539-BBF1-C5F30F23F2DB}" type="datetimeFigureOut">
              <a:rPr lang="fi-FI" smtClean="0"/>
              <a:t>2.12.2019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76F6B-8889-4059-BBCC-7E9CD320C536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i-FI" smtClean="0"/>
              <a:t>Lisää kuva napsauttamalla kuvaketta</a:t>
            </a:r>
            <a:endParaRPr kumimoji="0" lang="en-US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6921CF1-1B5E-4539-BBF1-C5F30F23F2DB}" type="datetimeFigureOut">
              <a:rPr lang="fi-FI" smtClean="0"/>
              <a:t>2.12.2019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5840097" y="6407945"/>
            <a:ext cx="313424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D676F6B-8889-4059-BBCC-7E9CD320C536}" type="slidenum">
              <a:rPr lang="fi-FI" smtClean="0"/>
              <a:t>‹#›</a:t>
            </a:fld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8" name="Puolivapaa piirto 7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uolivapaa piirto 8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uorakulmainen kolmio 9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uora yhdysviiva 10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Lovettu nuolenkärki 11"/>
          <p:cNvSpPr/>
          <p:nvPr/>
        </p:nvSpPr>
        <p:spPr>
          <a:xfrm>
            <a:off x="11552149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Lovettu nuolenkärki 12"/>
          <p:cNvSpPr/>
          <p:nvPr/>
        </p:nvSpPr>
        <p:spPr>
          <a:xfrm>
            <a:off x="11303595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uolivapaa piirto 12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Puolivapaa piirto 11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uorakulmainen kolmio 13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uora yhdysviiva 14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Otsikon paikkamerkki 8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0" name="Tekstin paikkamerkki 29"/>
          <p:cNvSpPr>
            <a:spLocks noGrp="1"/>
          </p:cNvSpPr>
          <p:nvPr>
            <p:ph type="body" idx="1"/>
          </p:nvPr>
        </p:nvSpPr>
        <p:spPr>
          <a:xfrm>
            <a:off x="609600" y="1481329"/>
            <a:ext cx="10972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10" name="Päivämäärän paikkamerkki 9"/>
          <p:cNvSpPr>
            <a:spLocks noGrp="1"/>
          </p:cNvSpPr>
          <p:nvPr>
            <p:ph type="dt" sz="half" idx="2"/>
          </p:nvPr>
        </p:nvSpPr>
        <p:spPr>
          <a:xfrm>
            <a:off x="8969376" y="6407944"/>
            <a:ext cx="256032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6921CF1-1B5E-4539-BBF1-C5F30F23F2DB}" type="datetimeFigureOut">
              <a:rPr lang="fi-FI" smtClean="0"/>
              <a:t>2.12.2019</a:t>
            </a:fld>
            <a:endParaRPr lang="fi-FI"/>
          </a:p>
        </p:txBody>
      </p:sp>
      <p:sp>
        <p:nvSpPr>
          <p:cNvPr id="22" name="Alatunnisteen paikkamerkki 21"/>
          <p:cNvSpPr>
            <a:spLocks noGrp="1"/>
          </p:cNvSpPr>
          <p:nvPr>
            <p:ph type="ftr" sz="quarter" idx="3"/>
          </p:nvPr>
        </p:nvSpPr>
        <p:spPr>
          <a:xfrm>
            <a:off x="5840097" y="6407945"/>
            <a:ext cx="313424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18" name="Dian numeron paikkamerkki 17"/>
          <p:cNvSpPr>
            <a:spLocks noGrp="1"/>
          </p:cNvSpPr>
          <p:nvPr>
            <p:ph type="sldNum" sz="quarter" idx="4"/>
          </p:nvPr>
        </p:nvSpPr>
        <p:spPr>
          <a:xfrm>
            <a:off x="11529696" y="6407945"/>
            <a:ext cx="48768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D676F6B-8889-4059-BBCC-7E9CD320C536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inlex.fi/fi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Oikeusjärjestys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yh4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81875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1) koko lainsäädäntö, määräykset ja säännökset sekä rangaistukset, siis oikeusjärjestys</a:t>
            </a:r>
          </a:p>
          <a:p>
            <a:pPr marL="0" indent="0">
              <a:buNone/>
            </a:pPr>
            <a:r>
              <a:rPr lang="fi-FI" dirty="0" smtClean="0"/>
              <a:t>2) oikeutettu vaatimus, mikä </a:t>
            </a:r>
            <a:r>
              <a:rPr lang="fi-FI" dirty="0" err="1" smtClean="0"/>
              <a:t>hlö:n</a:t>
            </a:r>
            <a:r>
              <a:rPr lang="fi-FI" dirty="0" smtClean="0"/>
              <a:t> oikeuksiin kuuluu</a:t>
            </a:r>
          </a:p>
          <a:p>
            <a:pPr marL="0" indent="0">
              <a:buNone/>
            </a:pPr>
            <a:r>
              <a:rPr lang="fi-FI" dirty="0" smtClean="0"/>
              <a:t>3) Tuomioistuimet</a:t>
            </a:r>
          </a:p>
          <a:p>
            <a:r>
              <a:rPr lang="fi-FI" dirty="0" smtClean="0"/>
              <a:t>Oikeusnormi </a:t>
            </a:r>
            <a:r>
              <a:rPr lang="fi-FI" dirty="0"/>
              <a:t>= kansalaisille tai viranomaisille osoitettuja kieltoja, käskyjä tai </a:t>
            </a:r>
            <a:r>
              <a:rPr lang="fi-FI" dirty="0" smtClean="0"/>
              <a:t>valtuutuksia</a:t>
            </a:r>
          </a:p>
          <a:p>
            <a:r>
              <a:rPr lang="fi-FI" dirty="0" smtClean="0"/>
              <a:t>”Oikeus on sokea” ?</a:t>
            </a:r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Käsite oikeus, eri merkityksiä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46416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Lakien hierarkia: (EU:n asetukset ja direktiivit), perustuslaki, laki, asetus</a:t>
            </a:r>
          </a:p>
          <a:p>
            <a:r>
              <a:rPr lang="fi-FI" dirty="0" smtClean="0"/>
              <a:t>Eduskunta säätää lait, hallitus (</a:t>
            </a:r>
            <a:r>
              <a:rPr lang="fi-FI" dirty="0" err="1" smtClean="0"/>
              <a:t>VN+presidentti</a:t>
            </a:r>
            <a:r>
              <a:rPr lang="fi-FI" dirty="0" smtClean="0"/>
              <a:t>) voivat antaa niitä täydentäviä asetuksia</a:t>
            </a:r>
          </a:p>
          <a:p>
            <a:r>
              <a:rPr lang="fi-FI" dirty="0" smtClean="0"/>
              <a:t>Lain säätäminen, ks. yh1</a:t>
            </a:r>
          </a:p>
          <a:p>
            <a:r>
              <a:rPr lang="fi-FI" dirty="0" smtClean="0"/>
              <a:t>Lisäksi lakeja tukevat mm. valmistelussa syntyneet esityöt, tavanomaisen lainsäädännön periaate sekä mm. KKO:n ja KHO:n ennakkopäätökset</a:t>
            </a:r>
          </a:p>
          <a:p>
            <a:endParaRPr lang="fi-FI" dirty="0" smtClean="0"/>
          </a:p>
          <a:p>
            <a:endParaRPr lang="fi-FI" dirty="0" smtClean="0"/>
          </a:p>
          <a:p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Oikeusjärjestys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30838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Voidaan jakaa kahteen osaan:</a:t>
            </a:r>
          </a:p>
          <a:p>
            <a:pPr marL="514350" indent="-514350">
              <a:buAutoNum type="alphaLcParenR"/>
            </a:pPr>
            <a:r>
              <a:rPr lang="fi-FI" dirty="0" smtClean="0"/>
              <a:t>Yksityisoikeudellisiin säännöksiin, jotka koskevat yksityisiä tahoja</a:t>
            </a:r>
          </a:p>
          <a:p>
            <a:pPr marL="514350" indent="-514350">
              <a:buAutoNum type="alphaLcParenR"/>
            </a:pPr>
            <a:r>
              <a:rPr lang="fi-FI" dirty="0" smtClean="0"/>
              <a:t>Julkisoikeudellisiin säännöksiin, jotka koskevat valtion, kuntien tahoja, niiden suhdetta itseensä, toisiinsa ja yksityisiin tahoihin</a:t>
            </a:r>
          </a:p>
          <a:p>
            <a:pPr marL="0" indent="0">
              <a:buNone/>
            </a:pPr>
            <a:r>
              <a:rPr lang="fi-FI" dirty="0" smtClean="0"/>
              <a:t>HUOM! Suomen säädöskokoelmassa ja Suomen Laki I-III –teoksissa jaottelu ei mene näin vaan asiakokonaisuuksien mukaan</a:t>
            </a:r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Suomalainen oikeusjärjestys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50213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Suomen säädöskokoelma : </a:t>
            </a:r>
            <a:r>
              <a:rPr lang="fi-FI" dirty="0" smtClean="0">
                <a:hlinkClick r:id="rId2"/>
              </a:rPr>
              <a:t>http://www.finlex.fi/fi/</a:t>
            </a:r>
            <a:r>
              <a:rPr lang="fi-FI" dirty="0" smtClean="0"/>
              <a:t>, maksuton säädöstietopankki, ajantasainen mutta myös kronologisesti järjestetty</a:t>
            </a:r>
          </a:p>
          <a:p>
            <a:r>
              <a:rPr lang="fi-FI" dirty="0" smtClean="0"/>
              <a:t>Suomen Laki I-III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     - jaettu osastoihin ja niiden alaosastoihin, esim. Si Siviilioikeus,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       Si 100 Henkilöoikeus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      - EU-lainsäädäntö asiakokonaisuuksien yhteydessä</a:t>
            </a:r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Suomen säädöskokoelma ja Suomen Laki -kirja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91661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”Kansainvälisten suhteiden alue” lainsäädännössä tarkoittaa lähtökohtaisesti valtioiden välisiä suhteita</a:t>
            </a:r>
          </a:p>
          <a:p>
            <a:r>
              <a:rPr lang="fi-FI" dirty="0" smtClean="0"/>
              <a:t>Lisäksi kuitenkin ”kansainvälistä yksityisoikeutta”, jossa sovelletaan Suomen ja muun maan lainsäädäntöä kansainvälisistä yhteyksistä johtuvien oikeustoimien tapahtuessa. Esimerkki?</a:t>
            </a:r>
          </a:p>
          <a:p>
            <a:r>
              <a:rPr lang="fi-FI" dirty="0" smtClean="0"/>
              <a:t>EU-lainsäädäntö, ks. yh3 ja yh1; peruslähtökohdat: EU:n säädös menee Suomen lain yläpuolelle mutta EU:lla ei lainsäädäntöoikeutta kaikkiin yhteiskunnan säännöksiin. (Yhteistä ja erottavaa?)</a:t>
            </a:r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Kansainvälistä oikeutta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16050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86069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la">
  <a:themeElements>
    <a:clrScheme name="Aul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Aul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Aul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320</TotalTime>
  <Words>261</Words>
  <Application>Microsoft Office PowerPoint</Application>
  <PresentationFormat>Laajakuva</PresentationFormat>
  <Paragraphs>29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2" baseType="lpstr">
      <vt:lpstr>Lucida Sans Unicode</vt:lpstr>
      <vt:lpstr>Verdana</vt:lpstr>
      <vt:lpstr>Wingdings 2</vt:lpstr>
      <vt:lpstr>Wingdings 3</vt:lpstr>
      <vt:lpstr>Aula</vt:lpstr>
      <vt:lpstr>Oikeusjärjestys</vt:lpstr>
      <vt:lpstr>Käsite oikeus, eri merkityksiä</vt:lpstr>
      <vt:lpstr>Oikeusjärjestys</vt:lpstr>
      <vt:lpstr>Suomalainen oikeusjärjestys</vt:lpstr>
      <vt:lpstr>Suomen säädöskokoelma ja Suomen Laki -kirja</vt:lpstr>
      <vt:lpstr>Kansainvälistä oikeutta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Oikeusjärjestys</dc:title>
  <dc:creator>Tuija Mäkivalli</dc:creator>
  <cp:lastModifiedBy>Jani Mäkivalli</cp:lastModifiedBy>
  <cp:revision>9</cp:revision>
  <dcterms:created xsi:type="dcterms:W3CDTF">2014-10-01T17:16:24Z</dcterms:created>
  <dcterms:modified xsi:type="dcterms:W3CDTF">2019-12-02T12:53:42Z</dcterms:modified>
</cp:coreProperties>
</file>