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UExOWEF/UAQtWQrLFSdvrvrZF7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B19"/>
    <a:srgbClr val="FED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11T14:09:28.822" idx="2">
    <p:pos x="6000" y="0"/>
    <p:text>Tämäkin on hamotelma, saa siis muokata kauniimmaksi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KMCXTo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667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uetaanlatinaa.blogspot.com/2014/04/huomenlahjakirjeita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01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b6d1096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b6d1096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15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sz="1100" u="sng" dirty="0">
                <a:solidFill>
                  <a:schemeClr val="hlink"/>
                </a:solidFill>
                <a:hlinkClick r:id="rId3"/>
              </a:rPr>
              <a:t>Kalvon linkki: http://luetaanlatinaa.blogspot.com/2014/04/huomenlahjakirjeita.html</a:t>
            </a:r>
            <a:endParaRPr lang="fi-FI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1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6d1096f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6d1096f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21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b6d1096f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b6d1096f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Kalvon linkitys (tehtävässä): http://www.ikoni-uskontokuvat.com/kirkot/kirkkohistoria/katolinenkirkko/birgitta/birgitta.htm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99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38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b69eae16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b69eae16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70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69eae16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b69eae16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62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b69eae16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b69eae16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67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b69eae16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b69eae16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Dian linkki (tehtävässä): https://www.youtube.com/watch?v=xTLJXLsgi74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36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b69eae16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b69eae16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8bc942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98bc942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Kalvon linkki: https://www.youtube.com/watch?v=0PCBMX0GD2o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343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b69eae16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b69eae16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51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uetaanlatinaa.blogspot.com/2014/04/huomenlahjakirjeit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koni-uskontokuvat.com/kirkot/kirkkohistoria/katolinenkirkko/birgitta/birgitta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LJXLsgi7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CBMX0GD2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puu, henkilö, ulko, henkilöt&#10;&#10;Kuvaus luotu automaattisesti">
            <a:extLst>
              <a:ext uri="{FF2B5EF4-FFF2-40B4-BE49-F238E27FC236}">
                <a16:creationId xmlns:a16="http://schemas.microsoft.com/office/drawing/2014/main" xmlns="" id="{841FB45B-F056-462A-BA6D-89A1B799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4508500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947737" y="4836318"/>
            <a:ext cx="72485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4. Yhteiskuntaryhmät, arki ja perhe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fi-FI" sz="1800" b="1" i="1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Tuntidiat s. 39-45 </a:t>
            </a:r>
            <a:endParaRPr lang="fi-FI" sz="1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b6d1096ff_0_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585721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i-FI" sz="3600" dirty="0"/>
              <a:t>Avioliitto yhdistää suvut ja perhe-elämää</a:t>
            </a:r>
            <a:endParaRPr sz="3600" dirty="0"/>
          </a:p>
        </p:txBody>
      </p:sp>
      <p:sp>
        <p:nvSpPr>
          <p:cNvPr id="207" name="Google Shape;207;g5b6d1096ff_0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Syntyvyys ja lapsikuolleisuus oli suurta.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Lapset oppivat usein vanhempiensa ammatin tai lähetettiin ammattioppiin.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Avioliitto päättyi yleensä puolison kuolemaan.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sz="2800" dirty="0"/>
              <a:t>Lapsettoman parin perivät näiden sukulaiset.</a:t>
            </a:r>
            <a:endParaRPr sz="2800" dirty="0"/>
          </a:p>
          <a:p>
            <a:pPr lvl="1">
              <a:spcBef>
                <a:spcPts val="0"/>
              </a:spcBef>
            </a:pPr>
            <a:r>
              <a:rPr lang="fi-FI" sz="2800" dirty="0"/>
              <a:t>Poika peri ⅔ ja tytär ⅓ omaisuudesta.</a:t>
            </a:r>
            <a:endParaRPr sz="2800" dirty="0"/>
          </a:p>
          <a:p>
            <a:pPr>
              <a:spcBef>
                <a:spcPts val="0"/>
              </a:spcBef>
            </a:pPr>
            <a:r>
              <a:rPr lang="fi-FI" dirty="0"/>
              <a:t>Uusperheitä oli paljon. 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Leskinaisen asema oli itsenäisempi kuin naimattoman naisen. </a:t>
            </a:r>
            <a:endParaRPr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FE213B39-FE7D-4597-958E-478EBBD8FBD8}"/>
              </a:ext>
            </a:extLst>
          </p:cNvPr>
          <p:cNvSpPr/>
          <p:nvPr/>
        </p:nvSpPr>
        <p:spPr>
          <a:xfrm>
            <a:off x="78589" y="4724466"/>
            <a:ext cx="8986822" cy="2049792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marL="265113"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muinaissuomalaisia ja keskiaikaisia nimiä</a:t>
            </a:r>
          </a:p>
          <a:p>
            <a:pPr marL="265113" lvl="0"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Tutkikaa liitteen avulla suomalaisten vanhoja nimiä. </a:t>
            </a:r>
          </a:p>
          <a:p>
            <a:pPr marL="265113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Pohdi, mikä voisi olla muinaissuomalainen nimesi. </a:t>
            </a:r>
          </a:p>
          <a:p>
            <a:pPr marL="265113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Jos sinulla olisi liikanimi, mikä se voisi olla?</a:t>
            </a:r>
          </a:p>
          <a:p>
            <a:pPr marL="265113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Keksi lopuksi itsellesi uusi nimi kristillisen perinteen mukaan. </a:t>
            </a:r>
          </a:p>
        </p:txBody>
      </p:sp>
      <p:pic>
        <p:nvPicPr>
          <p:cNvPr id="7" name="Kuva 6" descr="Asiakirja">
            <a:extLst>
              <a:ext uri="{FF2B5EF4-FFF2-40B4-BE49-F238E27FC236}">
                <a16:creationId xmlns:a16="http://schemas.microsoft.com/office/drawing/2014/main" xmlns="" id="{25837D91-A46D-423C-829B-0A29D7FB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4137" y="5295322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531627" y="375759"/>
            <a:ext cx="7707363" cy="73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Huomenlahjat</a:t>
            </a:r>
            <a:endParaRPr dirty="0"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531628" y="2133769"/>
            <a:ext cx="7983722" cy="40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>
              <a:spcBef>
                <a:spcPts val="0"/>
              </a:spcBef>
              <a:buSzPts val="2400"/>
            </a:pPr>
            <a:r>
              <a:rPr lang="fi-FI" dirty="0"/>
              <a:t>Selvitä oppikirjan sivun 44 avulla, mitä olivat huomenlahjat ja miksi niitä annettiin.</a:t>
            </a:r>
            <a:endParaRPr dirty="0"/>
          </a:p>
          <a:p>
            <a:pPr marL="419100">
              <a:spcBef>
                <a:spcPts val="0"/>
              </a:spcBef>
              <a:buSzPts val="2400"/>
            </a:pPr>
            <a:r>
              <a:rPr lang="fi-FI" dirty="0"/>
              <a:t>Lue kaksi </a:t>
            </a:r>
            <a:r>
              <a:rPr lang="fi-FI" dirty="0">
                <a:hlinkClick r:id="rId3"/>
              </a:rPr>
              <a:t>ruotsalaista huomenlahjakirjettä</a:t>
            </a:r>
            <a:r>
              <a:rPr lang="fi-FI" dirty="0"/>
              <a:t>:</a:t>
            </a:r>
            <a:endParaRPr dirty="0"/>
          </a:p>
          <a:p>
            <a:pPr marL="876300" lvl="1">
              <a:spcBef>
                <a:spcPts val="0"/>
              </a:spcBef>
              <a:buSzPts val="2400"/>
            </a:pPr>
            <a:r>
              <a:rPr lang="fi-FI" sz="2800" dirty="0"/>
              <a:t>Millaista omaisuutta niissä lahjoitetaan morsiamelle?</a:t>
            </a:r>
            <a:endParaRPr sz="2800" dirty="0"/>
          </a:p>
          <a:p>
            <a:pPr marL="876300" lvl="1">
              <a:spcBef>
                <a:spcPts val="0"/>
              </a:spcBef>
              <a:buSzPts val="2400"/>
            </a:pPr>
            <a:r>
              <a:rPr lang="fi-FI" sz="2800" dirty="0"/>
              <a:t>Millaisia ehtoja huomenlahjojen yhteyteen liitettiin?</a:t>
            </a:r>
            <a:endParaRPr sz="2800" dirty="0"/>
          </a:p>
          <a:p>
            <a:pPr marL="876300" lvl="1">
              <a:spcBef>
                <a:spcPts val="0"/>
              </a:spcBef>
              <a:buSzPts val="2400"/>
            </a:pPr>
            <a:r>
              <a:rPr lang="fi-FI" sz="2800" dirty="0"/>
              <a:t>Tutki kirjeiden päivämääriä. Miten aika on niissä ilmastu? 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77FE2E1B-E511-4937-941B-DBE516C7FED8}"/>
              </a:ext>
            </a:extLst>
          </p:cNvPr>
          <p:cNvSpPr/>
          <p:nvPr/>
        </p:nvSpPr>
        <p:spPr>
          <a:xfrm>
            <a:off x="1" y="1392865"/>
            <a:ext cx="9144000" cy="606056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Ryhmätyö</a:t>
            </a:r>
          </a:p>
        </p:txBody>
      </p:sp>
      <p:pic>
        <p:nvPicPr>
          <p:cNvPr id="5" name="Kuva 4" descr="Käyttäjät">
            <a:extLst>
              <a:ext uri="{FF2B5EF4-FFF2-40B4-BE49-F238E27FC236}">
                <a16:creationId xmlns:a16="http://schemas.microsoft.com/office/drawing/2014/main" xmlns="" id="{DE81C1CD-D5E1-46CD-B926-62BBE49D6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81241" y="121936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106BFF2-95B5-4A37-B2CB-AFA9ACF4D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5591"/>
            <a:ext cx="9144000" cy="62824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6d1096ff_0_12"/>
          <p:cNvSpPr txBox="1">
            <a:spLocks noGrp="1"/>
          </p:cNvSpPr>
          <p:nvPr>
            <p:ph type="title"/>
          </p:nvPr>
        </p:nvSpPr>
        <p:spPr>
          <a:xfrm>
            <a:off x="340242" y="365126"/>
            <a:ext cx="6251944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/>
              <a:t>Ihmisen ääni: Sielun ja ruumiin hoitoa birgittalaisluostareissa</a:t>
            </a:r>
            <a:endParaRPr sz="3200" dirty="0"/>
          </a:p>
        </p:txBody>
      </p:sp>
      <p:sp>
        <p:nvSpPr>
          <p:cNvPr id="220" name="Google Shape;220;g5b6d1096ff_0_12"/>
          <p:cNvSpPr txBox="1">
            <a:spLocks noGrp="1"/>
          </p:cNvSpPr>
          <p:nvPr>
            <p:ph type="body" idx="1"/>
          </p:nvPr>
        </p:nvSpPr>
        <p:spPr>
          <a:xfrm>
            <a:off x="340242" y="1573867"/>
            <a:ext cx="4710223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fi-FI" sz="2400" dirty="0"/>
              <a:t>Suomessa toimi keskiajalla fransiskaani- ja dominikaani- veljeskunnat, joilla oli luostareita esim. Turussa ja Viipurissa.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Birgittalaisluostari oli tarkoitettu sekä miehille että naisille ja se toimi Naantalissa. 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Luostarin perustaja Birgitta </a:t>
            </a:r>
            <a:r>
              <a:rPr lang="fi-FI" sz="2400" dirty="0" err="1"/>
              <a:t>Birgerintytär</a:t>
            </a:r>
            <a:r>
              <a:rPr lang="fi-FI" sz="2400" dirty="0"/>
              <a:t> (1303-73) julistettiin pian kuolemansa jälkeen pyhimykseksi.</a:t>
            </a:r>
            <a:endParaRPr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F956EE1B-570D-4FFC-8422-55CD9400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65" y="1573867"/>
            <a:ext cx="3556337" cy="5114012"/>
          </a:xfrm>
          <a:prstGeom prst="rect">
            <a:avLst/>
          </a:prstGeom>
        </p:spPr>
      </p:pic>
      <p:sp>
        <p:nvSpPr>
          <p:cNvPr id="9" name="Google Shape;132;g5b736c000a_0_2">
            <a:extLst>
              <a:ext uri="{FF2B5EF4-FFF2-40B4-BE49-F238E27FC236}">
                <a16:creationId xmlns:a16="http://schemas.microsoft.com/office/drawing/2014/main" xmlns="" id="{22AA8416-F1A0-4B65-88A9-0BFFBE5580A9}"/>
              </a:ext>
            </a:extLst>
          </p:cNvPr>
          <p:cNvSpPr txBox="1">
            <a:spLocks/>
          </p:cNvSpPr>
          <p:nvPr/>
        </p:nvSpPr>
        <p:spPr>
          <a:xfrm>
            <a:off x="3031235" y="4130873"/>
            <a:ext cx="6006066" cy="2596063"/>
          </a:xfrm>
          <a:prstGeom prst="rect">
            <a:avLst/>
          </a:prstGeom>
          <a:solidFill>
            <a:srgbClr val="FEDC6F"/>
          </a:solidFill>
          <a:ln w="25400">
            <a:solidFill>
              <a:srgbClr val="838B19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fi-FI" sz="2200" b="1" dirty="0">
                <a:solidFill>
                  <a:schemeClr val="tx1"/>
                </a:solidFill>
              </a:rPr>
              <a:t>Tehtävä</a:t>
            </a:r>
          </a:p>
          <a:p>
            <a:pPr marL="114300" indent="0">
              <a:buFont typeface="Arial"/>
              <a:buNone/>
            </a:pPr>
            <a:r>
              <a:rPr lang="fi-FI" sz="2200" dirty="0">
                <a:solidFill>
                  <a:schemeClr val="tx1"/>
                </a:solidFill>
              </a:rPr>
              <a:t>Ottakaa selvää, kuka oli </a:t>
            </a:r>
            <a:r>
              <a:rPr lang="fi-FI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Pyhä Birgitta </a:t>
            </a:r>
            <a:r>
              <a:rPr lang="fi-FI" sz="2200" dirty="0">
                <a:solidFill>
                  <a:schemeClr val="tx1"/>
                </a:solidFill>
              </a:rPr>
              <a:t>ja mitkä olivat hänen elämänvaiheensa:</a:t>
            </a:r>
          </a:p>
          <a:p>
            <a:pPr marL="542925" lvl="1">
              <a:spcBef>
                <a:spcPts val="0"/>
              </a:spcBef>
              <a:buClr>
                <a:srgbClr val="002060"/>
              </a:buClr>
            </a:pPr>
            <a:r>
              <a:rPr lang="fi-FI" sz="2200" dirty="0">
                <a:solidFill>
                  <a:schemeClr val="tx1"/>
                </a:solidFill>
              </a:rPr>
              <a:t>Miksi hänet julistettiin pyhimykseksi?</a:t>
            </a:r>
          </a:p>
          <a:p>
            <a:pPr marL="542925" lvl="1">
              <a:spcBef>
                <a:spcPts val="0"/>
              </a:spcBef>
              <a:buClr>
                <a:srgbClr val="002060"/>
              </a:buClr>
            </a:pPr>
            <a:r>
              <a:rPr lang="fi-FI" sz="2200" dirty="0">
                <a:solidFill>
                  <a:schemeClr val="tx1"/>
                </a:solidFill>
              </a:rPr>
              <a:t>Miten Birgitta vaikutti Suomeen?</a:t>
            </a:r>
          </a:p>
          <a:p>
            <a:pPr marL="542925" lvl="1">
              <a:spcBef>
                <a:spcPts val="0"/>
              </a:spcBef>
              <a:buClr>
                <a:srgbClr val="002060"/>
              </a:buClr>
            </a:pPr>
            <a:r>
              <a:rPr lang="fi-FI" sz="2200" dirty="0">
                <a:solidFill>
                  <a:schemeClr val="tx1"/>
                </a:solidFill>
              </a:rPr>
              <a:t>Miksi birgittalaisluostarit olivat poikkeuksellisia omana aikanaan? </a:t>
            </a:r>
          </a:p>
          <a:p>
            <a:pPr marL="1371600" indent="0">
              <a:buFont typeface="Arial"/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1371600" indent="0">
              <a:buFont typeface="Arial"/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175027" y="4521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200" dirty="0"/>
              <a:t>Talonpoikia, porvareita, rälssimiehiä </a:t>
            </a:r>
            <a:endParaRPr sz="3200" dirty="0"/>
          </a:p>
        </p:txBody>
      </p:sp>
      <p:sp>
        <p:nvSpPr>
          <p:cNvPr id="94" name="Google Shape;94;p3"/>
          <p:cNvSpPr/>
          <p:nvPr/>
        </p:nvSpPr>
        <p:spPr>
          <a:xfrm>
            <a:off x="222465" y="2310441"/>
            <a:ext cx="3497765" cy="2129539"/>
          </a:xfrm>
          <a:prstGeom prst="roundRect">
            <a:avLst>
              <a:gd name="adj" fmla="val 16667"/>
            </a:avLst>
          </a:prstGeom>
          <a:solidFill>
            <a:srgbClr val="838B19">
              <a:alpha val="32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Maallinen rälssi </a:t>
            </a:r>
          </a:p>
          <a:p>
            <a:pPr marL="174625" lvl="0" indent="-174625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varustivat ja ylläpitivät ratsumiehiä</a:t>
            </a:r>
          </a:p>
          <a:p>
            <a:pPr marL="174625" lvl="0" indent="-174625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verovapaus</a:t>
            </a:r>
          </a:p>
          <a:p>
            <a:pPr marL="174625" lvl="0" indent="-174625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asema ei ollut perinnöllinen keskiajan alkupuolella. </a:t>
            </a:r>
          </a:p>
        </p:txBody>
      </p:sp>
      <p:sp>
        <p:nvSpPr>
          <p:cNvPr id="95" name="Google Shape;95;p3"/>
          <p:cNvSpPr/>
          <p:nvPr/>
        </p:nvSpPr>
        <p:spPr>
          <a:xfrm>
            <a:off x="3965523" y="2734780"/>
            <a:ext cx="2916497" cy="1705200"/>
          </a:xfrm>
          <a:prstGeom prst="roundRect">
            <a:avLst>
              <a:gd name="adj" fmla="val 16667"/>
            </a:avLst>
          </a:prstGeom>
          <a:solidFill>
            <a:srgbClr val="838B19">
              <a:alpha val="32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Hengellinen rälssi </a:t>
            </a:r>
          </a:p>
          <a:p>
            <a:pPr marL="174625" lvl="0" indent="-174625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kirkon piirissä toimineet henkilöt</a:t>
            </a:r>
          </a:p>
          <a:p>
            <a:pPr marL="174625" lvl="0" indent="-174625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verovapaus.</a:t>
            </a:r>
          </a:p>
        </p:txBody>
      </p:sp>
      <p:sp>
        <p:nvSpPr>
          <p:cNvPr id="96" name="Google Shape;96;p3"/>
          <p:cNvSpPr/>
          <p:nvPr/>
        </p:nvSpPr>
        <p:spPr>
          <a:xfrm>
            <a:off x="5953499" y="5384468"/>
            <a:ext cx="2442333" cy="1321110"/>
          </a:xfrm>
          <a:prstGeom prst="roundRect">
            <a:avLst>
              <a:gd name="adj" fmla="val 16667"/>
            </a:avLst>
          </a:prstGeom>
          <a:solidFill>
            <a:srgbClr val="838B19">
              <a:alpha val="32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Talonpojat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0" indent="-153988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viljelivät maata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0" indent="-153988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maksoivat </a:t>
            </a: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veroa.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95945" y="252006"/>
            <a:ext cx="23823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3350833" y="4657536"/>
            <a:ext cx="2442333" cy="1705200"/>
          </a:xfrm>
          <a:prstGeom prst="roundRect">
            <a:avLst>
              <a:gd name="adj" fmla="val 16667"/>
            </a:avLst>
          </a:prstGeom>
          <a:solidFill>
            <a:srgbClr val="838B19">
              <a:alpha val="32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Porvaristo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0" indent="-153988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kauppiaat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0" indent="-153988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käsityöläiset 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0" indent="-153988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maksoivat veroa. 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CE9548C3-AD74-44F9-A1CB-6469D6921473}"/>
              </a:ext>
            </a:extLst>
          </p:cNvPr>
          <p:cNvSpPr/>
          <p:nvPr/>
        </p:nvSpPr>
        <p:spPr>
          <a:xfrm>
            <a:off x="175027" y="988341"/>
            <a:ext cx="877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→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Yhteiskuntaryhmät olivat keskiajalla liikkuvia. </a:t>
            </a:r>
          </a:p>
          <a:p>
            <a:pPr marL="342900" lvl="0" indent="-342900">
              <a:buFont typeface="Calibri" panose="020F0502020204030204" pitchFamily="34" charset="0"/>
              <a:buChar char="→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Ryhmästä toiseen siirtyminen oli mahdollista esim. koulutuksen tai ratsumiehen varustamisen avulla.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69eae169_0_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Elämää kaupungissa</a:t>
            </a:r>
            <a:endParaRPr dirty="0"/>
          </a:p>
        </p:txBody>
      </p:sp>
      <p:sp>
        <p:nvSpPr>
          <p:cNvPr id="115" name="Google Shape;115;g5b69eae169_0_10"/>
          <p:cNvSpPr txBox="1">
            <a:spLocks noGrp="1"/>
          </p:cNvSpPr>
          <p:nvPr>
            <p:ph type="body" idx="1"/>
          </p:nvPr>
        </p:nvSpPr>
        <p:spPr>
          <a:xfrm>
            <a:off x="628649" y="1584250"/>
            <a:ext cx="4464345" cy="49086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>
              <a:buSzPts val="2000"/>
            </a:pPr>
            <a:r>
              <a:rPr lang="fi-FI" sz="2400" dirty="0"/>
              <a:t>Kirkko ja raatihuone hallitsivat kaupungin keskustaa.</a:t>
            </a:r>
            <a:endParaRPr sz="2400" dirty="0"/>
          </a:p>
          <a:p>
            <a:pPr marL="444500">
              <a:spcBef>
                <a:spcPts val="0"/>
              </a:spcBef>
              <a:buSzPts val="2000"/>
            </a:pPr>
            <a:r>
              <a:rPr lang="fi-FI" sz="2400" dirty="0"/>
              <a:t>Kirkollisina juhlapyhinä pidettiin markkinoita</a:t>
            </a:r>
            <a:endParaRPr sz="2400" dirty="0"/>
          </a:p>
          <a:p>
            <a:pPr marL="627063" lvl="1" indent="-180975">
              <a:spcBef>
                <a:spcPts val="0"/>
              </a:spcBef>
              <a:buSzPts val="2000"/>
            </a:pPr>
            <a:r>
              <a:rPr lang="fi-FI" dirty="0"/>
              <a:t>kirkossa kävijät saattoivat saada aneita (vapautuksia synnin sovittamisesta kiirastulessa)</a:t>
            </a:r>
            <a:endParaRPr dirty="0"/>
          </a:p>
          <a:p>
            <a:pPr marL="627063" lvl="1" indent="-180975">
              <a:spcBef>
                <a:spcPts val="0"/>
              </a:spcBef>
              <a:buSzPts val="2000"/>
            </a:pPr>
            <a:r>
              <a:rPr lang="fi-FI" dirty="0"/>
              <a:t>markkinoita pidettiin pyhimysten juhlapäivinä, joten niitä alettiin kutsumaan messuiksi: </a:t>
            </a:r>
            <a:r>
              <a:rPr lang="fi-FI" sz="2400" dirty="0"/>
              <a:t>suurimmat olivat Turun </a:t>
            </a:r>
            <a:r>
              <a:rPr lang="fi-FI" sz="2400" dirty="0" err="1"/>
              <a:t>Heikinmessut</a:t>
            </a:r>
            <a:r>
              <a:rPr lang="fi-FI" sz="2400" dirty="0"/>
              <a:t>.</a:t>
            </a:r>
            <a:endParaRPr sz="2400" dirty="0"/>
          </a:p>
        </p:txBody>
      </p:sp>
      <p:pic>
        <p:nvPicPr>
          <p:cNvPr id="7" name="Kuva 6" descr="Kuva, joka sisältää kohteen puu, henkilö, ulko, henkilöt&#10;&#10;Kuvaus luotu automaattisesti">
            <a:extLst>
              <a:ext uri="{FF2B5EF4-FFF2-40B4-BE49-F238E27FC236}">
                <a16:creationId xmlns:a16="http://schemas.microsoft.com/office/drawing/2014/main" xmlns="" id="{106171C9-F470-466D-B5F0-2BD70F284D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58" y="1998372"/>
            <a:ext cx="3814983" cy="254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xmlns="" id="{1356FAAF-0715-4A00-B2A4-648CC2A10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21869"/>
              </p:ext>
            </p:extLst>
          </p:nvPr>
        </p:nvGraphicFramePr>
        <p:xfrm>
          <a:off x="4684735" y="1529394"/>
          <a:ext cx="39370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7834680" imgH="9663480" progId="">
                  <p:embed/>
                </p:oleObj>
              </mc:Choice>
              <mc:Fallback>
                <p:oleObj r:id="rId4" imgW="7834680" imgH="9663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735" y="1529394"/>
                        <a:ext cx="3937000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g5b69eae169_0_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Kaduilla ja kujilla</a:t>
            </a:r>
            <a:endParaRPr/>
          </a:p>
        </p:txBody>
      </p:sp>
      <p:sp>
        <p:nvSpPr>
          <p:cNvPr id="122" name="Google Shape;122;g5b69eae169_0_15"/>
          <p:cNvSpPr txBox="1">
            <a:spLocks noGrp="1"/>
          </p:cNvSpPr>
          <p:nvPr>
            <p:ph type="body" idx="1"/>
          </p:nvPr>
        </p:nvSpPr>
        <p:spPr>
          <a:xfrm>
            <a:off x="628650" y="1690826"/>
            <a:ext cx="4578350" cy="2853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Lue oppikirjan s. 41 ja laadi käsitekartta keskiaikaisesta kaupungista </a:t>
            </a:r>
            <a:endParaRPr dirty="0"/>
          </a:p>
          <a:p>
            <a:pPr marL="363538" lvl="1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/>
              <a:t>Millaisia ruokia syötiin?</a:t>
            </a:r>
            <a:endParaRPr dirty="0"/>
          </a:p>
          <a:p>
            <a:pPr marL="363538" lvl="1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/>
              <a:t>Miten pukeuduttiin?</a:t>
            </a:r>
            <a:endParaRPr dirty="0"/>
          </a:p>
          <a:p>
            <a:pPr marL="363538" lvl="1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/>
              <a:t>Millaisia rakennuksia kaupungissa oli?</a:t>
            </a:r>
            <a:endParaRPr dirty="0"/>
          </a:p>
          <a:p>
            <a:pPr marL="363538" lvl="1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/>
              <a:t>Millaisia ääniä tai hajuja kaupungissa oli?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b69eae169_0_21"/>
          <p:cNvSpPr txBox="1">
            <a:spLocks noGrp="1"/>
          </p:cNvSpPr>
          <p:nvPr>
            <p:ph type="title"/>
          </p:nvPr>
        </p:nvSpPr>
        <p:spPr>
          <a:xfrm>
            <a:off x="0" y="1"/>
            <a:ext cx="6417173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Esimerkki käsitekartasta</a:t>
            </a:r>
            <a:endParaRPr dirty="0"/>
          </a:p>
        </p:txBody>
      </p:sp>
      <p:sp>
        <p:nvSpPr>
          <p:cNvPr id="131" name="Google Shape;131;g5b69eae169_0_21"/>
          <p:cNvSpPr/>
          <p:nvPr/>
        </p:nvSpPr>
        <p:spPr>
          <a:xfrm>
            <a:off x="6678674" y="1825625"/>
            <a:ext cx="1525873" cy="13221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Calibri" panose="020F0502020204030204" pitchFamily="34" charset="0"/>
                <a:cs typeface="Calibri" panose="020F0502020204030204" pitchFamily="34" charset="0"/>
              </a:rPr>
              <a:t>maallisen rälssin edustajat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Google Shape;132;g5b69eae169_0_21"/>
          <p:cNvSpPr/>
          <p:nvPr/>
        </p:nvSpPr>
        <p:spPr>
          <a:xfrm>
            <a:off x="2905474" y="2685375"/>
            <a:ext cx="1803351" cy="910427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porvareita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g5b69eae169_0_21"/>
          <p:cNvSpPr/>
          <p:nvPr/>
        </p:nvSpPr>
        <p:spPr>
          <a:xfrm>
            <a:off x="6417173" y="3495279"/>
            <a:ext cx="2165194" cy="67435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palvelusväkeä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Google Shape;134;g5b69eae169_0_21"/>
          <p:cNvSpPr/>
          <p:nvPr/>
        </p:nvSpPr>
        <p:spPr>
          <a:xfrm>
            <a:off x="2678320" y="4999373"/>
            <a:ext cx="1769892" cy="1046017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hengellisen rälssin edustajat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g5b69eae169_0_21"/>
          <p:cNvSpPr/>
          <p:nvPr/>
        </p:nvSpPr>
        <p:spPr>
          <a:xfrm>
            <a:off x="113204" y="3689908"/>
            <a:ext cx="1769354" cy="14460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kirkko ja raatihuone kaupungin keskellä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Google Shape;136;g5b69eae169_0_21"/>
          <p:cNvSpPr/>
          <p:nvPr/>
        </p:nvSpPr>
        <p:spPr>
          <a:xfrm>
            <a:off x="5364835" y="874350"/>
            <a:ext cx="1767450" cy="832875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majataloja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Google Shape;137;g5b69eae169_0_21"/>
          <p:cNvSpPr/>
          <p:nvPr/>
        </p:nvSpPr>
        <p:spPr>
          <a:xfrm>
            <a:off x="4100036" y="2051426"/>
            <a:ext cx="1751757" cy="13221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kauppa- ja käsityöläis-puodit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g5b69eae169_0_21"/>
          <p:cNvSpPr/>
          <p:nvPr/>
        </p:nvSpPr>
        <p:spPr>
          <a:xfrm>
            <a:off x="4046787" y="1197963"/>
            <a:ext cx="1651825" cy="773026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kiltatuvat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Google Shape;139;g5b69eae169_0_21"/>
          <p:cNvSpPr/>
          <p:nvPr/>
        </p:nvSpPr>
        <p:spPr>
          <a:xfrm>
            <a:off x="3619956" y="5970366"/>
            <a:ext cx="1585801" cy="688167"/>
          </a:xfrm>
          <a:prstGeom prst="flowChartConnector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virkatalot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Google Shape;140;g5b69eae169_0_21"/>
          <p:cNvSpPr/>
          <p:nvPr/>
        </p:nvSpPr>
        <p:spPr>
          <a:xfrm>
            <a:off x="909939" y="5677825"/>
            <a:ext cx="2296171" cy="11016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köyhäin-ja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 sairashuoneet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g5b69eae169_0_21"/>
          <p:cNvSpPr/>
          <p:nvPr/>
        </p:nvSpPr>
        <p:spPr>
          <a:xfrm>
            <a:off x="266018" y="2815957"/>
            <a:ext cx="1944077" cy="831168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markkinat eli messut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Google Shape;142;g5b69eae169_0_21"/>
          <p:cNvSpPr/>
          <p:nvPr/>
        </p:nvSpPr>
        <p:spPr>
          <a:xfrm>
            <a:off x="1996925" y="2016275"/>
            <a:ext cx="2049862" cy="73905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Calibri" panose="020F0502020204030204" pitchFamily="34" charset="0"/>
                <a:cs typeface="Calibri" panose="020F0502020204030204" pitchFamily="34" charset="0"/>
              </a:rPr>
              <a:t>kauppalaivat 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Google Shape;143;g5b69eae169_0_21"/>
          <p:cNvSpPr/>
          <p:nvPr/>
        </p:nvSpPr>
        <p:spPr>
          <a:xfrm>
            <a:off x="844478" y="1158497"/>
            <a:ext cx="2575075" cy="715932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ylellisyystuotteet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g5b69eae169_0_21"/>
          <p:cNvSpPr/>
          <p:nvPr/>
        </p:nvSpPr>
        <p:spPr>
          <a:xfrm>
            <a:off x="5150375" y="4461750"/>
            <a:ext cx="1751758" cy="10119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kotieläimiä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g5b69eae169_0_21"/>
          <p:cNvSpPr/>
          <p:nvPr/>
        </p:nvSpPr>
        <p:spPr>
          <a:xfrm>
            <a:off x="5762170" y="5455025"/>
            <a:ext cx="1935151" cy="13221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jätteet tunkiolle tai käymälään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Google Shape;146;g5b69eae169_0_21"/>
          <p:cNvSpPr/>
          <p:nvPr/>
        </p:nvSpPr>
        <p:spPr>
          <a:xfrm>
            <a:off x="7132285" y="4633752"/>
            <a:ext cx="1695687" cy="1322100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tartunta- taudit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Google Shape;147;g5b69eae169_0_21"/>
          <p:cNvSpPr/>
          <p:nvPr/>
        </p:nvSpPr>
        <p:spPr>
          <a:xfrm>
            <a:off x="7286158" y="5892344"/>
            <a:ext cx="1935151" cy="922325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Hygienia 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puutteellista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oogle Shape;148;g5b69eae169_0_21"/>
          <p:cNvSpPr/>
          <p:nvPr/>
        </p:nvSpPr>
        <p:spPr>
          <a:xfrm>
            <a:off x="270419" y="1674117"/>
            <a:ext cx="1861597" cy="770976"/>
          </a:xfrm>
          <a:prstGeom prst="ellipse">
            <a:avLst/>
          </a:prstGeom>
          <a:solidFill>
            <a:srgbClr val="838B19">
              <a:alpha val="59000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muotia Euroopasta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9" name="Google Shape;149;g5b69eae169_0_21"/>
          <p:cNvCxnSpPr>
            <a:cxnSpLocks/>
            <a:endCxn id="130" idx="7"/>
          </p:cNvCxnSpPr>
          <p:nvPr/>
        </p:nvCxnSpPr>
        <p:spPr>
          <a:xfrm flipH="1">
            <a:off x="5261353" y="1707225"/>
            <a:ext cx="784214" cy="208791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g5b69eae169_0_21"/>
          <p:cNvCxnSpPr>
            <a:cxnSpLocks/>
            <a:stCxn id="133" idx="2"/>
            <a:endCxn id="130" idx="6"/>
          </p:cNvCxnSpPr>
          <p:nvPr/>
        </p:nvCxnSpPr>
        <p:spPr>
          <a:xfrm flipH="1">
            <a:off x="5632338" y="3832454"/>
            <a:ext cx="784835" cy="399332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g5b69eae169_0_21"/>
          <p:cNvCxnSpPr>
            <a:cxnSpLocks/>
            <a:stCxn id="144" idx="2"/>
          </p:cNvCxnSpPr>
          <p:nvPr/>
        </p:nvCxnSpPr>
        <p:spPr>
          <a:xfrm flipH="1" flipV="1">
            <a:off x="4930175" y="4603800"/>
            <a:ext cx="220200" cy="3639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g5b69eae169_0_21"/>
          <p:cNvCxnSpPr>
            <a:cxnSpLocks/>
            <a:stCxn id="130" idx="4"/>
            <a:endCxn id="145" idx="3"/>
          </p:cNvCxnSpPr>
          <p:nvPr/>
        </p:nvCxnSpPr>
        <p:spPr>
          <a:xfrm>
            <a:off x="4365715" y="4849299"/>
            <a:ext cx="1679851" cy="1734209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g5b69eae169_0_21"/>
          <p:cNvCxnSpPr>
            <a:cxnSpLocks/>
            <a:stCxn id="131" idx="3"/>
            <a:endCxn id="130" idx="7"/>
          </p:cNvCxnSpPr>
          <p:nvPr/>
        </p:nvCxnSpPr>
        <p:spPr>
          <a:xfrm flipH="1">
            <a:off x="5261353" y="2954108"/>
            <a:ext cx="1640780" cy="84103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g5b69eae169_0_21"/>
          <p:cNvCxnSpPr>
            <a:cxnSpLocks/>
            <a:stCxn id="132" idx="4"/>
          </p:cNvCxnSpPr>
          <p:nvPr/>
        </p:nvCxnSpPr>
        <p:spPr>
          <a:xfrm>
            <a:off x="3807150" y="3595802"/>
            <a:ext cx="76175" cy="47467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g5b69eae169_0_21"/>
          <p:cNvCxnSpPr>
            <a:cxnSpLocks/>
            <a:stCxn id="138" idx="3"/>
            <a:endCxn id="132" idx="0"/>
          </p:cNvCxnSpPr>
          <p:nvPr/>
        </p:nvCxnSpPr>
        <p:spPr>
          <a:xfrm flipH="1">
            <a:off x="3807150" y="1857782"/>
            <a:ext cx="481541" cy="82759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g5b69eae169_0_21"/>
          <p:cNvCxnSpPr>
            <a:cxnSpLocks/>
            <a:stCxn id="148" idx="5"/>
            <a:endCxn id="142" idx="2"/>
          </p:cNvCxnSpPr>
          <p:nvPr/>
        </p:nvCxnSpPr>
        <p:spPr>
          <a:xfrm>
            <a:off x="1859391" y="2332186"/>
            <a:ext cx="137534" cy="53614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g5b69eae169_0_21"/>
          <p:cNvCxnSpPr>
            <a:cxnSpLocks/>
            <a:stCxn id="135" idx="6"/>
            <a:endCxn id="132" idx="2"/>
          </p:cNvCxnSpPr>
          <p:nvPr/>
        </p:nvCxnSpPr>
        <p:spPr>
          <a:xfrm flipV="1">
            <a:off x="1882558" y="3140589"/>
            <a:ext cx="1022916" cy="1272319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g5b69eae169_0_21"/>
          <p:cNvCxnSpPr>
            <a:cxnSpLocks/>
            <a:stCxn id="141" idx="6"/>
          </p:cNvCxnSpPr>
          <p:nvPr/>
        </p:nvCxnSpPr>
        <p:spPr>
          <a:xfrm>
            <a:off x="2210095" y="3231541"/>
            <a:ext cx="1116109" cy="658894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g5b69eae169_0_21"/>
          <p:cNvCxnSpPr>
            <a:cxnSpLocks/>
            <a:stCxn id="134" idx="1"/>
            <a:endCxn id="135" idx="6"/>
          </p:cNvCxnSpPr>
          <p:nvPr/>
        </p:nvCxnSpPr>
        <p:spPr>
          <a:xfrm flipH="1" flipV="1">
            <a:off x="1882558" y="4412908"/>
            <a:ext cx="1054957" cy="739651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g5b69eae169_0_21"/>
          <p:cNvCxnSpPr>
            <a:cxnSpLocks/>
            <a:stCxn id="141" idx="5"/>
            <a:endCxn id="134" idx="1"/>
          </p:cNvCxnSpPr>
          <p:nvPr/>
        </p:nvCxnSpPr>
        <p:spPr>
          <a:xfrm>
            <a:off x="1925392" y="3525403"/>
            <a:ext cx="1012123" cy="1627156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g5b69eae169_0_21"/>
          <p:cNvCxnSpPr>
            <a:cxnSpLocks/>
            <a:stCxn id="132" idx="4"/>
            <a:endCxn id="134" idx="0"/>
          </p:cNvCxnSpPr>
          <p:nvPr/>
        </p:nvCxnSpPr>
        <p:spPr>
          <a:xfrm flipH="1">
            <a:off x="3563266" y="3595802"/>
            <a:ext cx="243884" cy="1403571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g5b69eae169_0_21"/>
          <p:cNvSpPr/>
          <p:nvPr/>
        </p:nvSpPr>
        <p:spPr>
          <a:xfrm>
            <a:off x="3099091" y="3614272"/>
            <a:ext cx="2533247" cy="1235027"/>
          </a:xfrm>
          <a:prstGeom prst="flowChartConnector">
            <a:avLst/>
          </a:prstGeom>
          <a:solidFill>
            <a:srgbClr val="838B19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Keskiaikainen kaupunki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b69eae169_0_61"/>
          <p:cNvSpPr txBox="1">
            <a:spLocks noGrp="1"/>
          </p:cNvSpPr>
          <p:nvPr>
            <p:ph type="title"/>
          </p:nvPr>
        </p:nvSpPr>
        <p:spPr>
          <a:xfrm>
            <a:off x="457897" y="503479"/>
            <a:ext cx="811390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Elämää maaseudulla </a:t>
            </a:r>
            <a:endParaRPr dirty="0"/>
          </a:p>
        </p:txBody>
      </p:sp>
      <p:sp>
        <p:nvSpPr>
          <p:cNvPr id="167" name="Google Shape;167;g5b69eae169_0_61"/>
          <p:cNvSpPr txBox="1">
            <a:spLocks noGrp="1"/>
          </p:cNvSpPr>
          <p:nvPr>
            <p:ph type="body" idx="1"/>
          </p:nvPr>
        </p:nvSpPr>
        <p:spPr>
          <a:xfrm>
            <a:off x="628650" y="1595003"/>
            <a:ext cx="3886200" cy="488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/>
              <a:t>Lue oppikirjan sivu 43 ja tuki sen kuvaa </a:t>
            </a:r>
          </a:p>
          <a:p>
            <a:pPr marL="0" lvl="0" indent="0">
              <a:buSzPts val="1100"/>
              <a:buNone/>
            </a:pPr>
            <a:r>
              <a:rPr lang="fi-FI" dirty="0"/>
              <a:t>Laadi käsitekartta elämästä keskiajan maaseudulla.</a:t>
            </a:r>
            <a:endParaRPr dirty="0"/>
          </a:p>
          <a:p>
            <a:pPr marL="363538" lvl="1">
              <a:spcBef>
                <a:spcPts val="0"/>
              </a:spcBef>
            </a:pPr>
            <a:r>
              <a:rPr lang="fi-FI" dirty="0"/>
              <a:t>Millaisia ruokia syötiin?</a:t>
            </a:r>
            <a:endParaRPr dirty="0"/>
          </a:p>
          <a:p>
            <a:pPr marL="363538" lvl="1">
              <a:spcBef>
                <a:spcPts val="0"/>
              </a:spcBef>
            </a:pPr>
            <a:r>
              <a:rPr lang="fi-FI" dirty="0"/>
              <a:t>Millaisissa rakennuksissa asuttiin?</a:t>
            </a:r>
            <a:endParaRPr dirty="0"/>
          </a:p>
          <a:p>
            <a:pPr marL="363538" lvl="1">
              <a:spcBef>
                <a:spcPts val="0"/>
              </a:spcBef>
            </a:pPr>
            <a:r>
              <a:rPr lang="fi-FI" dirty="0"/>
              <a:t>Miten toisaalta kristinusko ja toisaalta luonnonolosuhteet vaikuttivat tapoihin?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Kuva 4" descr="Kuva, joka sisältää kohteen vanha, valokuva, rakennus, sisä&#10;&#10;Kuvaus luotu automaattisesti">
            <a:extLst>
              <a:ext uri="{FF2B5EF4-FFF2-40B4-BE49-F238E27FC236}">
                <a16:creationId xmlns:a16="http://schemas.microsoft.com/office/drawing/2014/main" xmlns="" id="{15DC1566-D547-4FBF-94DE-781270226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364" y="1829179"/>
            <a:ext cx="4396636" cy="423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b69eae169_0_69"/>
          <p:cNvSpPr txBox="1">
            <a:spLocks noGrp="1"/>
          </p:cNvSpPr>
          <p:nvPr>
            <p:ph type="title"/>
          </p:nvPr>
        </p:nvSpPr>
        <p:spPr>
          <a:xfrm>
            <a:off x="148178" y="-41180"/>
            <a:ext cx="7538463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Esimerkki käsitekartasta</a:t>
            </a:r>
            <a:endParaRPr dirty="0"/>
          </a:p>
        </p:txBody>
      </p:sp>
      <p:sp>
        <p:nvSpPr>
          <p:cNvPr id="177" name="Google Shape;177;g5b69eae169_0_69"/>
          <p:cNvSpPr/>
          <p:nvPr/>
        </p:nvSpPr>
        <p:spPr>
          <a:xfrm>
            <a:off x="148179" y="2332617"/>
            <a:ext cx="2189728" cy="132210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valoa päreistä ja valoaukoista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g5b69eae169_0_69"/>
          <p:cNvSpPr/>
          <p:nvPr/>
        </p:nvSpPr>
        <p:spPr>
          <a:xfrm>
            <a:off x="1717384" y="1985330"/>
            <a:ext cx="2189728" cy="132210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savua sisällä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Google Shape;179;g5b69eae169_0_69"/>
          <p:cNvSpPr/>
          <p:nvPr/>
        </p:nvSpPr>
        <p:spPr>
          <a:xfrm>
            <a:off x="408141" y="1255195"/>
            <a:ext cx="2189728" cy="132210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maalattiat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b69eae169_0_69"/>
          <p:cNvSpPr/>
          <p:nvPr/>
        </p:nvSpPr>
        <p:spPr>
          <a:xfrm>
            <a:off x="153984" y="3907983"/>
            <a:ext cx="2528690" cy="967092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eläimet sisällä talvella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g5b69eae169_0_69"/>
          <p:cNvSpPr/>
          <p:nvPr/>
        </p:nvSpPr>
        <p:spPr>
          <a:xfrm>
            <a:off x="1816007" y="4397482"/>
            <a:ext cx="2189728" cy="839925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kesällä aitat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Google Shape;182;g5b69eae169_0_69"/>
          <p:cNvSpPr/>
          <p:nvPr/>
        </p:nvSpPr>
        <p:spPr>
          <a:xfrm>
            <a:off x="4993692" y="3133925"/>
            <a:ext cx="2017580" cy="103290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luonnon kiertokulku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g5b69eae169_0_69"/>
          <p:cNvSpPr/>
          <p:nvPr/>
        </p:nvSpPr>
        <p:spPr>
          <a:xfrm>
            <a:off x="5984769" y="2351926"/>
            <a:ext cx="2189728" cy="913302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aikakäsitys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Google Shape;184;g5b69eae169_0_69"/>
          <p:cNvSpPr/>
          <p:nvPr/>
        </p:nvSpPr>
        <p:spPr>
          <a:xfrm>
            <a:off x="6667127" y="3214027"/>
            <a:ext cx="1926987" cy="872695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työt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Google Shape;185;g5b69eae169_0_69"/>
          <p:cNvSpPr/>
          <p:nvPr/>
        </p:nvSpPr>
        <p:spPr>
          <a:xfrm>
            <a:off x="5353401" y="4053770"/>
            <a:ext cx="2333241" cy="1060425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elanto riippui sääoloista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Google Shape;186;g5b69eae169_0_69"/>
          <p:cNvSpPr/>
          <p:nvPr/>
        </p:nvSpPr>
        <p:spPr>
          <a:xfrm>
            <a:off x="5597685" y="5095300"/>
            <a:ext cx="3248603" cy="132210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muinaisen uskon avulla toivottiin parempia satoja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Google Shape;187;g5b69eae169_0_69"/>
          <p:cNvSpPr/>
          <p:nvPr/>
        </p:nvSpPr>
        <p:spPr>
          <a:xfrm>
            <a:off x="3706846" y="4640170"/>
            <a:ext cx="2189728" cy="1262567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perhe ja suku toivat turvaa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Google Shape;188;g5b69eae169_0_69"/>
          <p:cNvSpPr/>
          <p:nvPr/>
        </p:nvSpPr>
        <p:spPr>
          <a:xfrm>
            <a:off x="4023709" y="1658969"/>
            <a:ext cx="2507296" cy="1287026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kristilliset tavat sekoittuivat paikallisiin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5b69eae169_0_69"/>
          <p:cNvSpPr/>
          <p:nvPr/>
        </p:nvSpPr>
        <p:spPr>
          <a:xfrm>
            <a:off x="5962439" y="1059527"/>
            <a:ext cx="2189728" cy="132210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paasto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g5b69eae169_0_69"/>
          <p:cNvSpPr/>
          <p:nvPr/>
        </p:nvSpPr>
        <p:spPr>
          <a:xfrm>
            <a:off x="1572107" y="3090885"/>
            <a:ext cx="2189728" cy="88953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savutuvat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g5b69eae169_0_69"/>
          <p:cNvSpPr/>
          <p:nvPr/>
        </p:nvSpPr>
        <p:spPr>
          <a:xfrm>
            <a:off x="2775780" y="3580425"/>
            <a:ext cx="2600147" cy="9640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Keskiajan maaseutu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26;p3">
            <a:extLst>
              <a:ext uri="{FF2B5EF4-FFF2-40B4-BE49-F238E27FC236}">
                <a16:creationId xmlns:a16="http://schemas.microsoft.com/office/drawing/2014/main" xmlns="" id="{CFBFCF86-7B55-4E80-9200-7311BE31EEBC}"/>
              </a:ext>
            </a:extLst>
          </p:cNvPr>
          <p:cNvSpPr txBox="1">
            <a:spLocks/>
          </p:cNvSpPr>
          <p:nvPr/>
        </p:nvSpPr>
        <p:spPr>
          <a:xfrm>
            <a:off x="3797735" y="4493669"/>
            <a:ext cx="5195953" cy="2107547"/>
          </a:xfrm>
          <a:prstGeom prst="rect">
            <a:avLst/>
          </a:prstGeom>
          <a:solidFill>
            <a:srgbClr val="FEDC6F"/>
          </a:solidFill>
          <a:ln>
            <a:solidFill>
              <a:srgbClr val="838B19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i-FI" sz="2000" b="1" dirty="0"/>
              <a:t>Tehtävä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i-FI" sz="2000" dirty="0"/>
              <a:t>Katsokaa video </a:t>
            </a:r>
            <a:r>
              <a:rPr lang="fi-FI" sz="2000" u="sng" dirty="0">
                <a:solidFill>
                  <a:schemeClr val="hlink"/>
                </a:solidFill>
                <a:hlinkClick r:id="rId3"/>
              </a:rPr>
              <a:t>kalenterisauva</a:t>
            </a:r>
            <a:r>
              <a:rPr lang="fi-FI" sz="2000" u="sng" dirty="0">
                <a:solidFill>
                  <a:schemeClr val="hlink"/>
                </a:solidFill>
              </a:rPr>
              <a:t>sta</a:t>
            </a:r>
            <a:r>
              <a:rPr lang="fi-FI" sz="2000" dirty="0"/>
              <a:t> Keskiajan Turun YouTube-kanavalta.</a:t>
            </a:r>
          </a:p>
          <a:p>
            <a:pPr marL="363538" indent="-249238">
              <a:spcBef>
                <a:spcPts val="0"/>
              </a:spcBef>
              <a:buFont typeface="Arial"/>
              <a:buNone/>
            </a:pPr>
            <a:r>
              <a:rPr lang="fi-FI" sz="2000" dirty="0"/>
              <a:t>a) Miten aikaa mitattiin ennen painettuja kalentereita? </a:t>
            </a:r>
          </a:p>
          <a:p>
            <a:pPr marL="363538" indent="-249238">
              <a:spcBef>
                <a:spcPts val="0"/>
              </a:spcBef>
              <a:buFont typeface="Arial"/>
              <a:buNone/>
            </a:pPr>
            <a:r>
              <a:rPr lang="fi-FI" sz="2000" dirty="0"/>
              <a:t>b) Miten vuosi oli jaettu kalenterisauvan mukaan?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98bc942bf_0_0"/>
          <p:cNvSpPr txBox="1">
            <a:spLocks noGrp="1"/>
          </p:cNvSpPr>
          <p:nvPr>
            <p:ph type="body" idx="1"/>
          </p:nvPr>
        </p:nvSpPr>
        <p:spPr>
          <a:xfrm>
            <a:off x="3924743" y="5700381"/>
            <a:ext cx="4687629" cy="5728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Video: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Markkinat keskiajalla</a:t>
            </a:r>
            <a:endParaRPr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E7791664-B6F1-4C96-AB24-06EA7D5B5E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565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b69eae169_0_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5942271" cy="93204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/>
              <a:t>Avioliitto yhdistää suvut ja perhe-elämää</a:t>
            </a:r>
            <a:endParaRPr sz="3600" dirty="0"/>
          </a:p>
        </p:txBody>
      </p:sp>
      <p:sp>
        <p:nvSpPr>
          <p:cNvPr id="201" name="Google Shape;201;g5b69eae169_0_90"/>
          <p:cNvSpPr txBox="1">
            <a:spLocks noGrp="1"/>
          </p:cNvSpPr>
          <p:nvPr>
            <p:ph type="body" idx="1"/>
          </p:nvPr>
        </p:nvSpPr>
        <p:spPr>
          <a:xfrm>
            <a:off x="712380" y="1415441"/>
            <a:ext cx="8133908" cy="47613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Katolinen kirkko piti avioliittoa tärkeänä instituutiona: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painotti molempien osapuolten suostumusta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avioeron saaminen oli vaikeaa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kanoninen laki määritti avioitumisiän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aviorikos (huoruus) johti rangaistuksiin.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Avioliiton avulla pyrittiin säilyttämään tai lisäämään suvun maaomaisuutta.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Tunteita ei pidetty välttämättä niin tärkeinä.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Avioituva nainen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sai myötäjäiset ja huomenlahjan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säilytti oman sukunimensä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omaisuus siirtyi miehen valvontaan.</a:t>
            </a:r>
            <a:endParaRPr dirty="0"/>
          </a:p>
          <a:p>
            <a:pPr marL="1371600" indent="-457200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596</Words>
  <Application>Microsoft Office PowerPoint</Application>
  <PresentationFormat>Näytössä katseltava diaesitys (4:3)</PresentationFormat>
  <Paragraphs>122</Paragraphs>
  <Slides>13</Slides>
  <Notes>13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Office-teema</vt:lpstr>
      <vt:lpstr>4. Yhteiskuntaryhmät, arki ja perhe </vt:lpstr>
      <vt:lpstr>Talonpoikia, porvareita, rälssimiehiä </vt:lpstr>
      <vt:lpstr>Elämää kaupungissa</vt:lpstr>
      <vt:lpstr>Kaduilla ja kujilla</vt:lpstr>
      <vt:lpstr>Esimerkki käsitekartasta</vt:lpstr>
      <vt:lpstr>Elämää maaseudulla </vt:lpstr>
      <vt:lpstr>Esimerkki käsitekartasta</vt:lpstr>
      <vt:lpstr>PowerPoint-esitys</vt:lpstr>
      <vt:lpstr>Avioliitto yhdistää suvut ja perhe-elämää</vt:lpstr>
      <vt:lpstr>Avioliitto yhdistää suvut ja perhe-elämää</vt:lpstr>
      <vt:lpstr>Huomenlahjat</vt:lpstr>
      <vt:lpstr>PowerPoint-esitys</vt:lpstr>
      <vt:lpstr>Ihmisen ääni: Sielun ja ruumiin hoitoa birgittalaisluostareissa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Yhteiskuntaryhmät, arki ja perhe </dc:title>
  <dc:creator>Minna Sallanen</dc:creator>
  <cp:lastModifiedBy>Emmi Nousiainen</cp:lastModifiedBy>
  <cp:revision>25</cp:revision>
  <dcterms:created xsi:type="dcterms:W3CDTF">2019-05-29T10:24:56Z</dcterms:created>
  <dcterms:modified xsi:type="dcterms:W3CDTF">2019-10-06T08:26:52Z</dcterms:modified>
</cp:coreProperties>
</file>