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10/18/2026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10/18/2026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10/18/2026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10/18/2026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10/18/2026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10/18/2026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10/18/2026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10/18/2026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10/18/2026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ama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10/18/2026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tsikko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10/18/2026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inaus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10/18/2026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10/18/2026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arak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10/18/2026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uvan sara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10/18/2026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10/18/2026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10/18/2026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10/18/2026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8D0992E-D551-61A8-4861-E9C80D061A7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YH04.1</a:t>
            </a:r>
            <a:br>
              <a:rPr lang="fi-F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fi-F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Lakitieto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26036E05-A6DE-0710-5F65-41B95C5C097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786602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24E43EB-867C-4B35-9A5C-E435157C72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C0F5DA-B59F-4F13-8BB8-FFD8F2C57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9CEA1DEC-CC9E-4776-9E08-048A15BFA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3140485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fi-FI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CE399CF-F4B8-4832-A8CB-B93F6B1EF4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171964" y="-140866"/>
            <a:ext cx="6053670" cy="7139732"/>
          </a:xfrm>
          <a:custGeom>
            <a:avLst/>
            <a:gdLst>
              <a:gd name="connsiteX0" fmla="*/ 6053670 w 6053670"/>
              <a:gd name="connsiteY0" fmla="*/ 1098 h 7139732"/>
              <a:gd name="connsiteX1" fmla="*/ 6053670 w 6053670"/>
              <a:gd name="connsiteY1" fmla="*/ 1084479 h 7139732"/>
              <a:gd name="connsiteX2" fmla="*/ 6053670 w 6053670"/>
              <a:gd name="connsiteY2" fmla="*/ 1254558 h 7139732"/>
              <a:gd name="connsiteX3" fmla="*/ 6053670 w 6053670"/>
              <a:gd name="connsiteY3" fmla="*/ 7139732 h 7139732"/>
              <a:gd name="connsiteX4" fmla="*/ 0 w 6053670"/>
              <a:gd name="connsiteY4" fmla="*/ 7139732 h 7139732"/>
              <a:gd name="connsiteX5" fmla="*/ 0 w 6053670"/>
              <a:gd name="connsiteY5" fmla="*/ 1249853 h 7139732"/>
              <a:gd name="connsiteX6" fmla="*/ 0 w 6053670"/>
              <a:gd name="connsiteY6" fmla="*/ 1084479 h 7139732"/>
              <a:gd name="connsiteX7" fmla="*/ 0 w 6053670"/>
              <a:gd name="connsiteY7" fmla="*/ 0 h 7139732"/>
              <a:gd name="connsiteX8" fmla="*/ 35717 w 6053670"/>
              <a:gd name="connsiteY8" fmla="*/ 5488 h 7139732"/>
              <a:gd name="connsiteX9" fmla="*/ 140445 w 6053670"/>
              <a:gd name="connsiteY9" fmla="*/ 21641 h 7139732"/>
              <a:gd name="connsiteX10" fmla="*/ 216722 w 6053670"/>
              <a:gd name="connsiteY10" fmla="*/ 32932 h 7139732"/>
              <a:gd name="connsiteX11" fmla="*/ 307527 w 6053670"/>
              <a:gd name="connsiteY11" fmla="*/ 44850 h 7139732"/>
              <a:gd name="connsiteX12" fmla="*/ 415282 w 6053670"/>
              <a:gd name="connsiteY12" fmla="*/ 59121 h 7139732"/>
              <a:gd name="connsiteX13" fmla="*/ 534539 w 6053670"/>
              <a:gd name="connsiteY13" fmla="*/ 74175 h 7139732"/>
              <a:gd name="connsiteX14" fmla="*/ 668931 w 6053670"/>
              <a:gd name="connsiteY14" fmla="*/ 90014 h 7139732"/>
              <a:gd name="connsiteX15" fmla="*/ 815430 w 6053670"/>
              <a:gd name="connsiteY15" fmla="*/ 106794 h 7139732"/>
              <a:gd name="connsiteX16" fmla="*/ 974641 w 6053670"/>
              <a:gd name="connsiteY16" fmla="*/ 123574 h 7139732"/>
              <a:gd name="connsiteX17" fmla="*/ 1144144 w 6053670"/>
              <a:gd name="connsiteY17" fmla="*/ 140667 h 7139732"/>
              <a:gd name="connsiteX18" fmla="*/ 1326965 w 6053670"/>
              <a:gd name="connsiteY18" fmla="*/ 156506 h 7139732"/>
              <a:gd name="connsiteX19" fmla="*/ 1518261 w 6053670"/>
              <a:gd name="connsiteY19" fmla="*/ 171717 h 7139732"/>
              <a:gd name="connsiteX20" fmla="*/ 1720453 w 6053670"/>
              <a:gd name="connsiteY20" fmla="*/ 185518 h 7139732"/>
              <a:gd name="connsiteX21" fmla="*/ 1931121 w 6053670"/>
              <a:gd name="connsiteY21" fmla="*/ 198690 h 7139732"/>
              <a:gd name="connsiteX22" fmla="*/ 2150869 w 6053670"/>
              <a:gd name="connsiteY22" fmla="*/ 211079 h 7139732"/>
              <a:gd name="connsiteX23" fmla="*/ 2263467 w 6053670"/>
              <a:gd name="connsiteY23" fmla="*/ 215470 h 7139732"/>
              <a:gd name="connsiteX24" fmla="*/ 2378487 w 6053670"/>
              <a:gd name="connsiteY24" fmla="*/ 220332 h 7139732"/>
              <a:gd name="connsiteX25" fmla="*/ 2495323 w 6053670"/>
              <a:gd name="connsiteY25" fmla="*/ 224879 h 7139732"/>
              <a:gd name="connsiteX26" fmla="*/ 2612764 w 6053670"/>
              <a:gd name="connsiteY26" fmla="*/ 227859 h 7139732"/>
              <a:gd name="connsiteX27" fmla="*/ 2732627 w 6053670"/>
              <a:gd name="connsiteY27" fmla="*/ 230525 h 7139732"/>
              <a:gd name="connsiteX28" fmla="*/ 2853700 w 6053670"/>
              <a:gd name="connsiteY28" fmla="*/ 233348 h 7139732"/>
              <a:gd name="connsiteX29" fmla="*/ 2977195 w 6053670"/>
              <a:gd name="connsiteY29" fmla="*/ 235229 h 7139732"/>
              <a:gd name="connsiteX30" fmla="*/ 3101901 w 6053670"/>
              <a:gd name="connsiteY30" fmla="*/ 235229 h 7139732"/>
              <a:gd name="connsiteX31" fmla="*/ 3227817 w 6053670"/>
              <a:gd name="connsiteY31" fmla="*/ 236170 h 7139732"/>
              <a:gd name="connsiteX32" fmla="*/ 3354944 w 6053670"/>
              <a:gd name="connsiteY32" fmla="*/ 235229 h 7139732"/>
              <a:gd name="connsiteX33" fmla="*/ 3483887 w 6053670"/>
              <a:gd name="connsiteY33" fmla="*/ 233348 h 7139732"/>
              <a:gd name="connsiteX34" fmla="*/ 3612830 w 6053670"/>
              <a:gd name="connsiteY34" fmla="*/ 231623 h 7139732"/>
              <a:gd name="connsiteX35" fmla="*/ 3743590 w 6053670"/>
              <a:gd name="connsiteY35" fmla="*/ 227859 h 7139732"/>
              <a:gd name="connsiteX36" fmla="*/ 3875560 w 6053670"/>
              <a:gd name="connsiteY36" fmla="*/ 223938 h 7139732"/>
              <a:gd name="connsiteX37" fmla="*/ 4007530 w 6053670"/>
              <a:gd name="connsiteY37" fmla="*/ 219391 h 7139732"/>
              <a:gd name="connsiteX38" fmla="*/ 4140710 w 6053670"/>
              <a:gd name="connsiteY38" fmla="*/ 212961 h 7139732"/>
              <a:gd name="connsiteX39" fmla="*/ 4275102 w 6053670"/>
              <a:gd name="connsiteY39" fmla="*/ 205277 h 7139732"/>
              <a:gd name="connsiteX40" fmla="*/ 4410098 w 6053670"/>
              <a:gd name="connsiteY40" fmla="*/ 197907 h 7139732"/>
              <a:gd name="connsiteX41" fmla="*/ 4545096 w 6053670"/>
              <a:gd name="connsiteY41" fmla="*/ 188498 h 7139732"/>
              <a:gd name="connsiteX42" fmla="*/ 4681909 w 6053670"/>
              <a:gd name="connsiteY42" fmla="*/ 177207 h 7139732"/>
              <a:gd name="connsiteX43" fmla="*/ 4816905 w 6053670"/>
              <a:gd name="connsiteY43" fmla="*/ 165916 h 7139732"/>
              <a:gd name="connsiteX44" fmla="*/ 4954323 w 6053670"/>
              <a:gd name="connsiteY44" fmla="*/ 152899 h 7139732"/>
              <a:gd name="connsiteX45" fmla="*/ 5092347 w 6053670"/>
              <a:gd name="connsiteY45" fmla="*/ 138629 h 7139732"/>
              <a:gd name="connsiteX46" fmla="*/ 5228555 w 6053670"/>
              <a:gd name="connsiteY46" fmla="*/ 123574 h 7139732"/>
              <a:gd name="connsiteX47" fmla="*/ 5366578 w 6053670"/>
              <a:gd name="connsiteY47" fmla="*/ 106010 h 7139732"/>
              <a:gd name="connsiteX48" fmla="*/ 5503997 w 6053670"/>
              <a:gd name="connsiteY48" fmla="*/ 87192 h 7139732"/>
              <a:gd name="connsiteX49" fmla="*/ 5642020 w 6053670"/>
              <a:gd name="connsiteY49" fmla="*/ 68530 h 7139732"/>
              <a:gd name="connsiteX50" fmla="*/ 5779438 w 6053670"/>
              <a:gd name="connsiteY50" fmla="*/ 46733 h 7139732"/>
              <a:gd name="connsiteX51" fmla="*/ 5916251 w 6053670"/>
              <a:gd name="connsiteY51" fmla="*/ 24464 h 7139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7139732">
                <a:moveTo>
                  <a:pt x="6053670" y="1098"/>
                </a:moveTo>
                <a:lnTo>
                  <a:pt x="6053670" y="1084479"/>
                </a:lnTo>
                <a:lnTo>
                  <a:pt x="6053670" y="1254558"/>
                </a:lnTo>
                <a:lnTo>
                  <a:pt x="6053670" y="7139732"/>
                </a:lnTo>
                <a:lnTo>
                  <a:pt x="0" y="7139732"/>
                </a:lnTo>
                <a:lnTo>
                  <a:pt x="0" y="1249853"/>
                </a:lnTo>
                <a:lnTo>
                  <a:pt x="0" y="1084479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1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90" y="227859"/>
                </a:lnTo>
                <a:lnTo>
                  <a:pt x="3875560" y="223938"/>
                </a:lnTo>
                <a:lnTo>
                  <a:pt x="4007530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fi-FI"/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1F23E73A-FDC8-462C-83C1-3AA896144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5D2A9539-E561-4E7A-9D54-0AABAD201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4087" y="1130603"/>
            <a:ext cx="3342442" cy="4596794"/>
          </a:xfrm>
        </p:spPr>
        <p:txBody>
          <a:bodyPr anchor="ctr">
            <a:normAutofit/>
          </a:bodyPr>
          <a:lstStyle/>
          <a:p>
            <a:r>
              <a:rPr lang="fi-FI" sz="3200">
                <a:solidFill>
                  <a:srgbClr val="EBEB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Kurssin sisällöt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8DC3FE7-45BA-E6D4-BA72-B9656D143D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0076" y="304801"/>
            <a:ext cx="6357637" cy="6716486"/>
          </a:xfrm>
        </p:spPr>
        <p:txBody>
          <a:bodyPr anchor="ctr">
            <a:normAutofit/>
          </a:bodyPr>
          <a:lstStyle/>
          <a:p>
            <a:pPr>
              <a:buFont typeface="+mj-lt"/>
              <a:buAutoNum type="arabicPeriod"/>
            </a:pPr>
            <a:r>
              <a:rPr lang="fi-FI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Perusteita: suomalainen oikeusjärjestys ja tuomioistuimet, kansainvälinen oikeus, käsitteistöä</a:t>
            </a:r>
          </a:p>
          <a:p>
            <a:pPr>
              <a:buFont typeface="+mj-lt"/>
              <a:buAutoNum type="arabicPeriod"/>
            </a:pPr>
            <a:r>
              <a:rPr lang="fi-FI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Yksilön oikeudet</a:t>
            </a:r>
          </a:p>
          <a:p>
            <a:pPr>
              <a:buFont typeface="+mj-lt"/>
              <a:buAutoNum type="arabicPeriod"/>
            </a:pPr>
            <a:r>
              <a:rPr lang="fi-FI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Perhesuhteet, omaisuus ja perintö</a:t>
            </a:r>
          </a:p>
          <a:p>
            <a:pPr>
              <a:buFont typeface="+mj-lt"/>
              <a:buAutoNum type="arabicPeriod"/>
            </a:pPr>
            <a:r>
              <a:rPr lang="fi-FI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Työelämä, sopimukset, oikeudet ja velvollisuudet</a:t>
            </a:r>
          </a:p>
          <a:p>
            <a:pPr>
              <a:buFont typeface="+mj-lt"/>
              <a:buAutoNum type="arabicPeriod"/>
            </a:pPr>
            <a:r>
              <a:rPr lang="fi-FI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Kuluttaminen ja kuluttajan suoja</a:t>
            </a:r>
          </a:p>
          <a:p>
            <a:pPr>
              <a:buFont typeface="+mj-lt"/>
              <a:buAutoNum type="arabicPeriod"/>
            </a:pPr>
            <a:r>
              <a:rPr lang="fi-FI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Asuminen, kiinteistöt ja osakkeet</a:t>
            </a:r>
          </a:p>
          <a:p>
            <a:pPr>
              <a:buFont typeface="+mj-lt"/>
              <a:buAutoNum type="arabicPeriod"/>
            </a:pPr>
            <a:r>
              <a:rPr lang="fi-FI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Rikos ja rangaistus sekä riita-asiat</a:t>
            </a:r>
          </a:p>
          <a:p>
            <a:pPr>
              <a:buFont typeface="+mj-lt"/>
              <a:buAutoNum type="arabicPeriod"/>
            </a:pPr>
            <a:r>
              <a:rPr lang="fi-FI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Julkinen hallinto, yhdistykset, ympäristöoikeus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fi-FI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35346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24E43EB-867C-4B35-9A5C-E435157C72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C0F5DA-B59F-4F13-8BB8-FFD8F2C57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9CEA1DEC-CC9E-4776-9E08-048A15BFA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3140485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fi-FI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CE399CF-F4B8-4832-A8CB-B93F6B1EF4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171964" y="-140866"/>
            <a:ext cx="6053670" cy="7139732"/>
          </a:xfrm>
          <a:custGeom>
            <a:avLst/>
            <a:gdLst>
              <a:gd name="connsiteX0" fmla="*/ 6053670 w 6053670"/>
              <a:gd name="connsiteY0" fmla="*/ 1098 h 7139732"/>
              <a:gd name="connsiteX1" fmla="*/ 6053670 w 6053670"/>
              <a:gd name="connsiteY1" fmla="*/ 1084479 h 7139732"/>
              <a:gd name="connsiteX2" fmla="*/ 6053670 w 6053670"/>
              <a:gd name="connsiteY2" fmla="*/ 1254558 h 7139732"/>
              <a:gd name="connsiteX3" fmla="*/ 6053670 w 6053670"/>
              <a:gd name="connsiteY3" fmla="*/ 7139732 h 7139732"/>
              <a:gd name="connsiteX4" fmla="*/ 0 w 6053670"/>
              <a:gd name="connsiteY4" fmla="*/ 7139732 h 7139732"/>
              <a:gd name="connsiteX5" fmla="*/ 0 w 6053670"/>
              <a:gd name="connsiteY5" fmla="*/ 1249853 h 7139732"/>
              <a:gd name="connsiteX6" fmla="*/ 0 w 6053670"/>
              <a:gd name="connsiteY6" fmla="*/ 1084479 h 7139732"/>
              <a:gd name="connsiteX7" fmla="*/ 0 w 6053670"/>
              <a:gd name="connsiteY7" fmla="*/ 0 h 7139732"/>
              <a:gd name="connsiteX8" fmla="*/ 35717 w 6053670"/>
              <a:gd name="connsiteY8" fmla="*/ 5488 h 7139732"/>
              <a:gd name="connsiteX9" fmla="*/ 140445 w 6053670"/>
              <a:gd name="connsiteY9" fmla="*/ 21641 h 7139732"/>
              <a:gd name="connsiteX10" fmla="*/ 216722 w 6053670"/>
              <a:gd name="connsiteY10" fmla="*/ 32932 h 7139732"/>
              <a:gd name="connsiteX11" fmla="*/ 307527 w 6053670"/>
              <a:gd name="connsiteY11" fmla="*/ 44850 h 7139732"/>
              <a:gd name="connsiteX12" fmla="*/ 415282 w 6053670"/>
              <a:gd name="connsiteY12" fmla="*/ 59121 h 7139732"/>
              <a:gd name="connsiteX13" fmla="*/ 534539 w 6053670"/>
              <a:gd name="connsiteY13" fmla="*/ 74175 h 7139732"/>
              <a:gd name="connsiteX14" fmla="*/ 668931 w 6053670"/>
              <a:gd name="connsiteY14" fmla="*/ 90014 h 7139732"/>
              <a:gd name="connsiteX15" fmla="*/ 815430 w 6053670"/>
              <a:gd name="connsiteY15" fmla="*/ 106794 h 7139732"/>
              <a:gd name="connsiteX16" fmla="*/ 974641 w 6053670"/>
              <a:gd name="connsiteY16" fmla="*/ 123574 h 7139732"/>
              <a:gd name="connsiteX17" fmla="*/ 1144144 w 6053670"/>
              <a:gd name="connsiteY17" fmla="*/ 140667 h 7139732"/>
              <a:gd name="connsiteX18" fmla="*/ 1326965 w 6053670"/>
              <a:gd name="connsiteY18" fmla="*/ 156506 h 7139732"/>
              <a:gd name="connsiteX19" fmla="*/ 1518261 w 6053670"/>
              <a:gd name="connsiteY19" fmla="*/ 171717 h 7139732"/>
              <a:gd name="connsiteX20" fmla="*/ 1720453 w 6053670"/>
              <a:gd name="connsiteY20" fmla="*/ 185518 h 7139732"/>
              <a:gd name="connsiteX21" fmla="*/ 1931121 w 6053670"/>
              <a:gd name="connsiteY21" fmla="*/ 198690 h 7139732"/>
              <a:gd name="connsiteX22" fmla="*/ 2150869 w 6053670"/>
              <a:gd name="connsiteY22" fmla="*/ 211079 h 7139732"/>
              <a:gd name="connsiteX23" fmla="*/ 2263467 w 6053670"/>
              <a:gd name="connsiteY23" fmla="*/ 215470 h 7139732"/>
              <a:gd name="connsiteX24" fmla="*/ 2378487 w 6053670"/>
              <a:gd name="connsiteY24" fmla="*/ 220332 h 7139732"/>
              <a:gd name="connsiteX25" fmla="*/ 2495323 w 6053670"/>
              <a:gd name="connsiteY25" fmla="*/ 224879 h 7139732"/>
              <a:gd name="connsiteX26" fmla="*/ 2612764 w 6053670"/>
              <a:gd name="connsiteY26" fmla="*/ 227859 h 7139732"/>
              <a:gd name="connsiteX27" fmla="*/ 2732627 w 6053670"/>
              <a:gd name="connsiteY27" fmla="*/ 230525 h 7139732"/>
              <a:gd name="connsiteX28" fmla="*/ 2853700 w 6053670"/>
              <a:gd name="connsiteY28" fmla="*/ 233348 h 7139732"/>
              <a:gd name="connsiteX29" fmla="*/ 2977195 w 6053670"/>
              <a:gd name="connsiteY29" fmla="*/ 235229 h 7139732"/>
              <a:gd name="connsiteX30" fmla="*/ 3101901 w 6053670"/>
              <a:gd name="connsiteY30" fmla="*/ 235229 h 7139732"/>
              <a:gd name="connsiteX31" fmla="*/ 3227817 w 6053670"/>
              <a:gd name="connsiteY31" fmla="*/ 236170 h 7139732"/>
              <a:gd name="connsiteX32" fmla="*/ 3354944 w 6053670"/>
              <a:gd name="connsiteY32" fmla="*/ 235229 h 7139732"/>
              <a:gd name="connsiteX33" fmla="*/ 3483887 w 6053670"/>
              <a:gd name="connsiteY33" fmla="*/ 233348 h 7139732"/>
              <a:gd name="connsiteX34" fmla="*/ 3612830 w 6053670"/>
              <a:gd name="connsiteY34" fmla="*/ 231623 h 7139732"/>
              <a:gd name="connsiteX35" fmla="*/ 3743590 w 6053670"/>
              <a:gd name="connsiteY35" fmla="*/ 227859 h 7139732"/>
              <a:gd name="connsiteX36" fmla="*/ 3875560 w 6053670"/>
              <a:gd name="connsiteY36" fmla="*/ 223938 h 7139732"/>
              <a:gd name="connsiteX37" fmla="*/ 4007530 w 6053670"/>
              <a:gd name="connsiteY37" fmla="*/ 219391 h 7139732"/>
              <a:gd name="connsiteX38" fmla="*/ 4140710 w 6053670"/>
              <a:gd name="connsiteY38" fmla="*/ 212961 h 7139732"/>
              <a:gd name="connsiteX39" fmla="*/ 4275102 w 6053670"/>
              <a:gd name="connsiteY39" fmla="*/ 205277 h 7139732"/>
              <a:gd name="connsiteX40" fmla="*/ 4410098 w 6053670"/>
              <a:gd name="connsiteY40" fmla="*/ 197907 h 7139732"/>
              <a:gd name="connsiteX41" fmla="*/ 4545096 w 6053670"/>
              <a:gd name="connsiteY41" fmla="*/ 188498 h 7139732"/>
              <a:gd name="connsiteX42" fmla="*/ 4681909 w 6053670"/>
              <a:gd name="connsiteY42" fmla="*/ 177207 h 7139732"/>
              <a:gd name="connsiteX43" fmla="*/ 4816905 w 6053670"/>
              <a:gd name="connsiteY43" fmla="*/ 165916 h 7139732"/>
              <a:gd name="connsiteX44" fmla="*/ 4954323 w 6053670"/>
              <a:gd name="connsiteY44" fmla="*/ 152899 h 7139732"/>
              <a:gd name="connsiteX45" fmla="*/ 5092347 w 6053670"/>
              <a:gd name="connsiteY45" fmla="*/ 138629 h 7139732"/>
              <a:gd name="connsiteX46" fmla="*/ 5228555 w 6053670"/>
              <a:gd name="connsiteY46" fmla="*/ 123574 h 7139732"/>
              <a:gd name="connsiteX47" fmla="*/ 5366578 w 6053670"/>
              <a:gd name="connsiteY47" fmla="*/ 106010 h 7139732"/>
              <a:gd name="connsiteX48" fmla="*/ 5503997 w 6053670"/>
              <a:gd name="connsiteY48" fmla="*/ 87192 h 7139732"/>
              <a:gd name="connsiteX49" fmla="*/ 5642020 w 6053670"/>
              <a:gd name="connsiteY49" fmla="*/ 68530 h 7139732"/>
              <a:gd name="connsiteX50" fmla="*/ 5779438 w 6053670"/>
              <a:gd name="connsiteY50" fmla="*/ 46733 h 7139732"/>
              <a:gd name="connsiteX51" fmla="*/ 5916251 w 6053670"/>
              <a:gd name="connsiteY51" fmla="*/ 24464 h 7139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7139732">
                <a:moveTo>
                  <a:pt x="6053670" y="1098"/>
                </a:moveTo>
                <a:lnTo>
                  <a:pt x="6053670" y="1084479"/>
                </a:lnTo>
                <a:lnTo>
                  <a:pt x="6053670" y="1254558"/>
                </a:lnTo>
                <a:lnTo>
                  <a:pt x="6053670" y="7139732"/>
                </a:lnTo>
                <a:lnTo>
                  <a:pt x="0" y="7139732"/>
                </a:lnTo>
                <a:lnTo>
                  <a:pt x="0" y="1249853"/>
                </a:lnTo>
                <a:lnTo>
                  <a:pt x="0" y="1084479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1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90" y="227859"/>
                </a:lnTo>
                <a:lnTo>
                  <a:pt x="3875560" y="223938"/>
                </a:lnTo>
                <a:lnTo>
                  <a:pt x="4007530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fi-FI"/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1F23E73A-FDC8-462C-83C1-3AA896144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57DE2DF5-7B96-A3B8-2828-193B1E53A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4087" y="1130603"/>
            <a:ext cx="3342442" cy="4596794"/>
          </a:xfrm>
        </p:spPr>
        <p:txBody>
          <a:bodyPr anchor="ctr">
            <a:normAutofit/>
          </a:bodyPr>
          <a:lstStyle/>
          <a:p>
            <a:r>
              <a:rPr lang="fi-FI" sz="3200">
                <a:solidFill>
                  <a:srgbClr val="EBEB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Kurssin tavoitteet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F7DC6DC-CC96-A380-09C0-D08BE62641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2960" y="437513"/>
            <a:ext cx="6735096" cy="6164455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fi-FI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Opiskelija: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Ymmärtää Suomen oikeusjärjestelmän rakenteen, perusoikeudet ja oikeusturvan takeet.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Hallitsee arjen keskeiset oikeustoimet ja tuntee oikeutensa ja velvollisuutensa kansalaisena, työntekijänä, kuluttajana sekä erilaisten sopimusten yhtenä osapuolena.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Osaa etsiä ja soveltaa ajantasaista oikeudellista tietoa (esim. Finlex) käytännön elämäntilanteisiin.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Tunnistaa kansainvälisen oikeuden ja ympäristöoikeuden merkityksen osana nykyistä oikeusjärjestystä</a:t>
            </a:r>
          </a:p>
          <a:p>
            <a:pPr marL="0" indent="0">
              <a:buNone/>
            </a:pPr>
            <a:endParaRPr lang="fi-FI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99689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389B6D9-44A5-0AB1-0954-274B6A8D9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Mitä kurssilla tehdään?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625D943-C8DB-C372-1E0E-F5CE918B8B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852928"/>
            <a:ext cx="8825659" cy="316687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fi-FI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Oppikirja ja tehtäviä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Tutustuminen Finlex ja esimerkkitapauksiin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Vierailu käräjäoikeudessa tai vierailija oppitunnille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Essee-vastauksen harjoittelua</a:t>
            </a:r>
          </a:p>
        </p:txBody>
      </p:sp>
    </p:spTree>
    <p:extLst>
      <p:ext uri="{BB962C8B-B14F-4D97-AF65-F5344CB8AC3E}">
        <p14:creationId xmlns:p14="http://schemas.microsoft.com/office/powerpoint/2010/main" val="2782170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219AE65-9B94-44EA-BEF3-EF4BFA169C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C81A57-9CD5-461B-8FFE-4A8CB6CFBE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17539" y="467397"/>
            <a:ext cx="695829" cy="591911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086C462-37F4-494D-8292-CCB95221CC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rgbClr val="FFFFFF"/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C7D2D64-353F-4802-AA48-A70CE6020B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30A6328F-CAA3-4052-BF4C-14BD47706E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ln>
              <a:noFill/>
            </a:ln>
          </p:spPr>
          <p:style>
            <a:lnRef idx="0">
              <a:scrgbClr r="0" g="0" b="0"/>
            </a:lnRef>
            <a:fillRef idx="1002">
              <a:schemeClr val="dk2"/>
            </a:fillRef>
            <a:effectRef idx="0">
              <a:scrgbClr r="0" g="0" b="0"/>
            </a:effectRef>
            <a:fontRef idx="major"/>
          </p:style>
          <p:txBody>
            <a:bodyPr/>
            <a:lstStyle/>
            <a:p>
              <a:endParaRPr lang="fi-FI"/>
            </a:p>
          </p:txBody>
        </p: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63352ACE-7FC1-F864-00AA-303CB02F8E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372" y="1209957"/>
            <a:ext cx="3034580" cy="4438087"/>
          </a:xfrm>
        </p:spPr>
        <p:txBody>
          <a:bodyPr anchor="ctr">
            <a:normAutofit/>
          </a:bodyPr>
          <a:lstStyle/>
          <a:p>
            <a:pPr algn="r"/>
            <a:r>
              <a:rPr lang="fi-FI" sz="3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Kurssin arviointi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D23B2CD-009B-425A-9616-1E1AD1D5AB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356687" y="1930986"/>
            <a:ext cx="0" cy="3200400"/>
          </a:xfrm>
          <a:prstGeom prst="line">
            <a:avLst/>
          </a:prstGeom>
          <a:ln w="15875" cap="sq">
            <a:solidFill>
              <a:schemeClr val="tx2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AA4E347-57A7-2EF9-2C22-293F0FAB3D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0602" y="1930985"/>
            <a:ext cx="6216932" cy="3867989"/>
          </a:xfrm>
        </p:spPr>
        <p:txBody>
          <a:bodyPr anchor="ctr"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fi-FI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Abitti</a:t>
            </a:r>
            <a:r>
              <a:rPr lang="fi-FI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indent="0">
              <a:buNone/>
            </a:pPr>
            <a:r>
              <a:rPr lang="fi-FI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fi-FI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monivalinta</a:t>
            </a:r>
            <a:r>
              <a:rPr lang="fi-FI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/ käsitteet / oikein-väärin / essee / aineisto)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Käsitekoe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Essee-tehtävät (yksittäisiä, tunneilla tehtäviä)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Esitelmä (yksin </a:t>
            </a:r>
            <a:r>
              <a:rPr lang="fi-FI" sz="24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 parityö)</a:t>
            </a:r>
            <a:endParaRPr lang="fi-FI"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fi-FI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Käräjäoikeus / vierailija –tehtävä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Tuntiosallistuminen ja aktiivisuus</a:t>
            </a:r>
          </a:p>
          <a:p>
            <a:pPr>
              <a:buFont typeface="Wingdings" panose="05000000000000000000" pitchFamily="2" charset="2"/>
              <a:buChar char="§"/>
            </a:pPr>
            <a:endParaRPr lang="fi-FI"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fi-FI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642592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i (johtoryhmä)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Ioni (johtoryhmä)</Template>
  <TotalTime>156</TotalTime>
  <Words>162</Words>
  <Application>Microsoft Office PowerPoint</Application>
  <PresentationFormat>Laajakuva</PresentationFormat>
  <Paragraphs>29</Paragraphs>
  <Slides>5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5</vt:i4>
      </vt:variant>
    </vt:vector>
  </HeadingPairs>
  <TitlesOfParts>
    <vt:vector size="11" baseType="lpstr">
      <vt:lpstr>Arial</vt:lpstr>
      <vt:lpstr>Calibri</vt:lpstr>
      <vt:lpstr>Century Gothic</vt:lpstr>
      <vt:lpstr>Wingdings</vt:lpstr>
      <vt:lpstr>Wingdings 3</vt:lpstr>
      <vt:lpstr>Ioni (johtoryhmä)</vt:lpstr>
      <vt:lpstr>YH04.1 Lakitieto</vt:lpstr>
      <vt:lpstr>Kurssin sisällöt</vt:lpstr>
      <vt:lpstr>Kurssin tavoitteet</vt:lpstr>
      <vt:lpstr>Mitä kurssilla tehdään?</vt:lpstr>
      <vt:lpstr>Kurssin arviointi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Leila Töyrylä</dc:creator>
  <cp:lastModifiedBy>Leila Töyrylä</cp:lastModifiedBy>
  <cp:revision>3</cp:revision>
  <dcterms:created xsi:type="dcterms:W3CDTF">2026-10-18T13:22:10Z</dcterms:created>
  <dcterms:modified xsi:type="dcterms:W3CDTF">2026-10-18T16:01:24Z</dcterms:modified>
</cp:coreProperties>
</file>