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411" r:id="rId3"/>
    <p:sldId id="413" r:id="rId4"/>
    <p:sldId id="414" r:id="rId5"/>
    <p:sldId id="415" r:id="rId6"/>
    <p:sldId id="417" r:id="rId7"/>
    <p:sldId id="418" r:id="rId8"/>
    <p:sldId id="420" r:id="rId9"/>
    <p:sldId id="421" r:id="rId10"/>
    <p:sldId id="425" r:id="rId11"/>
    <p:sldId id="426" r:id="rId12"/>
    <p:sldId id="427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11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44112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12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19949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13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20207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21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02693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22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7818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23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69023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24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57667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25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677194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26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6528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3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8455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4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07866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5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94861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6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54716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7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11554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8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74755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9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07645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10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9865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paljon, monta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140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fi-FI" altLang="fi-FI" sz="3000" i="1" dirty="0" err="1" smtClean="0"/>
              <a:t>much</a:t>
            </a:r>
            <a:r>
              <a:rPr lang="fi-FI" altLang="fi-FI" sz="3000" dirty="0" smtClean="0"/>
              <a:t> valitaan yksiköllisten eli ei-laskettavien asioiden yhteydessä.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30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money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got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? / 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   	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Thank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/ 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liked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it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fi-FI" altLang="fi-FI" sz="3100" i="1" dirty="0" err="1" smtClean="0"/>
              <a:t>many</a:t>
            </a:r>
            <a:r>
              <a:rPr lang="fi-FI" altLang="fi-FI" sz="3100" dirty="0" smtClean="0"/>
              <a:t> </a:t>
            </a:r>
            <a:r>
              <a:rPr lang="fi-FI" altLang="fi-FI" sz="3100" dirty="0"/>
              <a:t>valitaan </a:t>
            </a:r>
            <a:r>
              <a:rPr lang="fi-FI" altLang="fi-FI" sz="3100" dirty="0" smtClean="0"/>
              <a:t>monikollisten </a:t>
            </a:r>
            <a:r>
              <a:rPr lang="fi-FI" altLang="fi-FI" sz="3100" dirty="0"/>
              <a:t>eli </a:t>
            </a:r>
            <a:r>
              <a:rPr lang="fi-FI" altLang="fi-FI" sz="3100" dirty="0" smtClean="0"/>
              <a:t>laskettavien </a:t>
            </a:r>
            <a:r>
              <a:rPr lang="fi-FI" altLang="fi-FI" sz="3100" dirty="0"/>
              <a:t>asioiden </a:t>
            </a:r>
            <a:r>
              <a:rPr lang="fi-FI" altLang="fi-FI" sz="3100" dirty="0" smtClean="0"/>
              <a:t>yhteydessä.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friends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/ 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didn’t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/ 	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Does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kids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fi-FI" altLang="fi-FI" sz="3100" i="1" dirty="0" smtClean="0"/>
              <a:t>a </a:t>
            </a:r>
            <a:r>
              <a:rPr lang="fi-FI" altLang="fi-FI" sz="3100" i="1" dirty="0" err="1" smtClean="0"/>
              <a:t>lot</a:t>
            </a:r>
            <a:r>
              <a:rPr lang="fi-FI" altLang="fi-FI" sz="3100" i="1" dirty="0" smtClean="0"/>
              <a:t> of </a:t>
            </a:r>
            <a:r>
              <a:rPr lang="fi-FI" altLang="fi-FI" sz="3100" dirty="0" smtClean="0"/>
              <a:t>ja</a:t>
            </a:r>
            <a:r>
              <a:rPr lang="fi-FI" altLang="fi-FI" sz="3100" i="1" dirty="0" smtClean="0"/>
              <a:t> </a:t>
            </a:r>
            <a:r>
              <a:rPr lang="fi-FI" altLang="fi-FI" sz="3100" i="1" dirty="0" err="1" smtClean="0"/>
              <a:t>lots</a:t>
            </a:r>
            <a:r>
              <a:rPr lang="fi-FI" altLang="fi-FI" sz="3100" i="1" dirty="0" smtClean="0"/>
              <a:t> of </a:t>
            </a:r>
            <a:r>
              <a:rPr lang="fi-FI" altLang="fi-FI" sz="3100" dirty="0" smtClean="0"/>
              <a:t>voidaan valita sekä yksiköllisten että monikollisten sanojen yhteyteen.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lot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of /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lots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	                                                 	Joe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hasn’t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got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lot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of /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lots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friends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>
              <a:spcBef>
                <a:spcPts val="1200"/>
              </a:spcBef>
              <a:buNone/>
            </a:pPr>
            <a:endParaRPr lang="fi-FI" altLang="fi-FI" sz="2800" i="1" dirty="0">
              <a:solidFill>
                <a:schemeClr val="tx1"/>
              </a:solidFill>
            </a:endParaRP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47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paljon, monta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8052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i-FI" altLang="fi-FI" sz="4200" dirty="0"/>
              <a:t>Millaisissa lauseissa </a:t>
            </a:r>
            <a:r>
              <a:rPr lang="fi-FI" altLang="fi-FI" sz="4200" i="1" dirty="0" err="1" smtClean="0"/>
              <a:t>much</a:t>
            </a:r>
            <a:r>
              <a:rPr lang="fi-FI" altLang="fi-FI" sz="4200" dirty="0" smtClean="0"/>
              <a:t> </a:t>
            </a:r>
            <a:r>
              <a:rPr lang="fi-FI" altLang="fi-FI" sz="4200" dirty="0"/>
              <a:t>ja </a:t>
            </a:r>
            <a:r>
              <a:rPr lang="fi-FI" altLang="fi-FI" sz="4200" i="1" dirty="0" err="1" smtClean="0"/>
              <a:t>many</a:t>
            </a:r>
            <a:r>
              <a:rPr lang="fi-FI" altLang="fi-FI" sz="4200" dirty="0" smtClean="0"/>
              <a:t> </a:t>
            </a:r>
            <a:r>
              <a:rPr lang="fi-FI" altLang="fi-FI" sz="4200" dirty="0"/>
              <a:t>–sanoja käytetään? 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38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money. </a:t>
            </a:r>
            <a:endParaRPr lang="fi-FI" altLang="fi-FI" sz="3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38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got </a:t>
            </a:r>
            <a:r>
              <a:rPr lang="fi-FI" altLang="fi-FI" sz="3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? </a:t>
            </a:r>
            <a:endParaRPr lang="fi-FI" altLang="fi-FI" sz="3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		No, </a:t>
            </a:r>
            <a:r>
              <a:rPr lang="fi-FI" altLang="fi-FI" sz="38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		I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didn’t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b="1" i="1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fi-FI" altLang="fi-FI" sz="3800" i="1" dirty="0" err="1" smtClean="0">
                <a:solidFill>
                  <a:schemeClr val="bg1">
                    <a:lumMod val="50000"/>
                  </a:schemeClr>
                </a:solidFill>
              </a:rPr>
              <a:t>Does</a:t>
            </a:r>
            <a:r>
              <a:rPr lang="fi-FI" altLang="fi-FI" sz="3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b="1" i="1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800" i="1" dirty="0" err="1">
                <a:solidFill>
                  <a:schemeClr val="bg1">
                    <a:lumMod val="50000"/>
                  </a:schemeClr>
                </a:solidFill>
              </a:rPr>
              <a:t>kids</a:t>
            </a:r>
            <a:r>
              <a:rPr lang="fi-FI" altLang="fi-FI" sz="3800" i="1" dirty="0">
                <a:solidFill>
                  <a:schemeClr val="bg1">
                    <a:lumMod val="50000"/>
                  </a:schemeClr>
                </a:solidFill>
              </a:rPr>
              <a:t>? </a:t>
            </a:r>
            <a:endParaRPr lang="fi-FI" altLang="fi-FI" sz="3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fi-FI" altLang="fi-FI" sz="4200" i="1" dirty="0" err="1" smtClean="0"/>
              <a:t>much</a:t>
            </a:r>
            <a:r>
              <a:rPr lang="fi-FI" altLang="fi-FI" sz="4200" dirty="0" smtClean="0"/>
              <a:t> </a:t>
            </a:r>
            <a:r>
              <a:rPr lang="fi-FI" altLang="fi-FI" sz="4200" dirty="0"/>
              <a:t>ja </a:t>
            </a:r>
            <a:r>
              <a:rPr lang="fi-FI" altLang="fi-FI" sz="4200" i="1" dirty="0" err="1" smtClean="0"/>
              <a:t>many</a:t>
            </a:r>
            <a:r>
              <a:rPr lang="fi-FI" altLang="fi-FI" sz="4200" dirty="0" smtClean="0"/>
              <a:t> </a:t>
            </a:r>
            <a:r>
              <a:rPr lang="fi-FI" altLang="fi-FI" sz="4200" dirty="0"/>
              <a:t>–sanoja </a:t>
            </a:r>
            <a:r>
              <a:rPr lang="fi-FI" altLang="fi-FI" sz="4200" dirty="0" smtClean="0"/>
              <a:t>käytetään lähinnä </a:t>
            </a:r>
            <a:r>
              <a:rPr lang="fi-FI" altLang="fi-FI" sz="4200" b="1" dirty="0" smtClean="0"/>
              <a:t>kieltolauseissa ja kysymyksissä</a:t>
            </a:r>
            <a:r>
              <a:rPr lang="fi-FI" altLang="fi-FI" sz="42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fi-FI" altLang="fi-FI" sz="4200" dirty="0" smtClean="0"/>
              <a:t>sanojen </a:t>
            </a:r>
            <a:r>
              <a:rPr lang="fi-FI" altLang="fi-FI" sz="4200" i="1" dirty="0" err="1" smtClean="0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4200" i="1" dirty="0" err="1" smtClean="0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4200" i="1" dirty="0" err="1" smtClean="0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dirty="0"/>
              <a:t>ja</a:t>
            </a:r>
            <a:r>
              <a:rPr lang="fi-FI" altLang="fi-FI" sz="4200" dirty="0">
                <a:solidFill>
                  <a:schemeClr val="tx1"/>
                </a:solidFill>
              </a:rPr>
              <a:t>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dirty="0"/>
              <a:t>jälkeen </a:t>
            </a:r>
            <a:r>
              <a:rPr lang="fi-FI" altLang="fi-FI" sz="4200" dirty="0" smtClean="0"/>
              <a:t>niitä voi käyttää myös myönteisissä lauseissa</a:t>
            </a:r>
          </a:p>
          <a:p>
            <a:pPr>
              <a:spcBef>
                <a:spcPts val="1200"/>
              </a:spcBef>
            </a:pPr>
            <a:r>
              <a:rPr lang="fi-FI" altLang="fi-FI" sz="4200" dirty="0"/>
              <a:t>myönteisissä lauseissa muita ilmaisuja</a:t>
            </a:r>
            <a:r>
              <a:rPr lang="fi-FI" altLang="fi-FI" sz="4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i-FI" altLang="fi-FI" sz="4200" i="1" dirty="0" err="1" smtClean="0">
                <a:solidFill>
                  <a:schemeClr val="bg1">
                    <a:lumMod val="50000"/>
                  </a:schemeClr>
                </a:solidFill>
              </a:rPr>
              <a:t>lots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 of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lot</a:t>
            </a:r>
            <a:r>
              <a:rPr lang="fi-FI" altLang="fi-FI" sz="4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4200" i="1" dirty="0" err="1" smtClean="0">
                <a:solidFill>
                  <a:schemeClr val="bg1">
                    <a:lumMod val="50000"/>
                  </a:schemeClr>
                </a:solidFill>
              </a:rPr>
              <a:t>plenty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 of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great</a:t>
            </a:r>
            <a:r>
              <a:rPr lang="fi-FI" altLang="fi-FI" sz="4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deal</a:t>
            </a:r>
            <a:r>
              <a:rPr lang="fi-FI" altLang="fi-FI" sz="4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great</a:t>
            </a:r>
            <a:r>
              <a:rPr lang="fi-FI" altLang="fi-FI" sz="4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number</a:t>
            </a:r>
            <a:r>
              <a:rPr lang="fi-FI" altLang="fi-FI" sz="4200" i="1" dirty="0">
                <a:solidFill>
                  <a:schemeClr val="tx1"/>
                </a:solidFill>
              </a:rPr>
              <a:t> </a:t>
            </a:r>
            <a:r>
              <a:rPr lang="fi-FI" altLang="fi-FI" sz="4200" dirty="0"/>
              <a:t>(laskettavat)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fi-FI" altLang="fi-FI" sz="4200" dirty="0" smtClean="0">
                <a:solidFill>
                  <a:schemeClr val="bg1">
                    <a:lumMod val="50000"/>
                  </a:schemeClr>
                </a:solidFill>
              </a:rPr>
              <a:t> /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great</a:t>
            </a:r>
            <a:r>
              <a:rPr lang="fi-FI" altLang="fi-FI" sz="4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4200" i="1" dirty="0" err="1">
                <a:solidFill>
                  <a:schemeClr val="bg1">
                    <a:lumMod val="50000"/>
                  </a:schemeClr>
                </a:solidFill>
              </a:rPr>
              <a:t>amount</a:t>
            </a:r>
            <a:r>
              <a:rPr lang="fi-FI" altLang="fi-FI" sz="4200" i="1" dirty="0">
                <a:solidFill>
                  <a:schemeClr val="tx1"/>
                </a:solidFill>
              </a:rPr>
              <a:t> </a:t>
            </a:r>
            <a:r>
              <a:rPr lang="fi-FI" altLang="fi-FI" sz="4200" dirty="0"/>
              <a:t>(ei-laskettavat) </a:t>
            </a:r>
            <a:r>
              <a:rPr lang="fi-FI" altLang="fi-FI" sz="4200" i="1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fi-FI" altLang="fi-FI" sz="4200" dirty="0" smtClean="0"/>
              <a:t>,</a:t>
            </a:r>
            <a:r>
              <a:rPr lang="fi-FI" altLang="fi-FI" sz="4200" dirty="0" smtClean="0">
                <a:solidFill>
                  <a:schemeClr val="tx1"/>
                </a:solidFill>
              </a:rPr>
              <a:t> </a:t>
            </a:r>
            <a:r>
              <a:rPr lang="fi-FI" altLang="fi-FI" sz="4200" dirty="0"/>
              <a:t>jne. </a:t>
            </a:r>
            <a:endParaRPr lang="fi-FI" altLang="fi-FI" sz="4200" i="1" dirty="0">
              <a:solidFill>
                <a:schemeClr val="tx1"/>
              </a:solidFill>
            </a:endParaRP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9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405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altLang="fi-FI" sz="2800" dirty="0" smtClean="0"/>
              <a:t>Vertailumuodot:</a:t>
            </a:r>
            <a:endParaRPr lang="fi-FI" altLang="fi-FI" sz="30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endParaRPr lang="fi-FI" alt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eat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fat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sugar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salt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fibre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to help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digestion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People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eat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food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than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yogurt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sugar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spcBef>
                <a:spcPts val="1200"/>
              </a:spcBef>
              <a:buNone/>
            </a:pPr>
            <a:endParaRPr lang="fi-FI" altLang="fi-FI" sz="28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buy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vegetables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More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eating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healthier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food.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becoming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vegetarians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    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carrots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2663788" y="1772816"/>
            <a:ext cx="356439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most</a:t>
            </a:r>
            <a:endParaRPr lang="fi-FI" altLang="fi-FI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2663788" y="4023421"/>
            <a:ext cx="356439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most</a:t>
            </a:r>
            <a:endParaRPr lang="fi-FI" altLang="fi-FI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4056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altLang="fi-FI" sz="2800" dirty="0" smtClean="0"/>
              <a:t>Huomaa!</a:t>
            </a:r>
            <a:endParaRPr lang="fi-FI" altLang="fi-FI" sz="3000" i="1" dirty="0"/>
          </a:p>
          <a:p>
            <a:r>
              <a:rPr lang="fi-FI" altLang="fi-FI" sz="2800" b="1" dirty="0" smtClean="0"/>
              <a:t>useimmat</a:t>
            </a:r>
            <a:r>
              <a:rPr lang="fi-FI" altLang="fi-FI" sz="2800" dirty="0" smtClean="0"/>
              <a:t> </a:t>
            </a:r>
            <a:r>
              <a:rPr lang="fi-FI" altLang="fi-FI" sz="2800" dirty="0"/>
              <a:t>= </a:t>
            </a:r>
            <a:r>
              <a:rPr lang="fi-FI" altLang="fi-FI" sz="2800" b="1" i="1" dirty="0" err="1" smtClean="0"/>
              <a:t>most</a:t>
            </a:r>
            <a:r>
              <a:rPr lang="fi-FI" altLang="fi-FI" sz="2800" dirty="0" smtClean="0"/>
              <a:t> </a:t>
            </a:r>
            <a:r>
              <a:rPr lang="fi-FI" altLang="fi-FI" sz="2800" dirty="0"/>
              <a:t>ilman artikkelia</a:t>
            </a:r>
            <a:endParaRPr lang="fi-FI" altLang="fi-FI" sz="2800" b="1" i="1" dirty="0"/>
          </a:p>
          <a:p>
            <a:pPr>
              <a:buNone/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watch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football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players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appreciate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fi-FI" altLang="fi-FI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snakes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harmless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  <a:buNone/>
            </a:pPr>
            <a:r>
              <a:rPr lang="fi-FI" altLang="fi-FI" sz="2800" dirty="0" smtClean="0"/>
              <a:t>MUTTA:</a:t>
            </a:r>
          </a:p>
          <a:p>
            <a:r>
              <a:rPr lang="fi-FI" altLang="fi-FI" sz="2800" b="1" i="1" dirty="0" err="1" smtClean="0"/>
              <a:t>most</a:t>
            </a:r>
            <a:r>
              <a:rPr lang="fi-FI" altLang="fi-FI" sz="2800" b="1" i="1" dirty="0" smtClean="0"/>
              <a:t> </a:t>
            </a:r>
            <a:r>
              <a:rPr lang="fi-FI" altLang="fi-FI" sz="2800" b="1" i="1" dirty="0"/>
              <a:t>of </a:t>
            </a:r>
            <a:r>
              <a:rPr lang="fi-FI" altLang="fi-FI" sz="2800" b="1" i="1" dirty="0" err="1" smtClean="0"/>
              <a:t>the</a:t>
            </a:r>
            <a:r>
              <a:rPr lang="fi-FI" altLang="fi-FI" sz="2800" dirty="0" smtClean="0"/>
              <a:t> </a:t>
            </a:r>
            <a:r>
              <a:rPr lang="fi-FI" altLang="fi-FI" sz="2800" dirty="0"/>
              <a:t>= </a:t>
            </a:r>
            <a:r>
              <a:rPr lang="fi-FI" altLang="fi-FI" sz="2800" b="1" i="1" dirty="0" smtClean="0"/>
              <a:t>suurin osa</a:t>
            </a:r>
            <a:r>
              <a:rPr lang="fi-FI" altLang="fi-FI" sz="2800" dirty="0" smtClean="0"/>
              <a:t> jostain </a:t>
            </a:r>
            <a:r>
              <a:rPr lang="fi-FI" altLang="fi-FI" sz="2800" dirty="0"/>
              <a:t>ryhmästä</a:t>
            </a:r>
            <a:endParaRPr lang="fi-FI" altLang="fi-FI" sz="2800" b="1" i="1" dirty="0"/>
          </a:p>
          <a:p>
            <a:pPr>
              <a:buNone/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players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team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played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remarkably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fi-FI" altLang="fi-FI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of my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friends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watched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game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them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real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fans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fi-FI" altLang="fi-FI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0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Lukusanat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4000" b="1" i="1" dirty="0" smtClean="0">
                <a:solidFill>
                  <a:schemeClr val="accent3"/>
                </a:solidFill>
              </a:rPr>
              <a:t>perusluvut</a:t>
            </a:r>
            <a:r>
              <a:rPr lang="fi-FI" altLang="fi-FI" sz="4000" b="1" i="1" dirty="0">
                <a:solidFill>
                  <a:schemeClr val="accent3"/>
                </a:solidFill>
              </a:rPr>
              <a:t>, iän </a:t>
            </a:r>
            <a:r>
              <a:rPr lang="fi-FI" altLang="fi-FI" sz="4000" b="1" i="1" dirty="0" smtClean="0">
                <a:solidFill>
                  <a:schemeClr val="accent3"/>
                </a:solidFill>
              </a:rPr>
              <a:t>ilmoittaminen,</a:t>
            </a:r>
            <a:r>
              <a:rPr lang="fi-FI" sz="4000" b="1" i="1" dirty="0">
                <a:solidFill>
                  <a:schemeClr val="accent3"/>
                </a:solidFill>
              </a:rPr>
              <a:t/>
            </a:r>
            <a:br>
              <a:rPr lang="fi-FI" sz="4000" b="1" i="1" dirty="0">
                <a:solidFill>
                  <a:schemeClr val="accent3"/>
                </a:solidFill>
              </a:rPr>
            </a:br>
            <a:r>
              <a:rPr lang="fi-FI" altLang="fi-FI" sz="4000" b="1" i="1" dirty="0" smtClean="0">
                <a:solidFill>
                  <a:schemeClr val="accent3"/>
                </a:solidFill>
              </a:rPr>
              <a:t>järjestysluvut</a:t>
            </a:r>
            <a:endParaRPr lang="fi-FI" sz="40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760413"/>
          </a:xfrm>
        </p:spPr>
        <p:txBody>
          <a:bodyPr>
            <a:normAutofit/>
          </a:bodyPr>
          <a:lstStyle/>
          <a:p>
            <a:r>
              <a:rPr lang="fi-FI" altLang="fi-FI" sz="3200" i="1" dirty="0" err="1" smtClean="0"/>
              <a:t>Remember</a:t>
            </a:r>
            <a:r>
              <a:rPr lang="fi-FI" altLang="fi-FI" sz="3200" i="1" dirty="0"/>
              <a:t>!</a:t>
            </a:r>
            <a:endParaRPr lang="fi-FI" altLang="fi-FI" sz="3200" i="1" dirty="0" smtClean="0"/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633413" y="1125538"/>
            <a:ext cx="7886700" cy="5040560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600" dirty="0">
                <a:solidFill>
                  <a:srgbClr val="2DA2BF"/>
                </a:solidFill>
              </a:rPr>
              <a:t>L</a:t>
            </a:r>
            <a:r>
              <a:rPr lang="fi-FI" altLang="fi-FI" sz="2600" dirty="0" smtClean="0">
                <a:solidFill>
                  <a:srgbClr val="2DA2BF"/>
                </a:solidFill>
              </a:rPr>
              <a:t>ukusanoihin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tusina</a:t>
            </a:r>
            <a:r>
              <a:rPr lang="fi-FI" altLang="fi-FI" sz="2600" dirty="0" smtClean="0">
                <a:solidFill>
                  <a:srgbClr val="2DA2BF"/>
                </a:solidFill>
              </a:rPr>
              <a:t>,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sata</a:t>
            </a:r>
            <a:r>
              <a:rPr lang="fi-FI" altLang="fi-FI" sz="2600" dirty="0" smtClean="0">
                <a:solidFill>
                  <a:srgbClr val="2DA2BF"/>
                </a:solidFill>
              </a:rPr>
              <a:t>,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tuhat</a:t>
            </a:r>
            <a:r>
              <a:rPr lang="fi-FI" altLang="fi-FI" sz="2600" dirty="0" smtClean="0">
                <a:solidFill>
                  <a:srgbClr val="2DA2BF"/>
                </a:solidFill>
              </a:rPr>
              <a:t> ja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miljoona</a:t>
            </a:r>
            <a:r>
              <a:rPr lang="fi-FI" altLang="fi-FI" sz="2600" dirty="0" smtClean="0">
                <a:solidFill>
                  <a:srgbClr val="2DA2BF"/>
                </a:solidFill>
              </a:rPr>
              <a:t> ei liitetä monikon s-päätettä, vaikka edessä olisi yhtä suurempi luku tai esim.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a</a:t>
            </a:r>
            <a:r>
              <a:rPr lang="fi-FI" altLang="fi-FI" sz="26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600" b="1" i="1" dirty="0" err="1" smtClean="0">
                <a:solidFill>
                  <a:srgbClr val="2DA2BF"/>
                </a:solidFill>
              </a:rPr>
              <a:t>few</a:t>
            </a:r>
            <a:r>
              <a:rPr lang="fi-FI" altLang="fi-FI" sz="2600" dirty="0" smtClean="0">
                <a:solidFill>
                  <a:srgbClr val="2DA2BF"/>
                </a:solidFill>
              </a:rPr>
              <a:t>, </a:t>
            </a:r>
            <a:r>
              <a:rPr lang="fi-FI" altLang="fi-FI" sz="2600" b="1" i="1" dirty="0" err="1" smtClean="0">
                <a:solidFill>
                  <a:srgbClr val="2DA2BF"/>
                </a:solidFill>
              </a:rPr>
              <a:t>several</a:t>
            </a:r>
            <a:r>
              <a:rPr lang="fi-FI" altLang="fi-FI" sz="2600" dirty="0" smtClean="0">
                <a:solidFill>
                  <a:srgbClr val="2DA2BF"/>
                </a:solidFill>
              </a:rPr>
              <a:t>, </a:t>
            </a:r>
            <a:r>
              <a:rPr lang="fi-FI" altLang="fi-FI" sz="2600" b="1" i="1" dirty="0" err="1" smtClean="0">
                <a:solidFill>
                  <a:srgbClr val="2DA2BF"/>
                </a:solidFill>
              </a:rPr>
              <a:t>many</a:t>
            </a:r>
            <a:r>
              <a:rPr lang="fi-FI" altLang="fi-FI" sz="2600" dirty="0" smtClean="0">
                <a:solidFill>
                  <a:srgbClr val="2DA2BF"/>
                </a:solidFill>
              </a:rPr>
              <a:t>, jne.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i="1" dirty="0" smtClean="0"/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five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dozen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eggs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several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hundred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endParaRPr lang="fi-FI" sz="2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ten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thousand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dollars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	a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million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stars</a:t>
            </a:r>
            <a:endParaRPr lang="fi-FI" sz="2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fi-FI" altLang="fi-FI" sz="2600" b="1" i="1" dirty="0" smtClean="0">
                <a:solidFill>
                  <a:srgbClr val="2DA2BF"/>
                </a:solidFill>
              </a:rPr>
              <a:t>tusinoittain</a:t>
            </a:r>
            <a:r>
              <a:rPr lang="fi-FI" altLang="fi-FI" sz="2600" dirty="0" smtClean="0">
                <a:solidFill>
                  <a:srgbClr val="2DA2BF"/>
                </a:solidFill>
              </a:rPr>
              <a:t>,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sadoittain</a:t>
            </a:r>
            <a:r>
              <a:rPr lang="fi-FI" altLang="fi-FI" sz="2600" dirty="0" smtClean="0">
                <a:solidFill>
                  <a:srgbClr val="2DA2BF"/>
                </a:solidFill>
              </a:rPr>
              <a:t>, ja vastaavissa ilmaisuissa lukusanat ovat monikossa ja niitä seuraa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of</a:t>
            </a:r>
            <a:r>
              <a:rPr lang="fi-FI" altLang="fi-FI" sz="2600" i="1" dirty="0" smtClean="0">
                <a:solidFill>
                  <a:srgbClr val="2DA2BF"/>
                </a:solidFill>
              </a:rPr>
              <a:t>.</a:t>
            </a:r>
            <a:endParaRPr lang="fi-FI" altLang="fi-FI" sz="26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i="1" dirty="0"/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dozen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eggs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hundred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endParaRPr lang="fi-FI" sz="2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ten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thousand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dollars</a:t>
            </a:r>
            <a:endParaRPr lang="fi-FI" sz="2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hundred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thousand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million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stars</a:t>
            </a:r>
            <a:endParaRPr lang="fi-FI" sz="2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i-FI" altLang="fi-FI" sz="2600" b="1" dirty="0" smtClean="0">
                <a:solidFill>
                  <a:srgbClr val="2DA2BF"/>
                </a:solidFill>
              </a:rPr>
              <a:t>HUOMAA</a:t>
            </a:r>
            <a:r>
              <a:rPr lang="fi-FI" altLang="fi-FI" sz="2600" dirty="0" smtClean="0">
                <a:solidFill>
                  <a:srgbClr val="2DA2BF"/>
                </a:solidFill>
              </a:rPr>
              <a:t>! </a:t>
            </a:r>
          </a:p>
          <a:p>
            <a:pPr lvl="3"/>
            <a:r>
              <a:rPr lang="fi-FI" altLang="fi-FI" sz="2600" dirty="0" smtClean="0">
                <a:solidFill>
                  <a:srgbClr val="2DA2BF"/>
                </a:solidFill>
              </a:rPr>
              <a:t>kymmenittäin =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dozens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of</a:t>
            </a:r>
          </a:p>
          <a:p>
            <a:pPr lvl="3"/>
            <a:r>
              <a:rPr lang="fi-FI" altLang="fi-FI" sz="2600" dirty="0" smtClean="0">
                <a:solidFill>
                  <a:srgbClr val="2DA2BF"/>
                </a:solidFill>
              </a:rPr>
              <a:t>kymmeniä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tuhasia</a:t>
            </a:r>
            <a:r>
              <a:rPr lang="fi-FI" altLang="fi-FI" sz="2600" dirty="0" smtClean="0">
                <a:solidFill>
                  <a:srgbClr val="2DA2BF"/>
                </a:solidFill>
              </a:rPr>
              <a:t> =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tens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thousands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of</a:t>
            </a:r>
            <a:endParaRPr lang="fi-FI" sz="2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047651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Iän ilmoittaminen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633413" y="1268760"/>
            <a:ext cx="7886700" cy="5040560"/>
          </a:xfrm>
        </p:spPr>
        <p:txBody>
          <a:bodyPr>
            <a:normAutofit/>
          </a:bodyPr>
          <a:lstStyle/>
          <a:p>
            <a:r>
              <a:rPr lang="fi-FI" altLang="fi-FI" sz="2600" dirty="0" smtClean="0">
                <a:solidFill>
                  <a:srgbClr val="2DA2BF"/>
                </a:solidFill>
              </a:rPr>
              <a:t>Substantiivin edessä ikä ilmaistaan yksiköllisenä yhdyssanana.</a:t>
            </a:r>
          </a:p>
          <a:p>
            <a:pPr marL="0" indent="0">
              <a:buNone/>
            </a:pPr>
            <a:r>
              <a:rPr lang="fi-FI" altLang="fi-FI" sz="2600" i="1" dirty="0" smtClean="0"/>
              <a:t>	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Mary is an 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85-year-old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senior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citizen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fourteen-year-old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sister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fi-FI" altLang="fi-FI" sz="2600" dirty="0" smtClean="0">
                <a:solidFill>
                  <a:srgbClr val="2DA2BF"/>
                </a:solidFill>
              </a:rPr>
              <a:t>Kun ikä ei ole substantiivin määreenä, käytetään monikkoa eikä väliviivoja ole.</a:t>
            </a:r>
          </a:p>
          <a:p>
            <a:pPr marL="0" indent="0">
              <a:buNone/>
            </a:pPr>
            <a:r>
              <a:rPr lang="fi-FI" altLang="fi-FI" sz="2600" i="1" dirty="0"/>
              <a:t>	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Mary is 85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My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sister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fourteen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fi-FI" altLang="fi-FI" sz="2600" dirty="0" smtClean="0">
                <a:solidFill>
                  <a:srgbClr val="2DA2BF"/>
                </a:solidFill>
              </a:rPr>
              <a:t>jonkin ikäisenä = 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at (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age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of)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allowed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vote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at (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age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of) 16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87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263675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Iän ilmoittaminen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633413" y="1412776"/>
            <a:ext cx="7886700" cy="4608512"/>
          </a:xfrm>
        </p:spPr>
        <p:txBody>
          <a:bodyPr>
            <a:normAutofit lnSpcReduction="10000"/>
          </a:bodyPr>
          <a:lstStyle/>
          <a:p>
            <a:r>
              <a:rPr lang="fi-FI" altLang="fi-FI" sz="2600" dirty="0" smtClean="0">
                <a:solidFill>
                  <a:srgbClr val="2DA2BF"/>
                </a:solidFill>
              </a:rPr>
              <a:t>Kun ikä ilmoitetaan likimääräisenä:</a:t>
            </a:r>
          </a:p>
          <a:p>
            <a:pPr marL="457200" lvl="1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plan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married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in my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early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twenties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Marilyn Monroe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died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her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mid-thirties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fi-FI" sz="2600" i="1" dirty="0" err="1">
                <a:solidFill>
                  <a:schemeClr val="bg1">
                    <a:lumMod val="50000"/>
                  </a:schemeClr>
                </a:solidFill>
              </a:rPr>
              <a:t>aunt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>
                <a:solidFill>
                  <a:schemeClr val="bg1">
                    <a:lumMod val="50000"/>
                  </a:schemeClr>
                </a:solidFill>
              </a:rPr>
              <a:t>retired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sz="2600" b="1" i="1" dirty="0" err="1">
                <a:solidFill>
                  <a:schemeClr val="bg1">
                    <a:lumMod val="50000"/>
                  </a:schemeClr>
                </a:solidFill>
              </a:rPr>
              <a:t>her</a:t>
            </a:r>
            <a:r>
              <a:rPr lang="fi-FI" sz="2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>
                <a:solidFill>
                  <a:schemeClr val="bg1">
                    <a:lumMod val="50000"/>
                  </a:schemeClr>
                </a:solidFill>
              </a:rPr>
              <a:t>late</a:t>
            </a:r>
            <a:r>
              <a:rPr lang="fi-FI" sz="2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>
                <a:solidFill>
                  <a:schemeClr val="bg1">
                    <a:lumMod val="50000"/>
                  </a:schemeClr>
                </a:solidFill>
              </a:rPr>
              <a:t>sixties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2600" i="1" dirty="0">
                <a:solidFill>
                  <a:srgbClr val="2DA2BF"/>
                </a:solidFill>
              </a:rPr>
              <a:t>	</a:t>
            </a:r>
            <a:r>
              <a:rPr lang="fi-FI" sz="2600" i="1" dirty="0" smtClean="0">
                <a:solidFill>
                  <a:srgbClr val="2DA2BF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Uncle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Ted is </a:t>
            </a:r>
            <a:r>
              <a:rPr lang="fi-FI" sz="2600" b="1" i="1" dirty="0" err="1">
                <a:solidFill>
                  <a:schemeClr val="bg1">
                    <a:lumMod val="50000"/>
                  </a:schemeClr>
                </a:solidFill>
              </a:rPr>
              <a:t>fifty-something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Ted 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fi-FI" sz="2600" b="1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sz="2600" b="1" i="1" dirty="0" err="1">
                <a:solidFill>
                  <a:schemeClr val="bg1">
                    <a:lumMod val="50000"/>
                  </a:schemeClr>
                </a:solidFill>
              </a:rPr>
              <a:t>his</a:t>
            </a:r>
            <a:r>
              <a:rPr lang="fi-FI" sz="2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b="1" i="1" dirty="0" err="1">
                <a:solidFill>
                  <a:schemeClr val="bg1">
                    <a:lumMod val="50000"/>
                  </a:schemeClr>
                </a:solidFill>
              </a:rPr>
              <a:t>fifties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fi-FI" sz="2600" i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Fred is …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err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… I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think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he is 29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30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perhaps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31.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, Fred is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thirtyish</a:t>
            </a:r>
            <a:r>
              <a:rPr lang="fi-FI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(=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around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thirty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years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age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78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119659"/>
          </a:xfrm>
        </p:spPr>
        <p:txBody>
          <a:bodyPr>
            <a:normAutofit/>
          </a:bodyPr>
          <a:lstStyle/>
          <a:p>
            <a:r>
              <a:rPr lang="fi-FI" altLang="fi-FI" sz="3200" i="1" dirty="0" err="1" smtClean="0"/>
              <a:t>Remember</a:t>
            </a:r>
            <a:r>
              <a:rPr lang="fi-FI" altLang="fi-FI" sz="3200" i="1" dirty="0"/>
              <a:t>!</a:t>
            </a:r>
            <a:endParaRPr lang="fi-FI" altLang="fi-FI" sz="2800" i="1" dirty="0" smtClean="0"/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640309" y="1340768"/>
            <a:ext cx="7886700" cy="4967758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600" dirty="0">
                <a:solidFill>
                  <a:srgbClr val="2DA2BF"/>
                </a:solidFill>
              </a:rPr>
              <a:t>Järjestysluvun edessä on joko </a:t>
            </a:r>
            <a:r>
              <a:rPr lang="fi-FI" altLang="fi-FI" sz="2600" b="1" i="1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>
                <a:solidFill>
                  <a:srgbClr val="2DA2BF"/>
                </a:solidFill>
              </a:rPr>
              <a:t>tai </a:t>
            </a:r>
            <a:r>
              <a:rPr lang="fi-FI" altLang="fi-FI" sz="2600" b="1" dirty="0">
                <a:solidFill>
                  <a:srgbClr val="2DA2BF"/>
                </a:solidFill>
              </a:rPr>
              <a:t>omistussana</a:t>
            </a:r>
            <a:r>
              <a:rPr lang="fi-FI" altLang="fi-FI" sz="26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altLang="fi-FI" sz="2600" i="1" dirty="0" smtClean="0"/>
              <a:t>	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finally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succeeded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third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try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2600" dirty="0">
                <a:solidFill>
                  <a:srgbClr val="2DA2BF"/>
                </a:solidFill>
              </a:rPr>
              <a:t>= Onnistuin lopulta kolmannella yrittämällä.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I’m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wearing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my </a:t>
            </a:r>
            <a:r>
              <a:rPr 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Mom’s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second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best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evening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gown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dirty="0">
                <a:solidFill>
                  <a:srgbClr val="2DA2BF"/>
                </a:solidFill>
              </a:rPr>
              <a:t>= Minulla on ylläni äitini toiseksi paras iltapuku.</a:t>
            </a:r>
          </a:p>
          <a:p>
            <a:pPr>
              <a:spcBef>
                <a:spcPts val="1800"/>
              </a:spcBef>
            </a:pPr>
            <a:r>
              <a:rPr lang="fi-FI" altLang="fi-FI" sz="2600" dirty="0" smtClean="0">
                <a:solidFill>
                  <a:srgbClr val="2DA2BF"/>
                </a:solidFill>
              </a:rPr>
              <a:t>Järjestysluvun tunnus on yleensä </a:t>
            </a:r>
            <a:r>
              <a:rPr lang="fi-FI" altLang="fi-FI" sz="2600" b="1" i="1" dirty="0" smtClean="0">
                <a:solidFill>
                  <a:srgbClr val="2DA2BF"/>
                </a:solidFill>
              </a:rPr>
              <a:t>-</a:t>
            </a:r>
            <a:r>
              <a:rPr lang="fi-FI" altLang="fi-FI" sz="2600" b="1" i="1" dirty="0" err="1" smtClean="0">
                <a:solidFill>
                  <a:srgbClr val="2DA2BF"/>
                </a:solidFill>
              </a:rPr>
              <a:t>th</a:t>
            </a:r>
            <a:r>
              <a:rPr lang="fi-FI" altLang="fi-FI" sz="2600" dirty="0" smtClean="0">
                <a:solidFill>
                  <a:srgbClr val="2DA2BF"/>
                </a:solidFill>
              </a:rPr>
              <a:t>, mutta muista erilaiset päätteet lukujen </a:t>
            </a:r>
            <a:r>
              <a:rPr lang="fi-FI" altLang="fi-FI" sz="2600" i="1" dirty="0" smtClean="0">
                <a:solidFill>
                  <a:srgbClr val="2DA2BF"/>
                </a:solidFill>
              </a:rPr>
              <a:t>yksi</a:t>
            </a:r>
            <a:r>
              <a:rPr lang="fi-FI" altLang="fi-FI" sz="2600" dirty="0" smtClean="0">
                <a:solidFill>
                  <a:srgbClr val="2DA2BF"/>
                </a:solidFill>
              </a:rPr>
              <a:t>, </a:t>
            </a:r>
            <a:r>
              <a:rPr lang="fi-FI" altLang="fi-FI" sz="2600" i="1" dirty="0" smtClean="0">
                <a:solidFill>
                  <a:srgbClr val="2DA2BF"/>
                </a:solidFill>
              </a:rPr>
              <a:t>kaksi</a:t>
            </a:r>
            <a:r>
              <a:rPr lang="fi-FI" altLang="fi-FI" sz="2600" dirty="0" smtClean="0">
                <a:solidFill>
                  <a:srgbClr val="2DA2BF"/>
                </a:solidFill>
              </a:rPr>
              <a:t> ja </a:t>
            </a:r>
            <a:r>
              <a:rPr lang="fi-FI" altLang="fi-FI" sz="2600" i="1" dirty="0" smtClean="0">
                <a:solidFill>
                  <a:srgbClr val="2DA2BF"/>
                </a:solidFill>
              </a:rPr>
              <a:t>kolme</a:t>
            </a:r>
            <a:r>
              <a:rPr lang="fi-FI" altLang="fi-FI" sz="2600" dirty="0" smtClean="0">
                <a:solidFill>
                  <a:srgbClr val="2DA2BF"/>
                </a:solidFill>
              </a:rPr>
              <a:t> jälkeen.</a:t>
            </a:r>
          </a:p>
          <a:p>
            <a:pPr lvl="2"/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first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600" b="1" i="1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lvl="2"/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second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fi-FI" sz="2600" b="1" i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lvl="2"/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third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i-FI" sz="2600" b="1" i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</a:p>
          <a:p>
            <a:pPr lvl="2"/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thirty-first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31</a:t>
            </a:r>
            <a:r>
              <a:rPr lang="fi-FI" sz="2600" b="1" i="1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lvl="2"/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fifty-third</a:t>
            </a:r>
            <a:r>
              <a:rPr lang="fi-FI" sz="2600" i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53</a:t>
            </a:r>
            <a:r>
              <a:rPr lang="fi-FI" sz="2600" b="1" i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</a:p>
        </p:txBody>
      </p:sp>
    </p:spTree>
    <p:extLst>
      <p:ext uri="{BB962C8B-B14F-4D97-AF65-F5344CB8AC3E}">
        <p14:creationId xmlns:p14="http://schemas.microsoft.com/office/powerpoint/2010/main" val="40635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191667"/>
          </a:xfrm>
        </p:spPr>
        <p:txBody>
          <a:bodyPr>
            <a:normAutofit/>
          </a:bodyPr>
          <a:lstStyle/>
          <a:p>
            <a:r>
              <a:rPr lang="fi-FI" altLang="fi-FI" sz="3200" i="1" dirty="0" err="1" smtClean="0"/>
              <a:t>Remember</a:t>
            </a:r>
            <a:r>
              <a:rPr lang="fi-FI" altLang="fi-FI" sz="3200" i="1" dirty="0"/>
              <a:t>!</a:t>
            </a:r>
            <a:endParaRPr lang="fi-FI" altLang="fi-FI" sz="2800" i="1" dirty="0" smtClean="0"/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633413" y="1556792"/>
            <a:ext cx="7886700" cy="4536504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sz="2600" dirty="0" smtClean="0">
                <a:solidFill>
                  <a:srgbClr val="2DA2BF"/>
                </a:solidFill>
              </a:rPr>
              <a:t>Muista myös sanonnat:</a:t>
            </a:r>
          </a:p>
          <a:p>
            <a:pPr lvl="2"/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first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 smtClean="0">
                <a:solidFill>
                  <a:schemeClr val="bg1">
                    <a:lumMod val="50000"/>
                  </a:schemeClr>
                </a:solidFill>
              </a:rPr>
              <a:t>= ensiksi</a:t>
            </a:r>
            <a:r>
              <a:rPr 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fi-FI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the first place </a:t>
            </a:r>
            <a:r>
              <a:rPr lang="fi-FI" sz="2800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alun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alkaen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</a:p>
          <a:p>
            <a:pPr lvl="2"/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first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sight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ensi näkemältä 	</a:t>
            </a:r>
            <a:endParaRPr lang="fi-FI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first</a:t>
            </a:r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foremost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kaikkein ensimmäiseksi 	</a:t>
            </a:r>
            <a:endParaRPr lang="fi-FI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second thoughts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harkita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uudelleen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second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thought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tarkemmin ajatellen 	</a:t>
            </a:r>
            <a:endParaRPr lang="fi-FI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eleventh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hour</a:t>
            </a:r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yhdennellätoista </a:t>
            </a:r>
            <a:r>
              <a:rPr lang="fi-FI" sz="2800" dirty="0" smtClean="0">
                <a:solidFill>
                  <a:schemeClr val="bg1">
                    <a:lumMod val="50000"/>
                  </a:schemeClr>
                </a:solidFill>
              </a:rPr>
              <a:t>hetkellä</a:t>
            </a:r>
          </a:p>
          <a:p>
            <a:pPr lvl="2"/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seventh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heaven</a:t>
            </a:r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seitsemännessä </a:t>
            </a:r>
            <a:r>
              <a:rPr lang="fi-FI" sz="2800" dirty="0" smtClean="0">
                <a:solidFill>
                  <a:schemeClr val="bg1">
                    <a:lumMod val="50000"/>
                  </a:schemeClr>
                </a:solidFill>
              </a:rPr>
              <a:t>taivaassa</a:t>
            </a:r>
          </a:p>
          <a:p>
            <a:pPr lvl="2"/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sz="2800" b="1" i="1" dirty="0" err="1">
                <a:solidFill>
                  <a:schemeClr val="bg1">
                    <a:lumMod val="50000"/>
                  </a:schemeClr>
                </a:solidFill>
              </a:rPr>
              <a:t>sixth</a:t>
            </a:r>
            <a:r>
              <a:rPr 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sense</a:t>
            </a:r>
            <a:r>
              <a:rPr 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= kuudes aisti</a:t>
            </a:r>
          </a:p>
          <a:p>
            <a:pPr marL="0" indent="0">
              <a:buNone/>
            </a:pPr>
            <a:endParaRPr lang="fi-FI" sz="2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Paljoussanat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100" b="1" i="1" dirty="0" err="1" smtClean="0">
                <a:solidFill>
                  <a:schemeClr val="hlink"/>
                </a:solidFill>
              </a:rPr>
              <a:t>little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, a </a:t>
            </a:r>
            <a:r>
              <a:rPr lang="fi-FI" altLang="fi-FI" sz="3100" b="1" i="1" dirty="0" err="1" smtClean="0">
                <a:solidFill>
                  <a:schemeClr val="hlink"/>
                </a:solidFill>
              </a:rPr>
              <a:t>little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, </a:t>
            </a:r>
            <a:br>
              <a:rPr lang="fi-FI" altLang="fi-FI" sz="3100" b="1" i="1" dirty="0" smtClean="0">
                <a:solidFill>
                  <a:schemeClr val="hlink"/>
                </a:solidFill>
              </a:rPr>
            </a:br>
            <a:r>
              <a:rPr lang="fi-FI" altLang="fi-FI" sz="3100" b="1" i="1" dirty="0" err="1" smtClean="0">
                <a:solidFill>
                  <a:schemeClr val="hlink"/>
                </a:solidFill>
              </a:rPr>
              <a:t>few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, a </a:t>
            </a:r>
            <a:r>
              <a:rPr lang="fi-FI" altLang="fi-FI" sz="3100" b="1" i="1" dirty="0" err="1" smtClean="0">
                <a:solidFill>
                  <a:schemeClr val="hlink"/>
                </a:solidFill>
              </a:rPr>
              <a:t>few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, </a:t>
            </a:r>
            <a:br>
              <a:rPr lang="fi-FI" altLang="fi-FI" sz="3100" b="1" i="1" dirty="0" smtClean="0">
                <a:solidFill>
                  <a:schemeClr val="hlink"/>
                </a:solidFill>
              </a:rPr>
            </a:br>
            <a:r>
              <a:rPr lang="fi-FI" altLang="fi-FI" sz="3100" b="1" i="1" dirty="0" err="1" smtClean="0">
                <a:solidFill>
                  <a:schemeClr val="hlink"/>
                </a:solidFill>
              </a:rPr>
              <a:t>much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, </a:t>
            </a:r>
            <a:br>
              <a:rPr lang="fi-FI" altLang="fi-FI" sz="3100" b="1" i="1" dirty="0" smtClean="0">
                <a:solidFill>
                  <a:schemeClr val="hlink"/>
                </a:solidFill>
              </a:rPr>
            </a:br>
            <a:r>
              <a:rPr lang="fi-FI" altLang="fi-FI" sz="3100" b="1" i="1" dirty="0" err="1" smtClean="0">
                <a:solidFill>
                  <a:schemeClr val="hlink"/>
                </a:solidFill>
              </a:rPr>
              <a:t>many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, </a:t>
            </a:r>
            <a:br>
              <a:rPr lang="fi-FI" altLang="fi-FI" sz="3100" b="1" i="1" dirty="0" smtClean="0">
                <a:solidFill>
                  <a:schemeClr val="hlink"/>
                </a:solidFill>
              </a:rPr>
            </a:br>
            <a:r>
              <a:rPr lang="fi-FI" altLang="fi-FI" sz="3100" b="1" i="1" dirty="0" smtClean="0">
                <a:solidFill>
                  <a:schemeClr val="hlink"/>
                </a:solidFill>
              </a:rPr>
              <a:t>a </a:t>
            </a:r>
            <a:r>
              <a:rPr lang="fi-FI" altLang="fi-FI" sz="3100" b="1" i="1" dirty="0" err="1" smtClean="0">
                <a:solidFill>
                  <a:schemeClr val="hlink"/>
                </a:solidFill>
              </a:rPr>
              <a:t>lot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 of, </a:t>
            </a:r>
            <a:r>
              <a:rPr lang="fi-FI" altLang="fi-FI" sz="3100" b="1" i="1" dirty="0" err="1" smtClean="0">
                <a:solidFill>
                  <a:schemeClr val="hlink"/>
                </a:solidFill>
              </a:rPr>
              <a:t>lots</a:t>
            </a:r>
            <a:r>
              <a:rPr lang="fi-FI" altLang="fi-FI" sz="3100" b="1" i="1" dirty="0" smtClean="0">
                <a:solidFill>
                  <a:schemeClr val="hlink"/>
                </a:solidFill>
              </a:rPr>
              <a:t> of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Lukusanat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i="1" dirty="0" smtClean="0">
                <a:solidFill>
                  <a:schemeClr val="accent3"/>
                </a:solidFill>
              </a:rPr>
              <a:t>ajanilmaisuissa</a:t>
            </a:r>
            <a:endParaRPr lang="fi-FI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eaLnBrk="1" hangingPunct="1"/>
            <a:r>
              <a:rPr lang="fi-FI" altLang="fi-FI" sz="3200" b="1" dirty="0" smtClean="0">
                <a:solidFill>
                  <a:schemeClr val="accent1"/>
                </a:solidFill>
              </a:rPr>
              <a:t>Päivämäärät</a:t>
            </a:r>
            <a:endParaRPr lang="fi-FI" altLang="fi-FI" sz="2800" b="1" dirty="0" smtClean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fi-FI" altLang="fi-FI" dirty="0" smtClean="0">
                <a:solidFill>
                  <a:srgbClr val="2DA2BF"/>
                </a:solidFill>
              </a:rPr>
              <a:t>Päivämäärissä päivä kirjoitetaan yleensä numerolla ja kuukausi kirjaimin.</a:t>
            </a:r>
            <a:endParaRPr lang="fi-FI" altLang="fi-FI" dirty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altLang="fi-FI" i="1" dirty="0"/>
              <a:t>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twins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were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30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, 2008 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30, 	2008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smtClean="0"/>
              <a:t>	</a:t>
            </a:r>
            <a:endParaRPr lang="fi-FI" i="1" dirty="0"/>
          </a:p>
          <a:p>
            <a:pPr>
              <a:spcBef>
                <a:spcPts val="1200"/>
              </a:spcBef>
            </a:pPr>
            <a:r>
              <a:rPr lang="fi-FI" altLang="fi-FI" dirty="0" smtClean="0">
                <a:solidFill>
                  <a:srgbClr val="2DA2BF"/>
                </a:solidFill>
              </a:rPr>
              <a:t>Päivämäärä luetaan yleensä: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dirty="0" smtClean="0">
                <a:solidFill>
                  <a:srgbClr val="2DA2BF"/>
                </a:solidFill>
              </a:rPr>
              <a:t> 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My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twins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were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30th of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30th,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two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thousand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eight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altLang="fi-FI" i="1" dirty="0"/>
              <a:t>		</a:t>
            </a:r>
            <a:endParaRPr lang="fi-FI" altLang="fi-FI" i="1" dirty="0" smtClean="0"/>
          </a:p>
          <a:p>
            <a:r>
              <a:rPr lang="fi-FI" altLang="fi-FI" dirty="0" smtClean="0">
                <a:solidFill>
                  <a:srgbClr val="2DA2BF"/>
                </a:solidFill>
              </a:rPr>
              <a:t>Muista prepositio </a:t>
            </a:r>
            <a:r>
              <a:rPr lang="fi-FI" altLang="fi-FI" i="1" dirty="0" smtClean="0">
                <a:solidFill>
                  <a:srgbClr val="2DA2BF"/>
                </a:solidFill>
              </a:rPr>
              <a:t>’on</a:t>
            </a:r>
            <a:r>
              <a:rPr lang="fi-FI" altLang="fi-FI" dirty="0" smtClean="0">
                <a:solidFill>
                  <a:srgbClr val="2DA2BF"/>
                </a:solidFill>
              </a:rPr>
              <a:t>’ päivämäärien kanssa.</a:t>
            </a:r>
          </a:p>
          <a:p>
            <a:pPr marL="0" indent="0">
              <a:buNone/>
            </a:pPr>
            <a:r>
              <a:rPr lang="fi-FI" altLang="fi-FI" i="1" dirty="0"/>
              <a:t>		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seventh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December</a:t>
            </a:r>
            <a:endParaRPr lang="fi-FI" altLang="fi-FI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b="1" i="1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fi-FI" i="1" dirty="0" smtClean="0">
                <a:solidFill>
                  <a:schemeClr val="bg1">
                    <a:lumMod val="50000"/>
                  </a:schemeClr>
                </a:solidFill>
              </a:rPr>
              <a:t> August 11th</a:t>
            </a:r>
          </a:p>
        </p:txBody>
      </p:sp>
    </p:spTree>
    <p:extLst>
      <p:ext uri="{BB962C8B-B14F-4D97-AF65-F5344CB8AC3E}">
        <p14:creationId xmlns:p14="http://schemas.microsoft.com/office/powerpoint/2010/main" val="33592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 eaLnBrk="1" hangingPunct="1"/>
            <a:r>
              <a:rPr lang="fi-FI" altLang="fi-FI" sz="3200" b="1" dirty="0" smtClean="0">
                <a:solidFill>
                  <a:schemeClr val="accent1"/>
                </a:solidFill>
              </a:rPr>
              <a:t>Vuosiluvut</a:t>
            </a:r>
            <a:endParaRPr lang="fi-FI" altLang="fi-FI" sz="2800" b="1" dirty="0" smtClean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7193" y="1124744"/>
            <a:ext cx="8229600" cy="5073427"/>
          </a:xfrm>
        </p:spPr>
        <p:txBody>
          <a:bodyPr>
            <a:normAutofit/>
          </a:bodyPr>
          <a:lstStyle/>
          <a:p>
            <a:r>
              <a:rPr lang="fi-FI" altLang="fi-FI" dirty="0" smtClean="0">
                <a:solidFill>
                  <a:srgbClr val="2DA2BF"/>
                </a:solidFill>
              </a:rPr>
              <a:t>Jonain </a:t>
            </a:r>
            <a:r>
              <a:rPr lang="fi-FI" altLang="fi-FI" dirty="0" err="1" smtClean="0">
                <a:solidFill>
                  <a:srgbClr val="2DA2BF"/>
                </a:solidFill>
              </a:rPr>
              <a:t>tiettynä</a:t>
            </a:r>
            <a:r>
              <a:rPr lang="fi-FI" altLang="fi-FI" dirty="0" smtClean="0">
                <a:solidFill>
                  <a:srgbClr val="2DA2BF"/>
                </a:solidFill>
              </a:rPr>
              <a:t> vuonna ilmauksessa prepositio on </a:t>
            </a:r>
            <a:r>
              <a:rPr lang="fi-FI" altLang="fi-FI" b="1" i="1" dirty="0" smtClean="0">
                <a:solidFill>
                  <a:srgbClr val="2DA2BF"/>
                </a:solidFill>
              </a:rPr>
              <a:t>in</a:t>
            </a:r>
            <a:r>
              <a:rPr lang="fi-FI" altLang="fi-FI" dirty="0" smtClean="0">
                <a:solidFill>
                  <a:srgbClr val="2DA2BF"/>
                </a:solidFill>
              </a:rPr>
              <a:t>.</a:t>
            </a:r>
            <a:r>
              <a:rPr lang="fi-FI" altLang="fi-FI" i="1" dirty="0" smtClean="0">
                <a:solidFill>
                  <a:srgbClr val="2DA2BF"/>
                </a:solidFill>
              </a:rPr>
              <a:t> </a:t>
            </a:r>
            <a:r>
              <a:rPr lang="fi-FI" altLang="fi-FI" dirty="0" smtClean="0">
                <a:solidFill>
                  <a:srgbClr val="2DA2BF"/>
                </a:solidFill>
              </a:rPr>
              <a:t>Artikkelia ei käytetä.</a:t>
            </a:r>
            <a:endParaRPr lang="fi-FI" altLang="fi-FI" dirty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altLang="fi-FI" i="1" dirty="0"/>
              <a:t>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Finland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became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independent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1917.</a:t>
            </a:r>
          </a:p>
          <a:p>
            <a:pPr>
              <a:spcBef>
                <a:spcPts val="1200"/>
              </a:spcBef>
            </a:pPr>
            <a:r>
              <a:rPr lang="fi-FI" altLang="fi-FI" dirty="0" smtClean="0">
                <a:solidFill>
                  <a:srgbClr val="2DA2BF"/>
                </a:solidFill>
              </a:rPr>
              <a:t>Voit myös käyttää pidempää ilmausta </a:t>
            </a:r>
            <a:r>
              <a:rPr lang="fi-FI" altLang="fi-FI" b="1" i="1" dirty="0" smtClean="0">
                <a:solidFill>
                  <a:srgbClr val="2DA2BF"/>
                </a:solidFill>
              </a:rPr>
              <a:t>in </a:t>
            </a:r>
            <a:r>
              <a:rPr lang="fi-FI" altLang="fi-FI" b="1" i="1" dirty="0" err="1" smtClean="0">
                <a:solidFill>
                  <a:srgbClr val="2DA2BF"/>
                </a:solidFill>
              </a:rPr>
              <a:t>the</a:t>
            </a:r>
            <a:r>
              <a:rPr lang="fi-FI" altLang="fi-FI" b="1" i="1" dirty="0" smtClean="0">
                <a:solidFill>
                  <a:srgbClr val="2DA2BF"/>
                </a:solidFill>
              </a:rPr>
              <a:t> </a:t>
            </a:r>
            <a:r>
              <a:rPr lang="fi-FI" altLang="fi-FI" b="1" dirty="0" err="1" smtClean="0">
                <a:solidFill>
                  <a:srgbClr val="2DA2BF"/>
                </a:solidFill>
              </a:rPr>
              <a:t>year</a:t>
            </a:r>
            <a:r>
              <a:rPr lang="fi-FI" altLang="fi-FI" dirty="0" smtClean="0">
                <a:solidFill>
                  <a:srgbClr val="2DA2BF"/>
                </a:solidFill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dirty="0" smtClean="0">
                <a:solidFill>
                  <a:srgbClr val="2DA2BF"/>
                </a:solidFill>
              </a:rPr>
              <a:t>	</a:t>
            </a:r>
            <a:r>
              <a:rPr lang="fi-FI" altLang="fi-FI" b="1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b="1" i="1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i-FI" altLang="fi-FI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1906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Finnish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women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got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right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to 	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vote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altLang="fi-FI" dirty="0" smtClean="0">
                <a:solidFill>
                  <a:srgbClr val="2DA2BF"/>
                </a:solidFill>
              </a:rPr>
              <a:t>Vuosiluvut luetaan yleensä kahden luvun ryhmissä.</a:t>
            </a:r>
          </a:p>
          <a:p>
            <a:pPr marL="0" indent="0">
              <a:buNone/>
            </a:pPr>
            <a:r>
              <a:rPr lang="fi-FI" altLang="fi-FI" i="1" dirty="0"/>
              <a:t>	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in 1717 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seventeen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seventeen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	in 1906 – in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nineteen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oh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six</a:t>
            </a:r>
            <a:endParaRPr lang="fi-FI" altLang="fi-FI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altLang="fi-FI" b="1" i="1" dirty="0" smtClean="0">
                <a:solidFill>
                  <a:schemeClr val="accent1"/>
                </a:solidFill>
              </a:rPr>
              <a:t>MUTTA:</a:t>
            </a:r>
            <a:r>
              <a:rPr lang="fi-FI" altLang="fi-FI" b="1" i="1" dirty="0" smtClean="0"/>
              <a:t> </a:t>
            </a:r>
            <a:r>
              <a:rPr lang="fi-FI" altLang="fi-FI" i="1" dirty="0" smtClean="0"/>
              <a:t>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in 2005 – in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two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thousand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five</a:t>
            </a:r>
            <a:endParaRPr lang="fi-FI" altLang="fi-FI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 smtClean="0">
                <a:solidFill>
                  <a:schemeClr val="accent1"/>
                </a:solidFill>
              </a:rPr>
              <a:t>Vuosikymmenet ja vuosisadat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8229600" cy="4464496"/>
          </a:xfrm>
        </p:spPr>
        <p:txBody>
          <a:bodyPr>
            <a:noAutofit/>
          </a:bodyPr>
          <a:lstStyle/>
          <a:p>
            <a:r>
              <a:rPr lang="fi-FI" altLang="fi-FI" sz="2400" dirty="0" smtClean="0">
                <a:solidFill>
                  <a:srgbClr val="2DA2BF"/>
                </a:solidFill>
              </a:rPr>
              <a:t>Vuosikymmenet ja -sadat ilmaistaan rakenteella </a:t>
            </a:r>
            <a:r>
              <a:rPr lang="fi-FI" altLang="fi-FI" sz="2400" b="1" i="1" dirty="0" smtClean="0">
                <a:solidFill>
                  <a:srgbClr val="2DA2BF"/>
                </a:solidFill>
              </a:rPr>
              <a:t>in </a:t>
            </a:r>
            <a:r>
              <a:rPr lang="fi-FI" altLang="fi-FI" sz="2400" b="1" i="1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b="1" i="1" dirty="0" smtClean="0">
                <a:solidFill>
                  <a:srgbClr val="2DA2BF"/>
                </a:solidFill>
              </a:rPr>
              <a:t> …-s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24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dirty="0"/>
              <a:t>	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TV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invented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1950s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 (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nineteen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fifties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Tennis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first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played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in France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1100s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 (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eleven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hundreds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i-FI" altLang="fi-FI" sz="2400" i="1" dirty="0" smtClean="0"/>
          </a:p>
          <a:p>
            <a:pPr>
              <a:spcBef>
                <a:spcPts val="1800"/>
              </a:spcBef>
            </a:pPr>
            <a:r>
              <a:rPr lang="fi-FI" altLang="fi-FI" sz="2400" dirty="0" smtClean="0">
                <a:solidFill>
                  <a:srgbClr val="2DA2BF"/>
                </a:solidFill>
              </a:rPr>
              <a:t>Vuosisatoja ilmaistaan usein myös käyttämällä sanaa </a:t>
            </a:r>
            <a:r>
              <a:rPr lang="fi-FI" altLang="fi-FI" sz="2400" b="1" i="1" dirty="0" err="1" smtClean="0">
                <a:solidFill>
                  <a:srgbClr val="2DA2BF"/>
                </a:solidFill>
              </a:rPr>
              <a:t>century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wasn’t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until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16th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century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1500s)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tennis 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rackets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came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into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use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though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high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were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21st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century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sz="2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51216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 smtClean="0">
                <a:solidFill>
                  <a:schemeClr val="accent1"/>
                </a:solidFill>
              </a:rPr>
              <a:t>Vuosikymmenet ja vuosisadat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988839"/>
            <a:ext cx="8229600" cy="455928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fi-FI" altLang="fi-FI" sz="2400" dirty="0" smtClean="0">
                <a:solidFill>
                  <a:srgbClr val="2DA2BF"/>
                </a:solidFill>
              </a:rPr>
              <a:t>MUISTA, että edeltävässä ilmauksessa käytetään vuosisadan numeroa seuraavaa järjestyslukua ja määräistä artikkelia.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i="1" dirty="0"/>
              <a:t>	</a:t>
            </a:r>
            <a:endParaRPr lang="fi-FI" altLang="fi-FI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400-luvulla= 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5th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century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– in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400s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4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1700-luvulla= 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18th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century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1700s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i="1" dirty="0"/>
              <a:t>	</a:t>
            </a:r>
            <a:endParaRPr lang="fi-FI" altLang="fi-FI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Tämä </a:t>
            </a:r>
            <a:r>
              <a:rPr lang="fi-FI" altLang="fi-FI" sz="2400" dirty="0">
                <a:solidFill>
                  <a:srgbClr val="2DA2BF"/>
                </a:solidFill>
              </a:rPr>
              <a:t>tapahtui </a:t>
            </a:r>
            <a:r>
              <a:rPr lang="fi-FI" altLang="fi-FI" sz="2400" dirty="0" smtClean="0">
                <a:solidFill>
                  <a:srgbClr val="2DA2BF"/>
                </a:solidFill>
              </a:rPr>
              <a:t>100-luvulla, </a:t>
            </a:r>
            <a:r>
              <a:rPr lang="fi-FI" altLang="fi-FI" sz="2400" dirty="0">
                <a:solidFill>
                  <a:srgbClr val="2DA2BF"/>
                </a:solidFill>
              </a:rPr>
              <a:t>vuonna </a:t>
            </a:r>
            <a:r>
              <a:rPr lang="fi-FI" altLang="fi-FI" sz="2400" dirty="0" smtClean="0">
                <a:solidFill>
                  <a:srgbClr val="2DA2BF"/>
                </a:solidFill>
              </a:rPr>
              <a:t>167</a:t>
            </a:r>
            <a:r>
              <a:rPr lang="fi-FI" altLang="fi-FI" sz="2400" dirty="0">
                <a:solidFill>
                  <a:srgbClr val="2DA2BF"/>
                </a:solidFill>
              </a:rPr>
              <a:t>, jos </a:t>
            </a:r>
            <a:r>
              <a:rPr lang="fi-FI" altLang="fi-FI" sz="2400" dirty="0" smtClean="0">
                <a:solidFill>
                  <a:srgbClr val="2DA2BF"/>
                </a:solidFill>
              </a:rPr>
              <a:t>ollaan </a:t>
            </a:r>
            <a:r>
              <a:rPr lang="fi-FI" altLang="fi-FI" sz="2400" dirty="0">
                <a:solidFill>
                  <a:srgbClr val="2DA2BF"/>
                </a:solidFill>
              </a:rPr>
              <a:t>tarkkoja</a:t>
            </a:r>
            <a:r>
              <a:rPr lang="fi-FI" altLang="fi-FI" sz="2400" dirty="0" smtClean="0">
                <a:solidFill>
                  <a:srgbClr val="2DA2BF"/>
                </a:solidFill>
              </a:rPr>
              <a:t>.=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happened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second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century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, in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167 to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precise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0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 smtClean="0">
                <a:solidFill>
                  <a:schemeClr val="accent1"/>
                </a:solidFill>
              </a:rPr>
              <a:t>Vuosikymmenet ja vuosisadat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fi-FI" altLang="fi-FI" dirty="0" smtClean="0">
                <a:solidFill>
                  <a:srgbClr val="2DA2BF"/>
                </a:solidFill>
              </a:rPr>
              <a:t>Vuosikymmenten ja –satojen osat ilmaistaan:</a:t>
            </a:r>
          </a:p>
          <a:p>
            <a:pPr marL="0" indent="0">
              <a:buNone/>
            </a:pPr>
            <a:r>
              <a:rPr lang="fi-FI" altLang="fi-FI" i="1" dirty="0">
                <a:solidFill>
                  <a:srgbClr val="2DA2BF"/>
                </a:solidFill>
              </a:rPr>
              <a:t>	</a:t>
            </a:r>
            <a:endParaRPr lang="fi-FI" altLang="fi-FI" i="1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endParaRPr lang="fi-FI" altLang="fi-FI" i="1" dirty="0">
              <a:solidFill>
                <a:srgbClr val="2DA2BF"/>
              </a:solidFill>
            </a:endParaRPr>
          </a:p>
          <a:p>
            <a:pPr marL="0" indent="0">
              <a:buNone/>
            </a:pPr>
            <a:endParaRPr lang="fi-FI" altLang="fi-FI" i="1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endParaRPr lang="fi-FI" altLang="fi-FI" i="1" dirty="0">
              <a:solidFill>
                <a:srgbClr val="2DA2BF"/>
              </a:solidFill>
            </a:endParaRPr>
          </a:p>
          <a:p>
            <a:pPr marL="0" indent="0">
              <a:buNone/>
            </a:pPr>
            <a:endParaRPr lang="fi-FI" altLang="fi-FI" i="1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altLang="fi-FI" dirty="0" smtClean="0">
                <a:solidFill>
                  <a:srgbClr val="2DA2BF"/>
                </a:solidFill>
              </a:rPr>
              <a:t>Suomi liittyi Euroopan Unioniin 1990-luvun puolivälissä.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i="1" dirty="0" smtClean="0"/>
              <a:t>	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Finland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joined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European Union 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mid-1990s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dirty="0" smtClean="0">
                <a:solidFill>
                  <a:srgbClr val="2DA2BF"/>
                </a:solidFill>
              </a:rPr>
              <a:t>Euroopan Unioni perustettiin 1990-luvun alussa. =</a:t>
            </a:r>
            <a:endParaRPr lang="fi-FI" altLang="fi-FI" dirty="0">
              <a:solidFill>
                <a:srgbClr val="2DA2B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i="1" dirty="0"/>
              <a:t>	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European 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Union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founded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b="1" i="1" dirty="0" err="1" smtClean="0">
                <a:solidFill>
                  <a:schemeClr val="bg1">
                    <a:lumMod val="50000"/>
                  </a:schemeClr>
                </a:solidFill>
              </a:rPr>
              <a:t>early</a:t>
            </a:r>
            <a:r>
              <a:rPr lang="fi-FI" altLang="fi-FI" b="1" i="1" dirty="0" smtClean="0">
                <a:solidFill>
                  <a:schemeClr val="bg1">
                    <a:lumMod val="50000"/>
                  </a:schemeClr>
                </a:solidFill>
              </a:rPr>
              <a:t> 1990s</a:t>
            </a:r>
            <a:r>
              <a:rPr lang="fi-FI" altLang="fi-FI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Pyöristetty suorakulmio 1"/>
          <p:cNvSpPr/>
          <p:nvPr/>
        </p:nvSpPr>
        <p:spPr>
          <a:xfrm>
            <a:off x="2555776" y="1763568"/>
            <a:ext cx="345638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altLang="fi-FI" sz="2400" i="1" dirty="0" smtClean="0">
              <a:solidFill>
                <a:schemeClr val="tx1"/>
              </a:solidFill>
            </a:endParaRPr>
          </a:p>
          <a:p>
            <a:r>
              <a:rPr lang="fi-FI" altLang="fi-FI" sz="2400" b="1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early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fi-FI" altLang="fi-FI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    in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mid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-…</a:t>
            </a:r>
          </a:p>
          <a:p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    in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 smtClean="0">
                <a:solidFill>
                  <a:schemeClr val="bg1">
                    <a:lumMod val="50000"/>
                  </a:schemeClr>
                </a:solidFill>
              </a:rPr>
              <a:t>late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fi-FI" altLang="fi-FI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    at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beginning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of...</a:t>
            </a:r>
            <a:endParaRPr lang="fi-FI" altLang="fi-FI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     at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err="1">
                <a:solidFill>
                  <a:schemeClr val="bg1">
                    <a:lumMod val="50000"/>
                  </a:schemeClr>
                </a:solidFill>
              </a:rPr>
              <a:t>end</a:t>
            </a:r>
            <a:r>
              <a:rPr lang="fi-FI" altLang="fi-FI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b="1" i="1" dirty="0" smtClean="0">
                <a:solidFill>
                  <a:schemeClr val="bg1">
                    <a:lumMod val="50000"/>
                  </a:schemeClr>
                </a:solidFill>
              </a:rPr>
              <a:t>of…</a:t>
            </a:r>
            <a:endParaRPr lang="fi-FI" altLang="fi-FI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i-FI" dirty="0" smtClean="0"/>
              <a:t>  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84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 smtClean="0">
                <a:solidFill>
                  <a:schemeClr val="accent1"/>
                </a:solidFill>
              </a:rPr>
              <a:t>Vuosikymmenet ja vuosisadat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330" y="3501008"/>
            <a:ext cx="8229600" cy="252028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altLang="fi-FI" sz="2600" i="1" dirty="0" smtClean="0">
                <a:solidFill>
                  <a:srgbClr val="2DA2BF"/>
                </a:solidFill>
              </a:rPr>
              <a:t>EU</a:t>
            </a:r>
            <a:r>
              <a:rPr lang="fi-FI" altLang="fi-FI" sz="2600" dirty="0" smtClean="0">
                <a:solidFill>
                  <a:srgbClr val="2DA2BF"/>
                </a:solidFill>
              </a:rPr>
              <a:t>:ta edelsi </a:t>
            </a:r>
            <a:r>
              <a:rPr lang="fi-FI" altLang="fi-FI" sz="2600" i="1" dirty="0" smtClean="0">
                <a:solidFill>
                  <a:srgbClr val="2DA2BF"/>
                </a:solidFill>
              </a:rPr>
              <a:t>Euroopan yhteisöt</a:t>
            </a:r>
            <a:r>
              <a:rPr lang="fi-FI" altLang="fi-FI" sz="2600" dirty="0" smtClean="0">
                <a:solidFill>
                  <a:srgbClr val="2DA2BF"/>
                </a:solidFill>
              </a:rPr>
              <a:t>, joka syntyi 1960-luvun lopussa. =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EU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preceeded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European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Communities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late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1960s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dirty="0" smtClean="0">
                <a:solidFill>
                  <a:srgbClr val="2DA2BF"/>
                </a:solidFill>
              </a:rPr>
              <a:t>Euron kolikot ja setelit korvasivat aiemmat valuutat 2000-luvun alussa. =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Euro </a:t>
            </a:r>
            <a:r>
              <a:rPr lang="fi-FI" altLang="fi-FI" sz="2600" i="1" dirty="0" err="1">
                <a:solidFill>
                  <a:schemeClr val="bg1">
                    <a:lumMod val="50000"/>
                  </a:schemeClr>
                </a:solidFill>
              </a:rPr>
              <a:t>coins</a:t>
            </a:r>
            <a:r>
              <a:rPr lang="fi-FI" altLang="fi-FI" sz="2600" i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i-FI" altLang="fi-FI" sz="2600" i="1" dirty="0" err="1">
                <a:solidFill>
                  <a:schemeClr val="bg1">
                    <a:lumMod val="50000"/>
                  </a:schemeClr>
                </a:solidFill>
              </a:rPr>
              <a:t>banknotes</a:t>
            </a:r>
            <a:r>
              <a:rPr lang="fi-FI" altLang="fi-FI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>
                <a:solidFill>
                  <a:schemeClr val="bg1">
                    <a:lumMod val="50000"/>
                  </a:schemeClr>
                </a:solidFill>
              </a:rPr>
              <a:t>replaced</a:t>
            </a:r>
            <a:r>
              <a:rPr lang="fi-FI" altLang="fi-FI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>
                <a:solidFill>
                  <a:schemeClr val="bg1">
                    <a:lumMod val="50000"/>
                  </a:schemeClr>
                </a:solidFill>
              </a:rPr>
              <a:t>former</a:t>
            </a:r>
            <a:r>
              <a:rPr lang="fi-FI" altLang="fi-FI" sz="2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currencies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fi-FI" altLang="fi-FI" sz="26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>
                <a:solidFill>
                  <a:schemeClr val="bg1">
                    <a:lumMod val="50000"/>
                  </a:schemeClr>
                </a:solidFill>
              </a:rPr>
              <a:t>beginning</a:t>
            </a:r>
            <a:r>
              <a:rPr lang="fi-FI" altLang="fi-FI" sz="2600" b="1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600" b="1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600" b="1" i="1" dirty="0">
                <a:solidFill>
                  <a:schemeClr val="bg1">
                    <a:lumMod val="50000"/>
                  </a:schemeClr>
                </a:solidFill>
              </a:rPr>
              <a:t> 2000s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fi-FI" altLang="fi-FI" i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71" y="1328196"/>
            <a:ext cx="3481118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360" y="548680"/>
            <a:ext cx="8229600" cy="1008142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75252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altLang="fi-FI" sz="2800" dirty="0" smtClean="0"/>
              <a:t>Milloin valitaan </a:t>
            </a:r>
            <a:r>
              <a:rPr lang="fi-FI" altLang="fi-FI" sz="2800" i="1" dirty="0" smtClean="0"/>
              <a:t>vähän</a:t>
            </a:r>
            <a:r>
              <a:rPr lang="fi-FI" altLang="fi-FI" sz="2800" dirty="0" smtClean="0"/>
              <a:t>-sanaksi </a:t>
            </a:r>
            <a:r>
              <a:rPr lang="fi-FI" altLang="fi-FI" sz="2800" i="1" dirty="0" err="1" smtClean="0"/>
              <a:t>little</a:t>
            </a:r>
            <a:r>
              <a:rPr lang="fi-FI" altLang="fi-FI" sz="2800" dirty="0" smtClean="0"/>
              <a:t> ja milloin </a:t>
            </a:r>
            <a:r>
              <a:rPr lang="fi-FI" altLang="fi-FI" sz="2800" i="1" dirty="0" err="1" smtClean="0"/>
              <a:t>few</a:t>
            </a:r>
            <a:r>
              <a:rPr lang="fi-FI" altLang="fi-FI" sz="2800" i="1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fi-FI" altLang="fi-FI" sz="3000" b="1" i="1" dirty="0" err="1" smtClean="0"/>
              <a:t>little</a:t>
            </a:r>
            <a:r>
              <a:rPr lang="fi-FI" altLang="fi-FI" sz="3000" i="1" dirty="0" smtClean="0"/>
              <a:t> </a:t>
            </a:r>
            <a:r>
              <a:rPr lang="fi-FI" altLang="fi-FI" sz="3000" dirty="0" smtClean="0"/>
              <a:t>valitaan, kun seuraava substantiivi on yksiköllinen eli ei-laskettava.</a:t>
            </a:r>
            <a:endParaRPr lang="fi-FI" altLang="fi-FI" sz="3000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money /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spare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rain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interest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fi-FI" altLang="fi-FI" sz="2800" b="1" i="1" dirty="0" err="1" smtClean="0"/>
              <a:t>few</a:t>
            </a:r>
            <a:r>
              <a:rPr lang="fi-FI" altLang="fi-FI" sz="2800" i="1" dirty="0" smtClean="0"/>
              <a:t> </a:t>
            </a:r>
            <a:r>
              <a:rPr lang="fi-FI" altLang="fi-FI" sz="2800" dirty="0"/>
              <a:t>valitaan, kun seuraava substantiivi on </a:t>
            </a:r>
            <a:r>
              <a:rPr lang="fi-FI" altLang="fi-FI" sz="2800" dirty="0" smtClean="0"/>
              <a:t>monikollinen </a:t>
            </a:r>
            <a:r>
              <a:rPr lang="fi-FI" altLang="fi-FI" sz="2800" dirty="0"/>
              <a:t>eli </a:t>
            </a:r>
            <a:r>
              <a:rPr lang="fi-FI" altLang="fi-FI" sz="2800" dirty="0" smtClean="0"/>
              <a:t>laskettava</a:t>
            </a:r>
            <a:r>
              <a:rPr lang="fi-FI" altLang="fi-FI" sz="28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friends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hobbies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mistakes</a:t>
            </a:r>
            <a:endParaRPr lang="fi-FI" altLang="fi-FI" sz="2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6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9250"/>
            <a:ext cx="8229600" cy="1213536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124" y="1556822"/>
            <a:ext cx="8363272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altLang="fi-FI" sz="2600" dirty="0"/>
              <a:t>Mikä ero on </a:t>
            </a:r>
            <a:r>
              <a:rPr lang="fi-FI" altLang="fi-FI" sz="2600" b="1" i="1" dirty="0" err="1" smtClean="0"/>
              <a:t>little</a:t>
            </a:r>
            <a:r>
              <a:rPr lang="fi-FI" altLang="fi-FI" sz="2600" dirty="0" smtClean="0"/>
              <a:t> </a:t>
            </a:r>
            <a:r>
              <a:rPr lang="fi-FI" altLang="fi-FI" sz="2600" dirty="0"/>
              <a:t>ja </a:t>
            </a:r>
            <a:r>
              <a:rPr lang="fi-FI" altLang="fi-FI" sz="2600" b="1" i="1" dirty="0" smtClean="0"/>
              <a:t>a </a:t>
            </a:r>
            <a:r>
              <a:rPr lang="fi-FI" altLang="fi-FI" sz="2600" b="1" i="1" dirty="0" err="1" smtClean="0"/>
              <a:t>little</a:t>
            </a:r>
            <a:r>
              <a:rPr lang="fi-FI" altLang="fi-FI" sz="2600" i="1" dirty="0" smtClean="0"/>
              <a:t> -</a:t>
            </a:r>
            <a:r>
              <a:rPr lang="fi-FI" altLang="fi-FI" sz="2600" dirty="0" smtClean="0"/>
              <a:t>sanoilla?</a:t>
            </a:r>
          </a:p>
          <a:p>
            <a:pPr>
              <a:spcBef>
                <a:spcPts val="2400"/>
              </a:spcBef>
              <a:buNone/>
            </a:pPr>
            <a:r>
              <a:rPr lang="fi-FI" altLang="fi-FI" sz="2600" dirty="0" smtClean="0"/>
              <a:t>Jos </a:t>
            </a:r>
            <a:r>
              <a:rPr lang="fi-FI" altLang="fi-FI" sz="2600" dirty="0"/>
              <a:t>sinun pitäisi piirtää </a:t>
            </a:r>
            <a:r>
              <a:rPr lang="fi-FI" altLang="fi-FI" sz="2600" dirty="0" smtClean="0"/>
              <a:t>tunnetilaa kuvaava hymiö lauseiden perään, olisiko </a:t>
            </a:r>
            <a:r>
              <a:rPr lang="fi-FI" altLang="fi-FI" sz="2600" dirty="0"/>
              <a:t>se </a:t>
            </a:r>
            <a:r>
              <a:rPr lang="fi-FI" altLang="fi-FI" sz="2600" dirty="0">
                <a:sym typeface="Wingdings" panose="05000000000000000000" pitchFamily="2" charset="2"/>
              </a:rPr>
              <a:t></a:t>
            </a:r>
            <a:r>
              <a:rPr lang="fi-FI" altLang="fi-FI" sz="2600" dirty="0"/>
              <a:t> vai </a:t>
            </a:r>
            <a:r>
              <a:rPr lang="fi-FI" altLang="fi-FI" sz="2600" dirty="0">
                <a:sym typeface="Wingdings" panose="05000000000000000000" pitchFamily="2" charset="2"/>
              </a:rPr>
              <a:t></a:t>
            </a:r>
            <a:r>
              <a:rPr lang="fi-FI" altLang="fi-FI" sz="2600" dirty="0"/>
              <a:t> </a:t>
            </a:r>
            <a:r>
              <a:rPr lang="fi-FI" altLang="fi-FI" sz="2600" b="1" dirty="0"/>
              <a:t> </a:t>
            </a:r>
            <a:r>
              <a:rPr lang="fi-FI" altLang="fi-FI" sz="2600" dirty="0"/>
              <a:t>?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1. 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money. 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	2. 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money. 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	3.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speak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Russian. </a:t>
            </a:r>
          </a:p>
          <a:p>
            <a:pPr>
              <a:buNone/>
            </a:pP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  		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German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	4. He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knows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is happening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4833124" y="3164006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 smtClean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7596336" y="4658406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4862421" y="3819803"/>
            <a:ext cx="628977" cy="4446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7164288" y="5267854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</p:spTree>
    <p:extLst>
      <p:ext uri="{BB962C8B-B14F-4D97-AF65-F5344CB8AC3E}">
        <p14:creationId xmlns:p14="http://schemas.microsoft.com/office/powerpoint/2010/main" val="27872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16253" y="1196752"/>
            <a:ext cx="8363272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money. 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dirty="0" smtClean="0"/>
              <a:t>= Minulla on </a:t>
            </a:r>
            <a:r>
              <a:rPr lang="fi-FI" altLang="fi-FI" sz="2800" b="1" dirty="0" smtClean="0"/>
              <a:t>jonkin verran </a:t>
            </a:r>
            <a:r>
              <a:rPr lang="fi-FI" altLang="fi-FI" sz="2800" dirty="0" smtClean="0"/>
              <a:t>rahaa.</a:t>
            </a:r>
          </a:p>
          <a:p>
            <a:pPr>
              <a:buNone/>
            </a:pP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2. I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money. 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dirty="0" smtClean="0"/>
              <a:t>= Minulla on </a:t>
            </a:r>
            <a:r>
              <a:rPr lang="fi-FI" altLang="fi-FI" sz="2800" b="1" dirty="0" smtClean="0"/>
              <a:t>tuskin yhtään </a:t>
            </a:r>
            <a:r>
              <a:rPr lang="fi-FI" altLang="fi-FI" sz="2800" dirty="0" smtClean="0"/>
              <a:t>rahaa.</a:t>
            </a:r>
          </a:p>
          <a:p>
            <a:pPr>
              <a:buNone/>
            </a:pP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German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  <a:p>
            <a:pPr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dirty="0" smtClean="0"/>
              <a:t>= Etkö osaa myös </a:t>
            </a:r>
            <a:r>
              <a:rPr lang="fi-FI" altLang="fi-FI" sz="2800" b="1" dirty="0" smtClean="0"/>
              <a:t>vähän</a:t>
            </a:r>
            <a:r>
              <a:rPr lang="fi-FI" altLang="fi-FI" sz="2800" dirty="0" smtClean="0"/>
              <a:t> saksaa?</a:t>
            </a:r>
          </a:p>
          <a:p>
            <a:pPr>
              <a:buNone/>
            </a:pPr>
            <a:endParaRPr lang="fi-FI" altLang="fi-FI" sz="2800" dirty="0" smtClean="0"/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4. He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knows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is happening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dirty="0" smtClean="0"/>
              <a:t>= Hän </a:t>
            </a:r>
            <a:r>
              <a:rPr lang="fi-FI" altLang="fi-FI" sz="2800" b="1" dirty="0" smtClean="0"/>
              <a:t>ei</a:t>
            </a:r>
            <a:r>
              <a:rPr lang="fi-FI" altLang="fi-FI" sz="2800" dirty="0" smtClean="0"/>
              <a:t> tiedä </a:t>
            </a:r>
            <a:r>
              <a:rPr lang="fi-FI" altLang="fi-FI" sz="2800" b="1" dirty="0" smtClean="0"/>
              <a:t>juuri mitään </a:t>
            </a:r>
            <a:r>
              <a:rPr lang="fi-FI" altLang="fi-FI" sz="2800" dirty="0" smtClean="0"/>
              <a:t>siitä, mitä tapahtuu. </a:t>
            </a:r>
            <a:endParaRPr lang="fi-FI" altLang="fi-FI" sz="2800" dirty="0"/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3649595" y="1196752"/>
            <a:ext cx="498741" cy="4206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6192180" y="3775050"/>
            <a:ext cx="504056" cy="432048"/>
          </a:xfrm>
          <a:prstGeom prst="roundRect">
            <a:avLst>
              <a:gd name="adj" fmla="val 1868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3491880" y="2539514"/>
            <a:ext cx="576064" cy="38543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5825507" y="5167290"/>
            <a:ext cx="57606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5825507" y="1311759"/>
            <a:ext cx="2883389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endParaRPr lang="fi-FI" altLang="fi-FI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hardly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any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49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altLang="fi-FI" sz="2600" dirty="0"/>
              <a:t>Mikä ero on </a:t>
            </a:r>
            <a:r>
              <a:rPr lang="fi-FI" altLang="fi-FI" sz="2600" b="1" i="1" dirty="0" err="1" smtClean="0"/>
              <a:t>few</a:t>
            </a:r>
            <a:r>
              <a:rPr lang="fi-FI" altLang="fi-FI" sz="2600" dirty="0" smtClean="0"/>
              <a:t> </a:t>
            </a:r>
            <a:r>
              <a:rPr lang="fi-FI" altLang="fi-FI" sz="2600" dirty="0"/>
              <a:t>ja </a:t>
            </a:r>
            <a:r>
              <a:rPr lang="fi-FI" altLang="fi-FI" sz="2600" b="1" i="1" dirty="0" smtClean="0"/>
              <a:t>a </a:t>
            </a:r>
            <a:r>
              <a:rPr lang="fi-FI" altLang="fi-FI" sz="2600" b="1" i="1" dirty="0" err="1" smtClean="0"/>
              <a:t>few</a:t>
            </a:r>
            <a:r>
              <a:rPr lang="fi-FI" altLang="fi-FI" sz="2600" i="1" dirty="0" smtClean="0"/>
              <a:t> -</a:t>
            </a:r>
            <a:r>
              <a:rPr lang="fi-FI" altLang="fi-FI" sz="2600" dirty="0" smtClean="0"/>
              <a:t>sanoilla?</a:t>
            </a:r>
          </a:p>
          <a:p>
            <a:pPr algn="just">
              <a:spcBef>
                <a:spcPts val="2400"/>
              </a:spcBef>
              <a:spcAft>
                <a:spcPts val="1800"/>
              </a:spcAft>
              <a:buNone/>
            </a:pPr>
            <a:r>
              <a:rPr lang="fi-FI" altLang="fi-FI" sz="2600" dirty="0"/>
              <a:t>Jos sinun pitäisi piirtää </a:t>
            </a:r>
            <a:r>
              <a:rPr lang="fi-FI" altLang="fi-FI" sz="2600" dirty="0" smtClean="0"/>
              <a:t>tunnetilaa kuvaava hymiö lauseiden perään, olisiko </a:t>
            </a:r>
            <a:r>
              <a:rPr lang="fi-FI" altLang="fi-FI" sz="2600" dirty="0"/>
              <a:t>se </a:t>
            </a:r>
            <a:r>
              <a:rPr lang="fi-FI" altLang="fi-FI" sz="2600" dirty="0">
                <a:sym typeface="Wingdings" panose="05000000000000000000" pitchFamily="2" charset="2"/>
              </a:rPr>
              <a:t></a:t>
            </a:r>
            <a:r>
              <a:rPr lang="fi-FI" altLang="fi-FI" sz="2600" dirty="0"/>
              <a:t> vai </a:t>
            </a:r>
            <a:r>
              <a:rPr lang="fi-FI" altLang="fi-FI" sz="2600" dirty="0" smtClean="0">
                <a:sym typeface="Wingdings" panose="05000000000000000000" pitchFamily="2" charset="2"/>
              </a:rPr>
              <a:t></a:t>
            </a:r>
            <a:r>
              <a:rPr lang="fi-FI" altLang="fi-FI" sz="2600" dirty="0" smtClean="0"/>
              <a:t>?</a:t>
            </a:r>
            <a:endParaRPr lang="fi-FI" altLang="fi-FI" sz="2600" dirty="0"/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Pete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friends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And he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hobbies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Alan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mates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days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off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fi-FI" altLang="fi-FI" sz="2800" i="1" dirty="0">
              <a:solidFill>
                <a:schemeClr val="tx1"/>
              </a:solidFill>
            </a:endParaRP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5076056" y="4309530"/>
            <a:ext cx="639688" cy="43204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871695" y="4927389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4572000" y="3692826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995936" y="3107915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</p:spTree>
    <p:extLst>
      <p:ext uri="{BB962C8B-B14F-4D97-AF65-F5344CB8AC3E}">
        <p14:creationId xmlns:p14="http://schemas.microsoft.com/office/powerpoint/2010/main" val="23873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9580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1. Pete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friends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dirty="0" smtClean="0"/>
              <a:t>= Petellä on </a:t>
            </a:r>
            <a:r>
              <a:rPr lang="fi-FI" altLang="fi-FI" sz="2800" b="1" dirty="0" smtClean="0"/>
              <a:t>tuskin yhtään </a:t>
            </a:r>
            <a:r>
              <a:rPr lang="fi-FI" altLang="fi-FI" sz="2800" dirty="0" smtClean="0"/>
              <a:t>ystävää.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8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2. And he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hobbies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dirty="0"/>
              <a:t>= </a:t>
            </a:r>
            <a:r>
              <a:rPr lang="fi-FI" altLang="fi-FI" sz="2800" b="1" dirty="0"/>
              <a:t>Ei</a:t>
            </a:r>
            <a:r>
              <a:rPr lang="fi-FI" altLang="fi-FI" sz="2800" dirty="0"/>
              <a:t>kä hänellä ole </a:t>
            </a:r>
            <a:r>
              <a:rPr lang="fi-FI" altLang="fi-FI" sz="2800" b="1" dirty="0"/>
              <a:t>juurikaan</a:t>
            </a:r>
            <a:r>
              <a:rPr lang="fi-FI" altLang="fi-FI" sz="2800" dirty="0"/>
              <a:t> harrastuksia.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8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3. Alan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mates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dirty="0"/>
              <a:t>= Alanilla on </a:t>
            </a:r>
            <a:r>
              <a:rPr lang="fi-FI" altLang="fi-FI" sz="2800" b="1" dirty="0"/>
              <a:t>muutamia</a:t>
            </a:r>
            <a:r>
              <a:rPr lang="fi-FI" altLang="fi-FI" sz="2800" dirty="0"/>
              <a:t> hyviä kavereita.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8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4. 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days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off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800" dirty="0"/>
              <a:t>= Minulla on </a:t>
            </a:r>
            <a:r>
              <a:rPr lang="fi-FI" altLang="fi-FI" sz="2800" b="1" dirty="0" smtClean="0"/>
              <a:t>muutamia</a:t>
            </a:r>
            <a:r>
              <a:rPr lang="fi-FI" altLang="fi-FI" sz="2800" dirty="0" smtClean="0"/>
              <a:t> päiviä </a:t>
            </a:r>
            <a:r>
              <a:rPr lang="fi-FI" altLang="fi-FI" sz="2800" dirty="0"/>
              <a:t>vapaata töistä.</a:t>
            </a:r>
          </a:p>
          <a:p>
            <a:pPr>
              <a:buNone/>
            </a:pPr>
            <a:endParaRPr lang="fi-FI" altLang="fi-FI" sz="2800" i="1" dirty="0">
              <a:solidFill>
                <a:schemeClr val="tx1"/>
              </a:solidFill>
            </a:endParaRP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4860032" y="3689082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788024" y="4910700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altLang="fi-FI" sz="3600" dirty="0">
                <a:sym typeface="Wingdings" panose="05000000000000000000" pitchFamily="2" charset="2"/>
              </a:rPr>
              <a:t></a:t>
            </a:r>
            <a:endParaRPr lang="fi-FI" sz="36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4331507" y="2406928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797776" y="1124774"/>
            <a:ext cx="6396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i-FI" altLang="fi-FI" sz="3600" dirty="0">
                <a:sym typeface="Wingdings" panose="05000000000000000000" pitchFamily="2" charset="2"/>
              </a:rPr>
              <a:t></a:t>
            </a:r>
            <a:endParaRPr lang="fi-FI" altLang="fi-FI" sz="4000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6047217" y="1146758"/>
            <a:ext cx="2883389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hardly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any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i-FI" altLang="fi-FI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69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38884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altLang="fi-FI" sz="2600" i="1" dirty="0" smtClean="0"/>
              <a:t>vain vähän</a:t>
            </a:r>
            <a:r>
              <a:rPr lang="fi-FI" altLang="fi-FI" sz="2600" dirty="0" smtClean="0"/>
              <a:t>, </a:t>
            </a:r>
            <a:r>
              <a:rPr lang="fi-FI" altLang="fi-FI" sz="2600" i="1" dirty="0" smtClean="0"/>
              <a:t>hyvin harvat</a:t>
            </a:r>
            <a:r>
              <a:rPr lang="fi-FI" altLang="fi-FI" sz="2600" dirty="0" smtClean="0"/>
              <a:t> </a:t>
            </a:r>
            <a:r>
              <a:rPr lang="fi-FI" altLang="fi-FI" sz="2600" dirty="0"/>
              <a:t>voidaan ilmaista eri </a:t>
            </a:r>
            <a:r>
              <a:rPr lang="fi-FI" altLang="fi-FI" sz="2600" dirty="0" smtClean="0"/>
              <a:t>tavoin: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i-FI" altLang="fi-FI" sz="2600" dirty="0" smtClean="0"/>
              <a:t>Tässä kerrostalossa asuu vain vähän lapsia. 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children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children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26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children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living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apartment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building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altLang="fi-FI" sz="2600" dirty="0" smtClean="0"/>
              <a:t>Otan vain vähän sokeria teeheni. 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take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sugar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sugar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26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bg1">
                    <a:lumMod val="50000"/>
                  </a:schemeClr>
                </a:solidFill>
              </a:rPr>
              <a:t>sugar</a:t>
            </a:r>
            <a:r>
              <a:rPr lang="fi-FI" altLang="fi-FI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in my </a:t>
            </a:r>
            <a:r>
              <a:rPr lang="fi-FI" altLang="fi-FI" sz="2600" i="1" dirty="0" err="1" smtClean="0">
                <a:solidFill>
                  <a:schemeClr val="bg1">
                    <a:lumMod val="50000"/>
                  </a:schemeClr>
                </a:solidFill>
              </a:rPr>
              <a:t>tea</a:t>
            </a:r>
            <a:r>
              <a:rPr lang="fi-FI" altLang="fi-FI" sz="26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altLang="fi-FI" sz="2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altLang="fi-FI" sz="2800" dirty="0" smtClean="0"/>
              <a:t>Huomaa, että </a:t>
            </a:r>
            <a:r>
              <a:rPr lang="fi-FI" altLang="fi-FI" sz="2800" i="1" dirty="0" err="1" smtClean="0"/>
              <a:t>only</a:t>
            </a:r>
            <a:r>
              <a:rPr lang="fi-FI" altLang="fi-FI" sz="2800" dirty="0" smtClean="0"/>
              <a:t>-sanan kanssa mukaan tulee aina </a:t>
            </a:r>
            <a:r>
              <a:rPr lang="fi-FI" altLang="fi-FI" sz="2800" b="1" dirty="0" smtClean="0"/>
              <a:t>’</a:t>
            </a:r>
            <a:r>
              <a:rPr lang="fi-FI" altLang="fi-FI" sz="2800" b="1" i="1" dirty="0" smtClean="0"/>
              <a:t>a</a:t>
            </a:r>
            <a:r>
              <a:rPr lang="fi-FI" altLang="fi-FI" sz="2800" b="1" dirty="0" smtClean="0"/>
              <a:t>’</a:t>
            </a: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2123728" y="5229201"/>
            <a:ext cx="4464496" cy="1008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i-FI" altLang="fi-FI" sz="2800" b="1" dirty="0">
                <a:solidFill>
                  <a:schemeClr val="bg1">
                    <a:lumMod val="50000"/>
                  </a:schemeClr>
                </a:solidFill>
              </a:rPr>
              <a:t>vain vähän =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u="sng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i-FI" altLang="fi-FI" sz="2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i-FI" altLang="fi-FI" sz="2800" b="1" dirty="0" smtClean="0">
                <a:solidFill>
                  <a:schemeClr val="bg1">
                    <a:lumMod val="50000"/>
                  </a:schemeClr>
                </a:solidFill>
              </a:rPr>
              <a:t>vain </a:t>
            </a:r>
            <a:r>
              <a:rPr lang="fi-FI" altLang="fi-FI" sz="2800" b="1" dirty="0">
                <a:solidFill>
                  <a:schemeClr val="bg1">
                    <a:lumMod val="50000"/>
                  </a:schemeClr>
                </a:solidFill>
              </a:rPr>
              <a:t>muutama =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u="sng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i-FI" altLang="fi-FI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bg1">
                    <a:lumMod val="50000"/>
                  </a:schemeClr>
                </a:solidFill>
              </a:rPr>
              <a:t>few</a:t>
            </a:r>
            <a:endParaRPr lang="en-GB" altLang="fi-FI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altLang="fi-FI" sz="2800" dirty="0" smtClean="0"/>
              <a:t>PALJOUSSANAT: </a:t>
            </a:r>
            <a:r>
              <a:rPr lang="fi-FI" altLang="fi-FI" sz="2800" dirty="0" smtClean="0">
                <a:solidFill>
                  <a:srgbClr val="FFC000"/>
                </a:solidFill>
              </a:rPr>
              <a:t>vähän, harvat</a:t>
            </a:r>
            <a:endParaRPr lang="fi-FI" altLang="fi-FI" sz="2800" b="1" dirty="0" smtClean="0">
              <a:solidFill>
                <a:srgbClr val="FFC000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altLang="fi-FI" sz="2800" dirty="0" smtClean="0"/>
              <a:t>Vertailumuodot:</a:t>
            </a:r>
            <a:endParaRPr lang="fi-FI" altLang="fi-FI" sz="3000" i="1" dirty="0"/>
          </a:p>
          <a:p>
            <a:pPr marL="0" indent="0">
              <a:spcBef>
                <a:spcPts val="1200"/>
              </a:spcBef>
              <a:buNone/>
            </a:pPr>
            <a:endParaRPr lang="fi-FI" altLang="fi-FI" sz="2800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little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money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Kim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money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than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me.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Aisha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least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money of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three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of us.</a:t>
            </a:r>
          </a:p>
          <a:p>
            <a:pPr marL="0" indent="0">
              <a:spcBef>
                <a:spcPts val="1200"/>
              </a:spcBef>
              <a:buNone/>
            </a:pPr>
            <a:endParaRPr lang="fi-FI" altLang="fi-FI" sz="28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endParaRPr lang="fi-FI" alt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surprised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train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were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fewer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than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usual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 I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try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travel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at a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bg1">
                    <a:lumMod val="50000"/>
                  </a:schemeClr>
                </a:solidFill>
              </a:rPr>
              <a:t>fewest</a:t>
            </a:r>
            <a:r>
              <a:rPr lang="fi-FI" altLang="fi-FI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fi-FI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2987824" y="1683006"/>
            <a:ext cx="381642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little</a:t>
            </a:r>
            <a:r>
              <a:rPr lang="fi-FI" altLang="fi-FI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less</a:t>
            </a:r>
            <a:r>
              <a:rPr lang="fi-FI" altLang="fi-FI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fi-FI" altLang="fi-FI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fi-FI" altLang="fi-FI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least</a:t>
            </a:r>
            <a:endParaRPr lang="fi-FI" altLang="fi-FI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2987824" y="3819803"/>
            <a:ext cx="381642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  </a:t>
            </a:r>
            <a:r>
              <a:rPr lang="fi-FI" altLang="fi-FI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few</a:t>
            </a:r>
            <a:r>
              <a:rPr lang="fi-FI" altLang="fi-FI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altLang="fi-FI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fewer</a:t>
            </a:r>
            <a:r>
              <a:rPr lang="fi-FI" altLang="fi-FI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altLang="fi-FI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fi-FI" altLang="fi-FI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fewest</a:t>
            </a:r>
            <a:endParaRPr lang="fi-FI" altLang="fi-FI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35313</TotalTime>
  <Words>591</Words>
  <Application>Microsoft Office PowerPoint</Application>
  <PresentationFormat>Näytössä katseltava diaesitys (4:3)</PresentationFormat>
  <Paragraphs>259</Paragraphs>
  <Slides>26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Office-teema</vt:lpstr>
      <vt:lpstr>PowerPoint-esitys</vt:lpstr>
      <vt:lpstr>Paljoussanat  little, a little,  few, a few,  much,  many,  a lot of, lots of</vt:lpstr>
      <vt:lpstr>PALJOUSSANAT: vähän, harvat</vt:lpstr>
      <vt:lpstr>PALJOUSSANAT: vähän, harvat</vt:lpstr>
      <vt:lpstr>PALJOUSSANAT: vähän, harvat</vt:lpstr>
      <vt:lpstr>PALJOUSSANAT: vähän, harvat</vt:lpstr>
      <vt:lpstr>PALJOUSSANAT: vähän, harvat</vt:lpstr>
      <vt:lpstr>PALJOUSSANAT: vähän, harvat</vt:lpstr>
      <vt:lpstr>PALJOUSSANAT: vähän, harvat</vt:lpstr>
      <vt:lpstr>PALJOUSSANAT: paljon, monta</vt:lpstr>
      <vt:lpstr>PALJOUSSANAT: paljon, monta</vt:lpstr>
      <vt:lpstr>PALJOUSSANAT: vähän, harvat</vt:lpstr>
      <vt:lpstr>PALJOUSSANAT: vähän, harvat</vt:lpstr>
      <vt:lpstr>Lukusanat  perusluvut, iän ilmoittaminen, järjestysluvut</vt:lpstr>
      <vt:lpstr>Remember!</vt:lpstr>
      <vt:lpstr>Iän ilmoittaminen</vt:lpstr>
      <vt:lpstr>Iän ilmoittaminen</vt:lpstr>
      <vt:lpstr>Remember!</vt:lpstr>
      <vt:lpstr>Remember!</vt:lpstr>
      <vt:lpstr>Lukusanat  ajanilmaisuissa</vt:lpstr>
      <vt:lpstr>Päivämäärät</vt:lpstr>
      <vt:lpstr>Vuosiluvut</vt:lpstr>
      <vt:lpstr>Vuosikymmenet ja vuosisadat</vt:lpstr>
      <vt:lpstr>Vuosikymmenet ja vuosisadat</vt:lpstr>
      <vt:lpstr>Vuosikymmenet ja vuosisadat</vt:lpstr>
      <vt:lpstr>Vuosikymmenet ja vuosisadat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322</cp:revision>
  <cp:lastPrinted>2016-05-26T05:27:03Z</cp:lastPrinted>
  <dcterms:created xsi:type="dcterms:W3CDTF">2015-09-28T06:29:35Z</dcterms:created>
  <dcterms:modified xsi:type="dcterms:W3CDTF">2019-01-23T17:03:02Z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-1612950179</vt:i4>
  </property>
  <property fmtid="{D5CDD505-2E9C-101B-9397-08002B2CF9AE}" pid="3" name="_NewReviewCycle">
    <vt:lpwstr/>
  </property>
  <property fmtid="{D5CDD505-2E9C-101B-9397-08002B2CF9AE}" pid="4" name="_EmailSubject">
    <vt:lpwstr>IN5 Grammar Powerpointit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