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</p:sldMasterIdLst>
  <p:sldIdLst>
    <p:sldId id="256" r:id="rId3"/>
    <p:sldId id="262" r:id="rId4"/>
    <p:sldId id="257" r:id="rId5"/>
    <p:sldId id="268" r:id="rId6"/>
    <p:sldId id="267" r:id="rId7"/>
    <p:sldId id="266" r:id="rId8"/>
    <p:sldId id="265" r:id="rId9"/>
    <p:sldId id="264" r:id="rId10"/>
    <p:sldId id="263" r:id="rId11"/>
    <p:sldId id="261" r:id="rId12"/>
    <p:sldId id="260" r:id="rId13"/>
    <p:sldId id="259" r:id="rId14"/>
    <p:sldId id="258" r:id="rId1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632CBE-D8D0-7502-03D4-3B1829B68A96}" v="284" dt="2023-09-19T08:19:57.7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36" d="100"/>
          <a:sy n="36" d="100"/>
        </p:scale>
        <p:origin x="21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19.9.2023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19.9.2023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19.9.2023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29479F6-252D-8103-F8F5-4943963E3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8994BB-0594-7FC8-6CB3-6FBB53D6C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EDF6BB2-C842-ECBD-3028-85609AD36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0BD343-7B79-43AC-A1EA-5E9922C9802B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14391213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3D7955D-E483-7111-1DC4-763299B66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4CAE7A9-5383-CB4C-6BF7-35FE3A1A0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D413E4B-7C3F-681A-A768-46C28297C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647F67-03A0-4F50-AEAF-2BC8A5B156D6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27786847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A243758-2E20-6D8C-A8C0-D91C21263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9DA9D03-2ED5-9A46-EA23-6541E0700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2E9C4D5-F58B-30E8-F977-5D4801EAD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A97C8E-368D-40C3-903E-A684AA7133FC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24394118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0BEBEAE3-BFD7-977E-5356-EC939F2F5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7FCCE0C2-A070-06BE-CD56-CA8D2C658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19EC6481-1598-7F75-8972-DFAA6CCBD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A24EBE-12CF-43C0-A4DF-E1A925B8FBD8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38864933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D82C3AA9-4AA7-E360-3B22-E109AEFCB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Alatunnisteen paikkamerkki 4">
            <a:extLst>
              <a:ext uri="{FF2B5EF4-FFF2-40B4-BE49-F238E27FC236}">
                <a16:creationId xmlns:a16="http://schemas.microsoft.com/office/drawing/2014/main" id="{E45E7D14-9AAE-388C-94C5-7E62706F2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8F369EB4-2E36-3DE9-1F3F-B4B4A0DAD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4C0287-08F7-41BF-A4B4-BB62A6A09797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22684331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>
            <a:extLst>
              <a:ext uri="{FF2B5EF4-FFF2-40B4-BE49-F238E27FC236}">
                <a16:creationId xmlns:a16="http://schemas.microsoft.com/office/drawing/2014/main" id="{E40E6A14-F20B-9C38-5DB9-308C5B6D1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Alatunnisteen paikkamerkki 4">
            <a:extLst>
              <a:ext uri="{FF2B5EF4-FFF2-40B4-BE49-F238E27FC236}">
                <a16:creationId xmlns:a16="http://schemas.microsoft.com/office/drawing/2014/main" id="{986297EB-0B26-1959-9FF9-A5684927E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E0E77D5C-0176-1EA8-2437-5044E6658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7BF4A8-2261-456A-8E53-C6F2F7E40804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22155785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>
            <a:extLst>
              <a:ext uri="{FF2B5EF4-FFF2-40B4-BE49-F238E27FC236}">
                <a16:creationId xmlns:a16="http://schemas.microsoft.com/office/drawing/2014/main" id="{7E42AEDD-67AD-E83B-A8D1-51B863FD0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Alatunnisteen paikkamerkki 4">
            <a:extLst>
              <a:ext uri="{FF2B5EF4-FFF2-40B4-BE49-F238E27FC236}">
                <a16:creationId xmlns:a16="http://schemas.microsoft.com/office/drawing/2014/main" id="{9AC32F21-D563-20DA-4420-5E4BC4CBF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Dian numeron paikkamerkki 5">
            <a:extLst>
              <a:ext uri="{FF2B5EF4-FFF2-40B4-BE49-F238E27FC236}">
                <a16:creationId xmlns:a16="http://schemas.microsoft.com/office/drawing/2014/main" id="{25BD6B5D-AC2B-A7A5-CE53-6D168005D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AFA9BE-CD66-41EF-BF73-DB1247640D9C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39644420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3C4762D4-EFAB-E047-C578-35B2084CA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C823C2C8-A668-F724-37DC-C657E5D21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D0BD57A3-841B-029C-9FE4-FFFAAA741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303B0B-B518-4439-9BF2-2E958B4F124C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2163031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19.9.2023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34730FBC-4ED2-61C3-7B28-49EB29E2C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7532D3B2-ECB4-2611-5922-CFCBA009F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1F55329F-D058-36D4-30E4-D43251E3A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4820D6-85DE-431F-82B1-3D3627BBB7E5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19439239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0AABA35-A955-79F6-EBE2-8AAE76CF7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4B89DE8-5301-5873-E8FC-0A29EC3C7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177C2B3-7605-4AAD-C914-F5DE39BDF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FE38FE-61A9-4429-A8D8-A000B2342275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18945829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15D8FFE-3143-B4E7-027D-8436ECF76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2B5A856-0005-1046-E823-688FE6B40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52EA641-C746-0024-47BC-212945F27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3898BD-BCE8-41B6-9563-906AD14B0CE1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770721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19.9.2023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19.9.2023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19.9.2023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19.9.2023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19.9.2023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19.9.2023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19.9.2023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19.9.2023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tsikon paikkamerkki 1">
            <a:extLst>
              <a:ext uri="{FF2B5EF4-FFF2-40B4-BE49-F238E27FC236}">
                <a16:creationId xmlns:a16="http://schemas.microsoft.com/office/drawing/2014/main" id="{322C723B-B0F1-7380-93FB-29D56DBFABA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1027" name="Tekstin paikkamerkki 2">
            <a:extLst>
              <a:ext uri="{FF2B5EF4-FFF2-40B4-BE49-F238E27FC236}">
                <a16:creationId xmlns:a16="http://schemas.microsoft.com/office/drawing/2014/main" id="{035BF2C0-3488-AB99-76F8-7A55164A5CC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A409EE7-1205-FB51-05BD-D752B85AB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E5CE159-C74D-EAC5-4880-F02F9A487B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D0DEF76-B420-7D04-4F36-DEED63173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</a:defRPr>
            </a:lvl1pPr>
          </a:lstStyle>
          <a:p>
            <a:fld id="{015546AF-7217-4325-96C9-F23D5FF47B97}" type="slidenum">
              <a:rPr lang="en-US" altLang="fi-FI"/>
              <a:pPr/>
              <a:t>‹#›</a:t>
            </a:fld>
            <a:endParaRPr lang="en-US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18" Type="http://schemas.openxmlformats.org/officeDocument/2006/relationships/image" Target="../media/image1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17" Type="http://schemas.openxmlformats.org/officeDocument/2006/relationships/image" Target="../media/image17.jpeg"/><Relationship Id="rId2" Type="http://schemas.openxmlformats.org/officeDocument/2006/relationships/image" Target="../media/image2.jpeg"/><Relationship Id="rId16" Type="http://schemas.openxmlformats.org/officeDocument/2006/relationships/image" Target="../media/image16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5" Type="http://schemas.openxmlformats.org/officeDocument/2006/relationships/image" Target="../media/image1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Relationship Id="rId14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437968" y="1119393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3600" dirty="0" err="1">
                <a:cs typeface="Calibri"/>
              </a:rPr>
              <a:t>Topic</a:t>
            </a:r>
            <a:r>
              <a:rPr lang="fi-FI" sz="3600" dirty="0">
                <a:cs typeface="Calibri"/>
              </a:rPr>
              <a:t> 1.3 Electron </a:t>
            </a:r>
            <a:r>
              <a:rPr lang="fi-FI" sz="3600" dirty="0" err="1">
                <a:cs typeface="Calibri"/>
              </a:rPr>
              <a:t>configurations</a:t>
            </a:r>
            <a:endParaRPr lang="fi-FI" dirty="0" err="1"/>
          </a:p>
        </p:txBody>
      </p:sp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tsikko 1">
            <a:extLst>
              <a:ext uri="{FF2B5EF4-FFF2-40B4-BE49-F238E27FC236}">
                <a16:creationId xmlns:a16="http://schemas.microsoft.com/office/drawing/2014/main" id="{D3D51578-9AB2-4E5E-2D18-1EE376359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3363" y="0"/>
            <a:ext cx="7345363" cy="1295400"/>
          </a:xfrm>
        </p:spPr>
        <p:txBody>
          <a:bodyPr/>
          <a:lstStyle/>
          <a:p>
            <a:pPr eaLnBrk="1" hangingPunct="1"/>
            <a:r>
              <a:rPr lang="fi-FI" altLang="fi-FI">
                <a:solidFill>
                  <a:srgbClr val="0070C0"/>
                </a:solidFill>
              </a:rPr>
              <a:t>Electron configuration</a:t>
            </a:r>
          </a:p>
        </p:txBody>
      </p:sp>
      <p:sp>
        <p:nvSpPr>
          <p:cNvPr id="18435" name="Sisällön paikkamerkki 2">
            <a:extLst>
              <a:ext uri="{FF2B5EF4-FFF2-40B4-BE49-F238E27FC236}">
                <a16:creationId xmlns:a16="http://schemas.microsoft.com/office/drawing/2014/main" id="{5423B0EE-874A-D4CC-42B9-F01D5910C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1" y="1557339"/>
            <a:ext cx="3806825" cy="4852987"/>
          </a:xfrm>
        </p:spPr>
        <p:txBody>
          <a:bodyPr/>
          <a:lstStyle/>
          <a:p>
            <a:pPr eaLnBrk="1" hangingPunct="1"/>
            <a:r>
              <a:rPr lang="fi-FI" altLang="fi-FI">
                <a:solidFill>
                  <a:srgbClr val="00B050"/>
                </a:solidFill>
              </a:rPr>
              <a:t>Electrons are arranged in energy levels which contain sub-levels, which contain different </a:t>
            </a:r>
            <a:r>
              <a:rPr lang="fi-FI" altLang="fi-FI">
                <a:solidFill>
                  <a:srgbClr val="FF0000"/>
                </a:solidFill>
              </a:rPr>
              <a:t>orbitals</a:t>
            </a:r>
            <a:r>
              <a:rPr lang="fi-FI" altLang="fi-FI">
                <a:solidFill>
                  <a:srgbClr val="00B050"/>
                </a:solidFill>
              </a:rPr>
              <a:t> of different </a:t>
            </a:r>
            <a:r>
              <a:rPr lang="fi-FI" altLang="fi-FI">
                <a:solidFill>
                  <a:srgbClr val="FFC000"/>
                </a:solidFill>
              </a:rPr>
              <a:t>shapes</a:t>
            </a:r>
            <a:r>
              <a:rPr lang="fi-FI" altLang="fi-FI">
                <a:solidFill>
                  <a:srgbClr val="00B050"/>
                </a:solidFill>
              </a:rPr>
              <a:t>.</a:t>
            </a:r>
          </a:p>
          <a:p>
            <a:pPr lvl="1" eaLnBrk="1" hangingPunct="1"/>
            <a:r>
              <a:rPr lang="fi-FI" altLang="fi-FI">
                <a:solidFill>
                  <a:srgbClr val="7030A0"/>
                </a:solidFill>
              </a:rPr>
              <a:t>Distribution of electrons: </a:t>
            </a:r>
          </a:p>
          <a:p>
            <a:pPr lvl="2" eaLnBrk="1" hangingPunct="1"/>
            <a:r>
              <a:rPr lang="fi-FI" altLang="fi-FI">
                <a:solidFill>
                  <a:srgbClr val="FFC000"/>
                </a:solidFill>
              </a:rPr>
              <a:t>Each orbital may contain a maximum of 2 electrons</a:t>
            </a:r>
          </a:p>
          <a:p>
            <a:pPr lvl="2" eaLnBrk="1" hangingPunct="1"/>
            <a:r>
              <a:rPr lang="fi-FI" altLang="fi-FI">
                <a:solidFill>
                  <a:srgbClr val="FF0000"/>
                </a:solidFill>
              </a:rPr>
              <a:t>These electrons will have opposite spin</a:t>
            </a:r>
          </a:p>
        </p:txBody>
      </p:sp>
      <p:pic>
        <p:nvPicPr>
          <p:cNvPr id="18436" name="Picture 4">
            <a:extLst>
              <a:ext uri="{FF2B5EF4-FFF2-40B4-BE49-F238E27FC236}">
                <a16:creationId xmlns:a16="http://schemas.microsoft.com/office/drawing/2014/main" id="{963184A9-AFC5-B8EA-519E-04D6294FAF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0826" y="188914"/>
            <a:ext cx="5364163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yöristetty suorakulmio 3">
            <a:extLst>
              <a:ext uri="{FF2B5EF4-FFF2-40B4-BE49-F238E27FC236}">
                <a16:creationId xmlns:a16="http://schemas.microsoft.com/office/drawing/2014/main" id="{BCD71FFE-C5A5-0141-9F41-C4D3ABD64DA2}"/>
              </a:ext>
            </a:extLst>
          </p:cNvPr>
          <p:cNvSpPr/>
          <p:nvPr/>
        </p:nvSpPr>
        <p:spPr>
          <a:xfrm>
            <a:off x="5337175" y="4630738"/>
            <a:ext cx="5295900" cy="2227262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i-FI" dirty="0"/>
              <a:t>The </a:t>
            </a:r>
            <a:r>
              <a:rPr lang="fi-FI" dirty="0" err="1"/>
              <a:t>shapes</a:t>
            </a:r>
            <a:r>
              <a:rPr lang="fi-FI" dirty="0"/>
              <a:t> of </a:t>
            </a:r>
            <a:r>
              <a:rPr lang="fi-FI" dirty="0" err="1"/>
              <a:t>electron</a:t>
            </a:r>
            <a:r>
              <a:rPr lang="fi-FI" dirty="0"/>
              <a:t> </a:t>
            </a:r>
            <a:r>
              <a:rPr lang="fi-FI" dirty="0" err="1"/>
              <a:t>orbitals</a:t>
            </a:r>
            <a:r>
              <a:rPr lang="fi-FI" dirty="0"/>
              <a:t>: s is </a:t>
            </a:r>
            <a:r>
              <a:rPr lang="fi-FI" dirty="0" err="1"/>
              <a:t>spherical</a:t>
            </a:r>
            <a:r>
              <a:rPr lang="fi-FI" dirty="0"/>
              <a:t>, </a:t>
            </a:r>
            <a:r>
              <a:rPr lang="fi-FI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p is a </a:t>
            </a:r>
            <a:r>
              <a:rPr lang="fi-FI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figure</a:t>
            </a:r>
            <a:r>
              <a:rPr lang="fi-FI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8</a:t>
            </a:r>
            <a:r>
              <a:rPr lang="fi-FI" dirty="0"/>
              <a:t>, and </a:t>
            </a:r>
            <a:r>
              <a:rPr lang="fi-FI" dirty="0">
                <a:solidFill>
                  <a:srgbClr val="92D050"/>
                </a:solidFill>
              </a:rPr>
              <a:t>d a </a:t>
            </a:r>
            <a:r>
              <a:rPr lang="fi-FI" dirty="0" err="1">
                <a:solidFill>
                  <a:srgbClr val="92D050"/>
                </a:solidFill>
              </a:rPr>
              <a:t>series</a:t>
            </a:r>
            <a:r>
              <a:rPr lang="fi-FI" dirty="0">
                <a:solidFill>
                  <a:srgbClr val="92D050"/>
                </a:solidFill>
              </a:rPr>
              <a:t> of </a:t>
            </a:r>
            <a:r>
              <a:rPr lang="fi-FI" dirty="0" err="1">
                <a:solidFill>
                  <a:srgbClr val="92D050"/>
                </a:solidFill>
              </a:rPr>
              <a:t>more</a:t>
            </a:r>
            <a:r>
              <a:rPr lang="fi-FI" dirty="0">
                <a:solidFill>
                  <a:srgbClr val="92D050"/>
                </a:solidFill>
              </a:rPr>
              <a:t> </a:t>
            </a:r>
            <a:r>
              <a:rPr lang="fi-FI" dirty="0" err="1">
                <a:solidFill>
                  <a:srgbClr val="92D050"/>
                </a:solidFill>
              </a:rPr>
              <a:t>complicated</a:t>
            </a:r>
            <a:r>
              <a:rPr lang="fi-FI" dirty="0">
                <a:solidFill>
                  <a:srgbClr val="92D050"/>
                </a:solidFill>
              </a:rPr>
              <a:t> </a:t>
            </a:r>
            <a:r>
              <a:rPr lang="fi-FI" dirty="0" err="1">
                <a:solidFill>
                  <a:srgbClr val="92D050"/>
                </a:solidFill>
              </a:rPr>
              <a:t>shapes</a:t>
            </a:r>
            <a:r>
              <a:rPr lang="fi-FI" dirty="0">
                <a:solidFill>
                  <a:srgbClr val="92D050"/>
                </a:solidFill>
              </a:rPr>
              <a:t> </a:t>
            </a:r>
            <a:r>
              <a:rPr lang="fi-FI" dirty="0"/>
              <a:t>(</a:t>
            </a:r>
            <a:r>
              <a:rPr lang="fi-FI" dirty="0" err="1"/>
              <a:t>Source</a:t>
            </a:r>
            <a:r>
              <a:rPr lang="fi-FI" dirty="0"/>
              <a:t>: </a:t>
            </a:r>
            <a:r>
              <a:rPr lang="fi-FI" dirty="0" err="1"/>
              <a:t>Chemical</a:t>
            </a:r>
            <a:r>
              <a:rPr lang="fi-FI" dirty="0"/>
              <a:t> Computing Group 2018)</a:t>
            </a:r>
          </a:p>
        </p:txBody>
      </p:sp>
    </p:spTree>
    <p:extLst>
      <p:ext uri="{BB962C8B-B14F-4D97-AF65-F5344CB8AC3E}">
        <p14:creationId xmlns:p14="http://schemas.microsoft.com/office/powerpoint/2010/main" val="687674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Otsikko 1">
            <a:extLst>
              <a:ext uri="{FF2B5EF4-FFF2-40B4-BE49-F238E27FC236}">
                <a16:creationId xmlns:a16="http://schemas.microsoft.com/office/drawing/2014/main" id="{F23B2791-57D0-54E2-C278-3235AF5D9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4476" y="115889"/>
            <a:ext cx="7343775" cy="1296987"/>
          </a:xfrm>
        </p:spPr>
        <p:txBody>
          <a:bodyPr/>
          <a:lstStyle/>
          <a:p>
            <a:pPr eaLnBrk="1" hangingPunct="1"/>
            <a:r>
              <a:rPr lang="fi-FI" altLang="fi-FI">
                <a:solidFill>
                  <a:srgbClr val="0070C0"/>
                </a:solidFill>
              </a:rPr>
              <a:t>Electron configuration</a:t>
            </a:r>
          </a:p>
        </p:txBody>
      </p:sp>
      <p:sp>
        <p:nvSpPr>
          <p:cNvPr id="19459" name="Sisällön paikkamerkki 2">
            <a:extLst>
              <a:ext uri="{FF2B5EF4-FFF2-40B4-BE49-F238E27FC236}">
                <a16:creationId xmlns:a16="http://schemas.microsoft.com/office/drawing/2014/main" id="{CEAA32CA-6DA8-40D8-C91D-664883996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1" y="1557339"/>
            <a:ext cx="3806825" cy="4852987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i-FI" altLang="fi-FI">
                <a:solidFill>
                  <a:srgbClr val="FF0000"/>
                </a:solidFill>
              </a:rPr>
              <a:t>Electrons in each orbital will have </a:t>
            </a:r>
            <a:r>
              <a:rPr lang="fi-FI" altLang="fi-FI">
                <a:solidFill>
                  <a:srgbClr val="FFC000"/>
                </a:solidFill>
              </a:rPr>
              <a:t>opposite</a:t>
            </a:r>
            <a:r>
              <a:rPr lang="fi-FI" altLang="fi-FI">
                <a:solidFill>
                  <a:srgbClr val="FF0000"/>
                </a:solidFill>
              </a:rPr>
              <a:t> spin (</a:t>
            </a:r>
            <a:r>
              <a:rPr lang="fi-FI" altLang="fi-FI">
                <a:solidFill>
                  <a:srgbClr val="92D050"/>
                </a:solidFill>
              </a:rPr>
              <a:t>Pauli exclusion principle</a:t>
            </a:r>
            <a:r>
              <a:rPr lang="fi-FI" altLang="fi-FI">
                <a:solidFill>
                  <a:srgbClr val="FF0000"/>
                </a:solidFill>
              </a:rPr>
              <a:t>) and will not occupy the same space at the same time</a:t>
            </a:r>
          </a:p>
        </p:txBody>
      </p:sp>
      <p:pic>
        <p:nvPicPr>
          <p:cNvPr id="19460" name="Picture 4">
            <a:extLst>
              <a:ext uri="{FF2B5EF4-FFF2-40B4-BE49-F238E27FC236}">
                <a16:creationId xmlns:a16="http://schemas.microsoft.com/office/drawing/2014/main" id="{6A4D1404-6684-F8E8-D125-5B7CE74A11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8763" y="404814"/>
            <a:ext cx="5364162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yöristetty suorakulmio 3">
            <a:extLst>
              <a:ext uri="{FF2B5EF4-FFF2-40B4-BE49-F238E27FC236}">
                <a16:creationId xmlns:a16="http://schemas.microsoft.com/office/drawing/2014/main" id="{AEBDF0C1-ADC5-FDDE-7150-ACF7F906C9E5}"/>
              </a:ext>
            </a:extLst>
          </p:cNvPr>
          <p:cNvSpPr/>
          <p:nvPr/>
        </p:nvSpPr>
        <p:spPr>
          <a:xfrm>
            <a:off x="5337175" y="4730750"/>
            <a:ext cx="5295900" cy="212725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i-FI" dirty="0">
                <a:solidFill>
                  <a:prstClr val="white"/>
                </a:solidFill>
              </a:rPr>
              <a:t>The </a:t>
            </a:r>
            <a:r>
              <a:rPr lang="fi-FI" dirty="0" err="1">
                <a:solidFill>
                  <a:prstClr val="white"/>
                </a:solidFill>
              </a:rPr>
              <a:t>shapes</a:t>
            </a:r>
            <a:r>
              <a:rPr lang="fi-FI" dirty="0">
                <a:solidFill>
                  <a:prstClr val="white"/>
                </a:solidFill>
              </a:rPr>
              <a:t> of </a:t>
            </a:r>
            <a:r>
              <a:rPr lang="fi-FI" dirty="0" err="1">
                <a:solidFill>
                  <a:prstClr val="white"/>
                </a:solidFill>
              </a:rPr>
              <a:t>electron</a:t>
            </a:r>
            <a:r>
              <a:rPr lang="fi-FI" dirty="0">
                <a:solidFill>
                  <a:prstClr val="white"/>
                </a:solidFill>
              </a:rPr>
              <a:t> </a:t>
            </a:r>
            <a:r>
              <a:rPr lang="fi-FI" dirty="0" err="1">
                <a:solidFill>
                  <a:prstClr val="white"/>
                </a:solidFill>
              </a:rPr>
              <a:t>orbitals</a:t>
            </a:r>
            <a:r>
              <a:rPr lang="fi-FI" dirty="0">
                <a:solidFill>
                  <a:prstClr val="white"/>
                </a:solidFill>
              </a:rPr>
              <a:t>: s is </a:t>
            </a:r>
            <a:r>
              <a:rPr lang="fi-FI" dirty="0" err="1">
                <a:solidFill>
                  <a:prstClr val="white"/>
                </a:solidFill>
              </a:rPr>
              <a:t>spherical</a:t>
            </a:r>
            <a:r>
              <a:rPr lang="fi-FI" dirty="0">
                <a:solidFill>
                  <a:prstClr val="white"/>
                </a:solidFill>
              </a:rPr>
              <a:t>, </a:t>
            </a:r>
            <a:r>
              <a:rPr lang="fi-FI" dirty="0">
                <a:solidFill>
                  <a:srgbClr val="8064A2">
                    <a:lumMod val="40000"/>
                    <a:lumOff val="60000"/>
                  </a:srgbClr>
                </a:solidFill>
              </a:rPr>
              <a:t>p is a </a:t>
            </a:r>
            <a:r>
              <a:rPr lang="fi-FI" dirty="0" err="1">
                <a:solidFill>
                  <a:srgbClr val="8064A2">
                    <a:lumMod val="40000"/>
                    <a:lumOff val="60000"/>
                  </a:srgbClr>
                </a:solidFill>
              </a:rPr>
              <a:t>figure</a:t>
            </a:r>
            <a:r>
              <a:rPr lang="fi-FI" dirty="0">
                <a:solidFill>
                  <a:srgbClr val="8064A2">
                    <a:lumMod val="40000"/>
                    <a:lumOff val="60000"/>
                  </a:srgbClr>
                </a:solidFill>
              </a:rPr>
              <a:t> 8</a:t>
            </a:r>
            <a:r>
              <a:rPr lang="fi-FI" dirty="0">
                <a:solidFill>
                  <a:prstClr val="white"/>
                </a:solidFill>
              </a:rPr>
              <a:t>, and </a:t>
            </a:r>
            <a:r>
              <a:rPr lang="fi-FI" dirty="0">
                <a:solidFill>
                  <a:srgbClr val="92D050"/>
                </a:solidFill>
              </a:rPr>
              <a:t>d a </a:t>
            </a:r>
            <a:r>
              <a:rPr lang="fi-FI" dirty="0" err="1">
                <a:solidFill>
                  <a:srgbClr val="92D050"/>
                </a:solidFill>
              </a:rPr>
              <a:t>series</a:t>
            </a:r>
            <a:r>
              <a:rPr lang="fi-FI" dirty="0">
                <a:solidFill>
                  <a:srgbClr val="92D050"/>
                </a:solidFill>
              </a:rPr>
              <a:t> of </a:t>
            </a:r>
            <a:r>
              <a:rPr lang="fi-FI" dirty="0" err="1">
                <a:solidFill>
                  <a:srgbClr val="92D050"/>
                </a:solidFill>
              </a:rPr>
              <a:t>more</a:t>
            </a:r>
            <a:r>
              <a:rPr lang="fi-FI" dirty="0">
                <a:solidFill>
                  <a:srgbClr val="92D050"/>
                </a:solidFill>
              </a:rPr>
              <a:t> </a:t>
            </a:r>
            <a:r>
              <a:rPr lang="fi-FI" dirty="0" err="1">
                <a:solidFill>
                  <a:srgbClr val="92D050"/>
                </a:solidFill>
              </a:rPr>
              <a:t>complicated</a:t>
            </a:r>
            <a:r>
              <a:rPr lang="fi-FI" dirty="0">
                <a:solidFill>
                  <a:srgbClr val="92D050"/>
                </a:solidFill>
              </a:rPr>
              <a:t> </a:t>
            </a:r>
            <a:r>
              <a:rPr lang="fi-FI" dirty="0" err="1">
                <a:solidFill>
                  <a:srgbClr val="92D050"/>
                </a:solidFill>
              </a:rPr>
              <a:t>shapes</a:t>
            </a:r>
            <a:r>
              <a:rPr lang="fi-FI" dirty="0">
                <a:solidFill>
                  <a:srgbClr val="92D050"/>
                </a:solidFill>
              </a:rPr>
              <a:t> </a:t>
            </a:r>
            <a:r>
              <a:rPr lang="fi-FI" dirty="0">
                <a:solidFill>
                  <a:prstClr val="white"/>
                </a:solidFill>
              </a:rPr>
              <a:t>(</a:t>
            </a:r>
            <a:r>
              <a:rPr lang="fi-FI" dirty="0" err="1">
                <a:solidFill>
                  <a:prstClr val="white"/>
                </a:solidFill>
              </a:rPr>
              <a:t>Source</a:t>
            </a:r>
            <a:r>
              <a:rPr lang="fi-FI" dirty="0">
                <a:solidFill>
                  <a:prstClr val="white"/>
                </a:solidFill>
              </a:rPr>
              <a:t>: </a:t>
            </a:r>
            <a:r>
              <a:rPr lang="fi-FI" dirty="0" err="1">
                <a:solidFill>
                  <a:prstClr val="white"/>
                </a:solidFill>
              </a:rPr>
              <a:t>Chemical</a:t>
            </a:r>
            <a:r>
              <a:rPr lang="fi-FI" dirty="0">
                <a:solidFill>
                  <a:prstClr val="white"/>
                </a:solidFill>
              </a:rPr>
              <a:t> Computing Group 2018)</a:t>
            </a:r>
          </a:p>
        </p:txBody>
      </p:sp>
    </p:spTree>
    <p:extLst>
      <p:ext uri="{BB962C8B-B14F-4D97-AF65-F5344CB8AC3E}">
        <p14:creationId xmlns:p14="http://schemas.microsoft.com/office/powerpoint/2010/main" val="1004880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Otsikko 1">
            <a:extLst>
              <a:ext uri="{FF2B5EF4-FFF2-40B4-BE49-F238E27FC236}">
                <a16:creationId xmlns:a16="http://schemas.microsoft.com/office/drawing/2014/main" id="{CFCA50AA-5EE5-23A6-65C1-74270BE4A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>
                <a:solidFill>
                  <a:srgbClr val="0070C0"/>
                </a:solidFill>
              </a:rPr>
              <a:t>Electron configuration</a:t>
            </a:r>
          </a:p>
        </p:txBody>
      </p:sp>
      <p:sp>
        <p:nvSpPr>
          <p:cNvPr id="20483" name="Sisällön paikkamerkki 2">
            <a:extLst>
              <a:ext uri="{FF2B5EF4-FFF2-40B4-BE49-F238E27FC236}">
                <a16:creationId xmlns:a16="http://schemas.microsoft.com/office/drawing/2014/main" id="{86712C6D-108A-F0ED-96BE-397B054A3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532" y="1292942"/>
            <a:ext cx="5058389" cy="4637088"/>
          </a:xfrm>
        </p:spPr>
        <p:txBody>
          <a:bodyPr/>
          <a:lstStyle/>
          <a:p>
            <a:pPr eaLnBrk="1" hangingPunct="1"/>
            <a:r>
              <a:rPr lang="fi-FI" altLang="fi-FI" sz="2800" dirty="0">
                <a:solidFill>
                  <a:srgbClr val="FF0000"/>
                </a:solidFill>
                <a:cs typeface="Calibri"/>
              </a:rPr>
              <a:t>A </a:t>
            </a:r>
            <a:r>
              <a:rPr lang="fi-FI" altLang="fi-FI" sz="2800" dirty="0" err="1">
                <a:solidFill>
                  <a:srgbClr val="FF0000"/>
                </a:solidFill>
                <a:cs typeface="Calibri"/>
              </a:rPr>
              <a:t>minimum</a:t>
            </a:r>
            <a:r>
              <a:rPr lang="fi-FI" altLang="fi-FI" sz="2800" dirty="0">
                <a:solidFill>
                  <a:srgbClr val="FF0000"/>
                </a:solidFill>
                <a:cs typeface="Calibri"/>
              </a:rPr>
              <a:t> of </a:t>
            </a:r>
            <a:r>
              <a:rPr lang="fi-FI" altLang="fi-FI" sz="2800" dirty="0" err="1">
                <a:solidFill>
                  <a:srgbClr val="FF0000"/>
                </a:solidFill>
                <a:cs typeface="Calibri"/>
              </a:rPr>
              <a:t>two</a:t>
            </a:r>
            <a:r>
              <a:rPr lang="fi-FI" altLang="fi-FI" sz="2800" dirty="0">
                <a:solidFill>
                  <a:srgbClr val="FF0000"/>
                </a:solidFill>
                <a:cs typeface="Calibri"/>
              </a:rPr>
              <a:t> </a:t>
            </a:r>
            <a:r>
              <a:rPr lang="fi-FI" altLang="fi-FI" sz="2800" dirty="0" err="1">
                <a:solidFill>
                  <a:srgbClr val="FF0000"/>
                </a:solidFill>
                <a:cs typeface="Calibri"/>
              </a:rPr>
              <a:t>electrons</a:t>
            </a:r>
            <a:r>
              <a:rPr lang="fi-FI" altLang="fi-FI" sz="2800" dirty="0">
                <a:solidFill>
                  <a:srgbClr val="FF0000"/>
                </a:solidFill>
                <a:cs typeface="Calibri"/>
              </a:rPr>
              <a:t> per </a:t>
            </a:r>
            <a:r>
              <a:rPr lang="fi-FI" altLang="fi-FI" sz="2800" dirty="0" err="1">
                <a:solidFill>
                  <a:srgbClr val="FF0000"/>
                </a:solidFill>
                <a:cs typeface="Calibri"/>
              </a:rPr>
              <a:t>orbital</a:t>
            </a:r>
            <a:r>
              <a:rPr lang="fi-FI" altLang="fi-FI" sz="2800" dirty="0">
                <a:solidFill>
                  <a:srgbClr val="FF0000"/>
                </a:solidFill>
                <a:cs typeface="Calibri"/>
              </a:rPr>
              <a:t> (Pauli </a:t>
            </a:r>
            <a:r>
              <a:rPr lang="fi-FI" altLang="fi-FI" sz="2800" dirty="0" err="1">
                <a:solidFill>
                  <a:srgbClr val="FF0000"/>
                </a:solidFill>
                <a:cs typeface="Calibri"/>
              </a:rPr>
              <a:t>exclusion</a:t>
            </a:r>
            <a:r>
              <a:rPr lang="fi-FI" altLang="fi-FI" sz="2800" dirty="0">
                <a:solidFill>
                  <a:srgbClr val="FF0000"/>
                </a:solidFill>
                <a:cs typeface="Calibri"/>
              </a:rPr>
              <a:t> </a:t>
            </a:r>
            <a:r>
              <a:rPr lang="fi-FI" altLang="fi-FI" sz="2800" dirty="0" err="1">
                <a:solidFill>
                  <a:srgbClr val="FF0000"/>
                </a:solidFill>
                <a:cs typeface="Calibri"/>
              </a:rPr>
              <a:t>principle</a:t>
            </a:r>
            <a:r>
              <a:rPr lang="fi-FI" altLang="fi-FI" sz="2800" dirty="0">
                <a:solidFill>
                  <a:srgbClr val="FF0000"/>
                </a:solidFill>
                <a:cs typeface="Calibri"/>
              </a:rPr>
              <a:t>), </a:t>
            </a:r>
            <a:r>
              <a:rPr lang="fi-FI" altLang="fi-FI" sz="2800" dirty="0" err="1">
                <a:solidFill>
                  <a:srgbClr val="FF0000"/>
                </a:solidFill>
                <a:cs typeface="Calibri"/>
              </a:rPr>
              <a:t>filled</a:t>
            </a:r>
            <a:r>
              <a:rPr lang="fi-FI" altLang="fi-FI" sz="2800" dirty="0">
                <a:solidFill>
                  <a:srgbClr val="FF0000"/>
                </a:solidFill>
                <a:cs typeface="Calibri"/>
              </a:rPr>
              <a:t> in a </a:t>
            </a:r>
            <a:r>
              <a:rPr lang="fi-FI" altLang="fi-FI" sz="2800" dirty="0" err="1">
                <a:solidFill>
                  <a:srgbClr val="FF0000"/>
                </a:solidFill>
                <a:cs typeface="Calibri"/>
              </a:rPr>
              <a:t>specific</a:t>
            </a:r>
            <a:r>
              <a:rPr lang="fi-FI" altLang="fi-FI" sz="2800" dirty="0">
                <a:solidFill>
                  <a:srgbClr val="FF0000"/>
                </a:solidFill>
                <a:cs typeface="Calibri"/>
              </a:rPr>
              <a:t> </a:t>
            </a:r>
            <a:r>
              <a:rPr lang="fi-FI" altLang="fi-FI" sz="2800" dirty="0" err="1">
                <a:solidFill>
                  <a:srgbClr val="FF0000"/>
                </a:solidFill>
                <a:cs typeface="Calibri"/>
              </a:rPr>
              <a:t>order</a:t>
            </a:r>
            <a:r>
              <a:rPr lang="fi-FI" altLang="fi-FI" sz="2800" dirty="0">
                <a:solidFill>
                  <a:srgbClr val="FF0000"/>
                </a:solidFill>
                <a:cs typeface="Calibri"/>
              </a:rPr>
              <a:t> (</a:t>
            </a:r>
            <a:r>
              <a:rPr lang="fi-FI" altLang="fi-FI" sz="2800" dirty="0" err="1">
                <a:solidFill>
                  <a:srgbClr val="FF0000"/>
                </a:solidFill>
                <a:cs typeface="Calibri"/>
              </a:rPr>
              <a:t>Afbau</a:t>
            </a:r>
            <a:r>
              <a:rPr lang="fi-FI" altLang="fi-FI" sz="2800" dirty="0">
                <a:solidFill>
                  <a:srgbClr val="FF0000"/>
                </a:solidFill>
                <a:cs typeface="Calibri"/>
              </a:rPr>
              <a:t> </a:t>
            </a:r>
            <a:r>
              <a:rPr lang="fi-FI" altLang="fi-FI" sz="2800" dirty="0" err="1">
                <a:solidFill>
                  <a:srgbClr val="FF0000"/>
                </a:solidFill>
                <a:cs typeface="Calibri"/>
              </a:rPr>
              <a:t>principle</a:t>
            </a:r>
            <a:r>
              <a:rPr lang="fi-FI" altLang="fi-FI" sz="2800" dirty="0">
                <a:solidFill>
                  <a:srgbClr val="FF0000"/>
                </a:solidFill>
                <a:cs typeface="Calibri"/>
              </a:rPr>
              <a:t>)</a:t>
            </a:r>
            <a:endParaRPr lang="fi-FI" altLang="fi-FI" sz="2800" dirty="0">
              <a:solidFill>
                <a:srgbClr val="92D050"/>
              </a:solidFill>
            </a:endParaRPr>
          </a:p>
          <a:p>
            <a:r>
              <a:rPr lang="fi-FI" altLang="fi-FI" sz="2800" dirty="0">
                <a:solidFill>
                  <a:srgbClr val="92D050"/>
                </a:solidFill>
              </a:rPr>
              <a:t>1st </a:t>
            </a:r>
            <a:r>
              <a:rPr lang="fi-FI" altLang="fi-FI" sz="2800" dirty="0" err="1">
                <a:solidFill>
                  <a:srgbClr val="92D050"/>
                </a:solidFill>
              </a:rPr>
              <a:t>energy</a:t>
            </a:r>
            <a:r>
              <a:rPr lang="fi-FI" altLang="fi-FI" sz="2800" dirty="0">
                <a:solidFill>
                  <a:srgbClr val="92D050"/>
                </a:solidFill>
              </a:rPr>
              <a:t> </a:t>
            </a:r>
            <a:r>
              <a:rPr lang="fi-FI" altLang="fi-FI" sz="2800" dirty="0" err="1">
                <a:solidFill>
                  <a:srgbClr val="92D050"/>
                </a:solidFill>
              </a:rPr>
              <a:t>level</a:t>
            </a:r>
            <a:r>
              <a:rPr lang="fi-FI" altLang="fi-FI" sz="2800" dirty="0">
                <a:solidFill>
                  <a:srgbClr val="92D050"/>
                </a:solidFill>
              </a:rPr>
              <a:t>: 1 s </a:t>
            </a:r>
            <a:r>
              <a:rPr lang="fi-FI" altLang="fi-FI" sz="2800" dirty="0" err="1">
                <a:solidFill>
                  <a:srgbClr val="92D050"/>
                </a:solidFill>
              </a:rPr>
              <a:t>orbital</a:t>
            </a:r>
            <a:endParaRPr lang="fi-FI" altLang="fi-FI" sz="2800" dirty="0" err="1">
              <a:solidFill>
                <a:srgbClr val="92D050"/>
              </a:solidFill>
              <a:cs typeface="Calibri"/>
            </a:endParaRPr>
          </a:p>
          <a:p>
            <a:pPr eaLnBrk="1" hangingPunct="1"/>
            <a:r>
              <a:rPr lang="fi-FI" altLang="fi-FI" sz="2800" dirty="0">
                <a:solidFill>
                  <a:srgbClr val="00B050"/>
                </a:solidFill>
              </a:rPr>
              <a:t>Second </a:t>
            </a:r>
            <a:r>
              <a:rPr lang="fi-FI" altLang="fi-FI" sz="2800" dirty="0" err="1">
                <a:solidFill>
                  <a:srgbClr val="00B050"/>
                </a:solidFill>
              </a:rPr>
              <a:t>energy</a:t>
            </a:r>
            <a:r>
              <a:rPr lang="fi-FI" altLang="fi-FI" sz="2800" dirty="0">
                <a:solidFill>
                  <a:srgbClr val="00B050"/>
                </a:solidFill>
              </a:rPr>
              <a:t> </a:t>
            </a:r>
            <a:r>
              <a:rPr lang="fi-FI" altLang="fi-FI" sz="2800" dirty="0" err="1">
                <a:solidFill>
                  <a:srgbClr val="00B050"/>
                </a:solidFill>
              </a:rPr>
              <a:t>level</a:t>
            </a:r>
            <a:r>
              <a:rPr lang="fi-FI" altLang="fi-FI" sz="2800" dirty="0">
                <a:solidFill>
                  <a:srgbClr val="00B050"/>
                </a:solidFill>
              </a:rPr>
              <a:t>: 1 s </a:t>
            </a:r>
            <a:r>
              <a:rPr lang="fi-FI" altLang="fi-FI" sz="2800" dirty="0" err="1">
                <a:solidFill>
                  <a:srgbClr val="00B050"/>
                </a:solidFill>
              </a:rPr>
              <a:t>orbital</a:t>
            </a:r>
            <a:r>
              <a:rPr lang="fi-FI" altLang="fi-FI" sz="2800" dirty="0">
                <a:solidFill>
                  <a:srgbClr val="00B050"/>
                </a:solidFill>
              </a:rPr>
              <a:t> and p </a:t>
            </a:r>
            <a:r>
              <a:rPr lang="fi-FI" altLang="fi-FI" sz="2800" dirty="0" err="1">
                <a:solidFill>
                  <a:srgbClr val="00B050"/>
                </a:solidFill>
              </a:rPr>
              <a:t>sub-level</a:t>
            </a:r>
            <a:r>
              <a:rPr lang="fi-FI" altLang="fi-FI" sz="2800" dirty="0">
                <a:solidFill>
                  <a:srgbClr val="00B050"/>
                </a:solidFill>
              </a:rPr>
              <a:t> </a:t>
            </a:r>
            <a:r>
              <a:rPr lang="fi-FI" altLang="fi-FI" sz="2800" dirty="0" err="1">
                <a:solidFill>
                  <a:srgbClr val="00B050"/>
                </a:solidFill>
              </a:rPr>
              <a:t>with</a:t>
            </a:r>
            <a:r>
              <a:rPr lang="fi-FI" altLang="fi-FI" sz="2800" dirty="0">
                <a:solidFill>
                  <a:srgbClr val="00B050"/>
                </a:solidFill>
              </a:rPr>
              <a:t> 3 p </a:t>
            </a:r>
            <a:r>
              <a:rPr lang="fi-FI" altLang="fi-FI" sz="2800" dirty="0" err="1">
                <a:solidFill>
                  <a:srgbClr val="00B050"/>
                </a:solidFill>
              </a:rPr>
              <a:t>orbitals</a:t>
            </a:r>
            <a:endParaRPr lang="fi-FI" altLang="fi-FI" sz="2800" dirty="0" err="1">
              <a:solidFill>
                <a:srgbClr val="00B050"/>
              </a:solidFill>
              <a:cs typeface="Calibri"/>
            </a:endParaRPr>
          </a:p>
          <a:p>
            <a:pPr eaLnBrk="1" hangingPunct="1"/>
            <a:r>
              <a:rPr lang="fi-FI" altLang="fi-FI" sz="2800" dirty="0">
                <a:solidFill>
                  <a:srgbClr val="0070C0"/>
                </a:solidFill>
              </a:rPr>
              <a:t>Third </a:t>
            </a:r>
            <a:r>
              <a:rPr lang="fi-FI" altLang="fi-FI" sz="2800" dirty="0" err="1">
                <a:solidFill>
                  <a:srgbClr val="0070C0"/>
                </a:solidFill>
              </a:rPr>
              <a:t>energy</a:t>
            </a:r>
            <a:r>
              <a:rPr lang="fi-FI" altLang="fi-FI" sz="2800" dirty="0">
                <a:solidFill>
                  <a:srgbClr val="0070C0"/>
                </a:solidFill>
              </a:rPr>
              <a:t> </a:t>
            </a:r>
            <a:r>
              <a:rPr lang="fi-FI" altLang="fi-FI" sz="2800" dirty="0" err="1">
                <a:solidFill>
                  <a:srgbClr val="0070C0"/>
                </a:solidFill>
              </a:rPr>
              <a:t>level</a:t>
            </a:r>
            <a:r>
              <a:rPr lang="fi-FI" altLang="fi-FI" sz="2800" dirty="0">
                <a:solidFill>
                  <a:srgbClr val="0070C0"/>
                </a:solidFill>
              </a:rPr>
              <a:t>: s, p, and d </a:t>
            </a:r>
            <a:r>
              <a:rPr lang="fi-FI" altLang="fi-FI" sz="2800" dirty="0" err="1">
                <a:solidFill>
                  <a:srgbClr val="0070C0"/>
                </a:solidFill>
              </a:rPr>
              <a:t>sub-levels</a:t>
            </a:r>
            <a:endParaRPr lang="fi-FI" altLang="fi-FI" sz="2800" dirty="0" err="1">
              <a:solidFill>
                <a:srgbClr val="0070C0"/>
              </a:solidFill>
              <a:cs typeface="Calibri"/>
            </a:endParaRPr>
          </a:p>
          <a:p>
            <a:pPr eaLnBrk="1" hangingPunct="1"/>
            <a:r>
              <a:rPr lang="fi-FI" altLang="fi-FI" sz="2800" dirty="0" err="1">
                <a:solidFill>
                  <a:srgbClr val="002060"/>
                </a:solidFill>
              </a:rPr>
              <a:t>Fourth</a:t>
            </a:r>
            <a:r>
              <a:rPr lang="fi-FI" altLang="fi-FI" sz="2800" dirty="0">
                <a:solidFill>
                  <a:srgbClr val="002060"/>
                </a:solidFill>
              </a:rPr>
              <a:t> </a:t>
            </a:r>
            <a:r>
              <a:rPr lang="fi-FI" altLang="fi-FI" sz="2800" dirty="0" err="1">
                <a:solidFill>
                  <a:srgbClr val="002060"/>
                </a:solidFill>
              </a:rPr>
              <a:t>energy</a:t>
            </a:r>
            <a:r>
              <a:rPr lang="fi-FI" altLang="fi-FI" sz="2800" dirty="0">
                <a:solidFill>
                  <a:srgbClr val="002060"/>
                </a:solidFill>
              </a:rPr>
              <a:t> </a:t>
            </a:r>
            <a:r>
              <a:rPr lang="fi-FI" altLang="fi-FI" sz="2800" dirty="0" err="1">
                <a:solidFill>
                  <a:srgbClr val="002060"/>
                </a:solidFill>
              </a:rPr>
              <a:t>level</a:t>
            </a:r>
            <a:r>
              <a:rPr lang="fi-FI" altLang="fi-FI" sz="2800" dirty="0">
                <a:solidFill>
                  <a:srgbClr val="002060"/>
                </a:solidFill>
              </a:rPr>
              <a:t>: s, p, d, and f </a:t>
            </a:r>
            <a:r>
              <a:rPr lang="fi-FI" altLang="fi-FI" sz="2800" dirty="0" err="1">
                <a:solidFill>
                  <a:srgbClr val="002060"/>
                </a:solidFill>
              </a:rPr>
              <a:t>sub-levels</a:t>
            </a:r>
            <a:endParaRPr lang="fi-FI" altLang="fi-FI" sz="2800" dirty="0" err="1">
              <a:solidFill>
                <a:srgbClr val="002060"/>
              </a:solidFill>
              <a:cs typeface="Calibri"/>
            </a:endParaRPr>
          </a:p>
        </p:txBody>
      </p:sp>
      <p:pic>
        <p:nvPicPr>
          <p:cNvPr id="20484" name="Picture 2">
            <a:extLst>
              <a:ext uri="{FF2B5EF4-FFF2-40B4-BE49-F238E27FC236}">
                <a16:creationId xmlns:a16="http://schemas.microsoft.com/office/drawing/2014/main" id="{2CEED3F2-245E-EFA2-A405-6736FE4A56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300" y="1557338"/>
            <a:ext cx="4800600" cy="462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yöristetty suorakulmio 3">
            <a:extLst>
              <a:ext uri="{FF2B5EF4-FFF2-40B4-BE49-F238E27FC236}">
                <a16:creationId xmlns:a16="http://schemas.microsoft.com/office/drawing/2014/main" id="{6DE27B6B-2A55-5B9F-B640-443B006CFD24}"/>
              </a:ext>
            </a:extLst>
          </p:cNvPr>
          <p:cNvSpPr/>
          <p:nvPr/>
        </p:nvSpPr>
        <p:spPr>
          <a:xfrm>
            <a:off x="5591176" y="6092825"/>
            <a:ext cx="4752975" cy="64928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i-FI" dirty="0" err="1"/>
              <a:t>Source</a:t>
            </a:r>
            <a:r>
              <a:rPr lang="fi-FI" dirty="0"/>
              <a:t>: </a:t>
            </a:r>
            <a:r>
              <a:rPr lang="fi-FI" dirty="0" err="1"/>
              <a:t>Chemogenesis</a:t>
            </a:r>
            <a:r>
              <a:rPr lang="fi-FI" dirty="0"/>
              <a:t> </a:t>
            </a:r>
            <a:r>
              <a:rPr lang="fi-FI" dirty="0" err="1"/>
              <a:t>web</a:t>
            </a:r>
            <a:r>
              <a:rPr lang="fi-FI" dirty="0"/>
              <a:t> </a:t>
            </a:r>
            <a:r>
              <a:rPr lang="fi-FI" dirty="0" err="1"/>
              <a:t>book</a:t>
            </a:r>
            <a:r>
              <a:rPr lang="fi-FI" dirty="0"/>
              <a:t> (2018)</a:t>
            </a:r>
          </a:p>
        </p:txBody>
      </p:sp>
    </p:spTree>
    <p:extLst>
      <p:ext uri="{BB962C8B-B14F-4D97-AF65-F5344CB8AC3E}">
        <p14:creationId xmlns:p14="http://schemas.microsoft.com/office/powerpoint/2010/main" val="11360049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tsikko 1">
            <a:extLst>
              <a:ext uri="{FF2B5EF4-FFF2-40B4-BE49-F238E27FC236}">
                <a16:creationId xmlns:a16="http://schemas.microsoft.com/office/drawing/2014/main" id="{8B55C281-52CB-9C97-867A-CDA9A524E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>
                <a:solidFill>
                  <a:srgbClr val="0070C0"/>
                </a:solidFill>
              </a:rPr>
              <a:t>Electron configuration: How the electrons arrange themselves</a:t>
            </a:r>
          </a:p>
        </p:txBody>
      </p:sp>
      <p:sp>
        <p:nvSpPr>
          <p:cNvPr id="21507" name="Sisällön paikkamerkki 2">
            <a:extLst>
              <a:ext uri="{FF2B5EF4-FFF2-40B4-BE49-F238E27FC236}">
                <a16:creationId xmlns:a16="http://schemas.microsoft.com/office/drawing/2014/main" id="{F6CB2173-22DD-0123-F910-372C9F2CAA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1951" y="1600200"/>
            <a:ext cx="3743325" cy="4637088"/>
          </a:xfrm>
        </p:spPr>
        <p:txBody>
          <a:bodyPr/>
          <a:lstStyle/>
          <a:p>
            <a:pPr eaLnBrk="1" hangingPunct="1"/>
            <a:r>
              <a:rPr lang="fi-FI" altLang="fi-FI" sz="2800" dirty="0" err="1">
                <a:solidFill>
                  <a:srgbClr val="92D050"/>
                </a:solidFill>
              </a:rPr>
              <a:t>Rule</a:t>
            </a:r>
            <a:r>
              <a:rPr lang="fi-FI" altLang="fi-FI" sz="2800" dirty="0">
                <a:solidFill>
                  <a:srgbClr val="92D050"/>
                </a:solidFill>
              </a:rPr>
              <a:t> of </a:t>
            </a:r>
            <a:r>
              <a:rPr lang="fi-FI" altLang="fi-FI" sz="2800" dirty="0" err="1">
                <a:solidFill>
                  <a:srgbClr val="92D050"/>
                </a:solidFill>
              </a:rPr>
              <a:t>thumb</a:t>
            </a:r>
            <a:r>
              <a:rPr lang="fi-FI" altLang="fi-FI" sz="2800" dirty="0">
                <a:solidFill>
                  <a:srgbClr val="92D050"/>
                </a:solidFill>
              </a:rPr>
              <a:t>:</a:t>
            </a:r>
          </a:p>
          <a:p>
            <a:pPr lvl="1" eaLnBrk="1" hangingPunct="1"/>
            <a:r>
              <a:rPr lang="fi-FI" altLang="fi-FI" sz="2400" dirty="0">
                <a:solidFill>
                  <a:srgbClr val="92D050"/>
                </a:solidFill>
              </a:rPr>
              <a:t> </a:t>
            </a:r>
            <a:r>
              <a:rPr lang="fi-FI" altLang="fi-FI" sz="2400" dirty="0" err="1">
                <a:solidFill>
                  <a:srgbClr val="002060"/>
                </a:solidFill>
              </a:rPr>
              <a:t>Lowest</a:t>
            </a:r>
            <a:r>
              <a:rPr lang="fi-FI" altLang="fi-FI" sz="2400" dirty="0">
                <a:solidFill>
                  <a:srgbClr val="002060"/>
                </a:solidFill>
              </a:rPr>
              <a:t> </a:t>
            </a:r>
            <a:r>
              <a:rPr lang="fi-FI" altLang="fi-FI" sz="2400" dirty="0" err="1">
                <a:solidFill>
                  <a:srgbClr val="002060"/>
                </a:solidFill>
              </a:rPr>
              <a:t>energy</a:t>
            </a:r>
            <a:r>
              <a:rPr lang="fi-FI" altLang="fi-FI" sz="2400" dirty="0">
                <a:solidFill>
                  <a:srgbClr val="002060"/>
                </a:solidFill>
              </a:rPr>
              <a:t> </a:t>
            </a:r>
            <a:r>
              <a:rPr lang="fi-FI" altLang="fi-FI" sz="2400" dirty="0" err="1">
                <a:solidFill>
                  <a:srgbClr val="002060"/>
                </a:solidFill>
              </a:rPr>
              <a:t>configuration</a:t>
            </a:r>
            <a:r>
              <a:rPr lang="fi-FI" altLang="fi-FI" sz="2400" dirty="0">
                <a:solidFill>
                  <a:srgbClr val="002060"/>
                </a:solidFill>
              </a:rPr>
              <a:t> </a:t>
            </a:r>
            <a:r>
              <a:rPr lang="fi-FI" altLang="fi-FI" sz="2400" dirty="0" err="1">
                <a:solidFill>
                  <a:srgbClr val="002060"/>
                </a:solidFill>
              </a:rPr>
              <a:t>possible</a:t>
            </a:r>
            <a:endParaRPr lang="fi-FI" altLang="fi-FI" sz="2400" dirty="0" err="1">
              <a:solidFill>
                <a:srgbClr val="002060"/>
              </a:solidFill>
              <a:cs typeface="Calibri"/>
            </a:endParaRPr>
          </a:p>
          <a:p>
            <a:pPr lvl="1" eaLnBrk="1" hangingPunct="1"/>
            <a:r>
              <a:rPr lang="fi-FI" altLang="fi-FI" sz="2400" dirty="0" err="1">
                <a:solidFill>
                  <a:srgbClr val="00B050"/>
                </a:solidFill>
              </a:rPr>
              <a:t>Orbitals</a:t>
            </a:r>
            <a:r>
              <a:rPr lang="fi-FI" altLang="fi-FI" sz="2400" dirty="0">
                <a:solidFill>
                  <a:srgbClr val="00B050"/>
                </a:solidFill>
              </a:rPr>
              <a:t> in </a:t>
            </a:r>
            <a:r>
              <a:rPr lang="fi-FI" altLang="fi-FI" sz="2400" dirty="0" err="1">
                <a:solidFill>
                  <a:srgbClr val="00B050"/>
                </a:solidFill>
              </a:rPr>
              <a:t>sub-levels</a:t>
            </a:r>
            <a:r>
              <a:rPr lang="fi-FI" altLang="fi-FI" sz="2400" dirty="0">
                <a:solidFill>
                  <a:srgbClr val="00B050"/>
                </a:solidFill>
              </a:rPr>
              <a:t> </a:t>
            </a:r>
            <a:r>
              <a:rPr lang="fi-FI" altLang="fi-FI" sz="2400" dirty="0" err="1">
                <a:solidFill>
                  <a:srgbClr val="00B050"/>
                </a:solidFill>
              </a:rPr>
              <a:t>are</a:t>
            </a:r>
            <a:r>
              <a:rPr lang="fi-FI" altLang="fi-FI" sz="2400" dirty="0">
                <a:solidFill>
                  <a:srgbClr val="00B050"/>
                </a:solidFill>
              </a:rPr>
              <a:t> </a:t>
            </a:r>
            <a:r>
              <a:rPr lang="fi-FI" altLang="fi-FI" sz="2400" dirty="0" err="1">
                <a:solidFill>
                  <a:srgbClr val="00B050"/>
                </a:solidFill>
              </a:rPr>
              <a:t>filled</a:t>
            </a:r>
            <a:r>
              <a:rPr lang="fi-FI" altLang="fi-FI" sz="2400" dirty="0">
                <a:solidFill>
                  <a:srgbClr val="00B050"/>
                </a:solidFill>
              </a:rPr>
              <a:t> </a:t>
            </a:r>
            <a:r>
              <a:rPr lang="fi-FI" altLang="fi-FI" sz="2400" dirty="0" err="1">
                <a:solidFill>
                  <a:srgbClr val="00B050"/>
                </a:solidFill>
              </a:rPr>
              <a:t>singly</a:t>
            </a:r>
            <a:r>
              <a:rPr lang="fi-FI" altLang="fi-FI" sz="2400" dirty="0">
                <a:solidFill>
                  <a:srgbClr val="00B050"/>
                </a:solidFill>
              </a:rPr>
              <a:t> </a:t>
            </a:r>
            <a:r>
              <a:rPr lang="fi-FI" altLang="fi-FI" sz="2400" dirty="0" err="1">
                <a:solidFill>
                  <a:srgbClr val="00B050"/>
                </a:solidFill>
              </a:rPr>
              <a:t>first</a:t>
            </a:r>
            <a:r>
              <a:rPr lang="fi-FI" altLang="fi-FI" sz="2400" dirty="0">
                <a:solidFill>
                  <a:srgbClr val="00B050"/>
                </a:solidFill>
              </a:rPr>
              <a:t> (</a:t>
            </a:r>
            <a:r>
              <a:rPr lang="fi-FI" altLang="fi-FI" sz="2400" dirty="0" err="1">
                <a:solidFill>
                  <a:srgbClr val="00B050"/>
                </a:solidFill>
              </a:rPr>
              <a:t>Hund’s</a:t>
            </a:r>
            <a:r>
              <a:rPr lang="fi-FI" altLang="fi-FI" sz="2400" dirty="0">
                <a:solidFill>
                  <a:srgbClr val="00B050"/>
                </a:solidFill>
              </a:rPr>
              <a:t> </a:t>
            </a:r>
            <a:r>
              <a:rPr lang="fi-FI" altLang="fi-FI" sz="2400" dirty="0" err="1">
                <a:solidFill>
                  <a:srgbClr val="00B050"/>
                </a:solidFill>
              </a:rPr>
              <a:t>rule</a:t>
            </a:r>
            <a:r>
              <a:rPr lang="fi-FI" altLang="fi-FI" sz="2400" dirty="0">
                <a:solidFill>
                  <a:srgbClr val="00B050"/>
                </a:solidFill>
              </a:rPr>
              <a:t>)</a:t>
            </a:r>
            <a:endParaRPr lang="fi-FI" altLang="fi-FI" sz="2400" dirty="0">
              <a:solidFill>
                <a:srgbClr val="00B050"/>
              </a:solidFill>
              <a:cs typeface="Calibri"/>
            </a:endParaRPr>
          </a:p>
          <a:p>
            <a:pPr eaLnBrk="1" hangingPunct="1"/>
            <a:r>
              <a:rPr lang="fi-FI" altLang="fi-FI" dirty="0">
                <a:solidFill>
                  <a:srgbClr val="00B050"/>
                </a:solidFill>
              </a:rPr>
              <a:t>4s </a:t>
            </a:r>
            <a:r>
              <a:rPr lang="fi-FI" altLang="fi-FI" err="1">
                <a:solidFill>
                  <a:srgbClr val="00B050"/>
                </a:solidFill>
              </a:rPr>
              <a:t>level</a:t>
            </a:r>
            <a:r>
              <a:rPr lang="fi-FI" altLang="fi-FI" dirty="0">
                <a:solidFill>
                  <a:srgbClr val="00B050"/>
                </a:solidFill>
              </a:rPr>
              <a:t> is </a:t>
            </a:r>
            <a:r>
              <a:rPr lang="fi-FI" altLang="fi-FI" err="1">
                <a:solidFill>
                  <a:srgbClr val="00B050"/>
                </a:solidFill>
              </a:rPr>
              <a:t>lower</a:t>
            </a:r>
            <a:r>
              <a:rPr lang="fi-FI" altLang="fi-FI" dirty="0">
                <a:solidFill>
                  <a:srgbClr val="00B050"/>
                </a:solidFill>
              </a:rPr>
              <a:t> </a:t>
            </a:r>
            <a:r>
              <a:rPr lang="fi-FI" altLang="fi-FI" err="1">
                <a:solidFill>
                  <a:srgbClr val="00B050"/>
                </a:solidFill>
              </a:rPr>
              <a:t>than</a:t>
            </a:r>
            <a:r>
              <a:rPr lang="fi-FI" altLang="fi-FI" dirty="0">
                <a:solidFill>
                  <a:srgbClr val="00B050"/>
                </a:solidFill>
              </a:rPr>
              <a:t> 3d?</a:t>
            </a:r>
            <a:endParaRPr lang="fi-FI" altLang="fi-FI" dirty="0">
              <a:solidFill>
                <a:srgbClr val="00B050"/>
              </a:solidFill>
              <a:cs typeface="Calibri"/>
            </a:endParaRPr>
          </a:p>
          <a:p>
            <a:pPr marL="0" indent="0">
              <a:buNone/>
            </a:pPr>
            <a:endParaRPr lang="fi-FI" altLang="fi-FI" dirty="0">
              <a:solidFill>
                <a:srgbClr val="FF0000"/>
              </a:solidFill>
              <a:cs typeface="Calibri"/>
            </a:endParaRPr>
          </a:p>
        </p:txBody>
      </p:sp>
      <p:pic>
        <p:nvPicPr>
          <p:cNvPr id="21508" name="Picture 2">
            <a:extLst>
              <a:ext uri="{FF2B5EF4-FFF2-40B4-BE49-F238E27FC236}">
                <a16:creationId xmlns:a16="http://schemas.microsoft.com/office/drawing/2014/main" id="{4A0CB92F-9813-9A6E-A926-E2CEF553C8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300" y="1557338"/>
            <a:ext cx="4800600" cy="462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yöristetty suorakulmio 3">
            <a:extLst>
              <a:ext uri="{FF2B5EF4-FFF2-40B4-BE49-F238E27FC236}">
                <a16:creationId xmlns:a16="http://schemas.microsoft.com/office/drawing/2014/main" id="{C21409F1-2203-71C4-D091-1BA582E7D8C8}"/>
              </a:ext>
            </a:extLst>
          </p:cNvPr>
          <p:cNvSpPr/>
          <p:nvPr/>
        </p:nvSpPr>
        <p:spPr>
          <a:xfrm>
            <a:off x="5591176" y="6092825"/>
            <a:ext cx="4752975" cy="64928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i-FI" dirty="0" err="1"/>
              <a:t>Source</a:t>
            </a:r>
            <a:r>
              <a:rPr lang="fi-FI" dirty="0"/>
              <a:t>: </a:t>
            </a:r>
            <a:r>
              <a:rPr lang="fi-FI" dirty="0" err="1"/>
              <a:t>Chemogenesis</a:t>
            </a:r>
            <a:r>
              <a:rPr lang="fi-FI" dirty="0"/>
              <a:t> </a:t>
            </a:r>
            <a:r>
              <a:rPr lang="fi-FI" dirty="0" err="1"/>
              <a:t>web</a:t>
            </a:r>
            <a:r>
              <a:rPr lang="fi-FI" dirty="0"/>
              <a:t> </a:t>
            </a:r>
            <a:r>
              <a:rPr lang="fi-FI" dirty="0" err="1"/>
              <a:t>book</a:t>
            </a:r>
            <a:r>
              <a:rPr lang="fi-FI" dirty="0"/>
              <a:t> (2018)</a:t>
            </a:r>
          </a:p>
        </p:txBody>
      </p:sp>
    </p:spTree>
    <p:extLst>
      <p:ext uri="{BB962C8B-B14F-4D97-AF65-F5344CB8AC3E}">
        <p14:creationId xmlns:p14="http://schemas.microsoft.com/office/powerpoint/2010/main" val="1129649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tsikko 1">
            <a:extLst>
              <a:ext uri="{FF2B5EF4-FFF2-40B4-BE49-F238E27FC236}">
                <a16:creationId xmlns:a16="http://schemas.microsoft.com/office/drawing/2014/main" id="{F5743A1E-B848-5D3B-1460-062E01AD73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9288" y="14289"/>
            <a:ext cx="7772400" cy="1470025"/>
          </a:xfrm>
        </p:spPr>
        <p:txBody>
          <a:bodyPr/>
          <a:lstStyle/>
          <a:p>
            <a:pPr eaLnBrk="1" hangingPunct="1"/>
            <a:r>
              <a:rPr lang="fi-FI" altLang="fi-FI"/>
              <a:t> </a:t>
            </a:r>
            <a:r>
              <a:rPr lang="fi-FI" altLang="fi-FI" sz="4000">
                <a:solidFill>
                  <a:srgbClr val="0070C0"/>
                </a:solidFill>
              </a:rPr>
              <a:t>Electron Configuration: Important Vocabulary</a:t>
            </a:r>
          </a:p>
        </p:txBody>
      </p:sp>
      <p:sp>
        <p:nvSpPr>
          <p:cNvPr id="17411" name="Alaotsikko 2">
            <a:extLst>
              <a:ext uri="{FF2B5EF4-FFF2-40B4-BE49-F238E27FC236}">
                <a16:creationId xmlns:a16="http://schemas.microsoft.com/office/drawing/2014/main" id="{3BDE9B30-F1CF-F3A5-9020-15E9F0EC4A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19288" y="1484314"/>
            <a:ext cx="8280400" cy="5244587"/>
          </a:xfrm>
        </p:spPr>
        <p:txBody>
          <a:bodyPr/>
          <a:lstStyle/>
          <a:p>
            <a:pPr algn="l" eaLnBrk="1" hangingPunct="1"/>
            <a:r>
              <a:rPr lang="fi-FI" altLang="fi-FI" dirty="0" err="1">
                <a:solidFill>
                  <a:srgbClr val="C00000"/>
                </a:solidFill>
              </a:rPr>
              <a:t>First</a:t>
            </a:r>
            <a:r>
              <a:rPr lang="fi-FI" altLang="fi-FI" dirty="0">
                <a:solidFill>
                  <a:srgbClr val="C00000"/>
                </a:solidFill>
              </a:rPr>
              <a:t> </a:t>
            </a:r>
            <a:r>
              <a:rPr lang="fi-FI" altLang="fi-FI" dirty="0" err="1">
                <a:solidFill>
                  <a:srgbClr val="C00000"/>
                </a:solidFill>
              </a:rPr>
              <a:t>ionization</a:t>
            </a:r>
            <a:r>
              <a:rPr lang="fi-FI" altLang="fi-FI" dirty="0">
                <a:solidFill>
                  <a:srgbClr val="C00000"/>
                </a:solidFill>
              </a:rPr>
              <a:t> </a:t>
            </a:r>
            <a:r>
              <a:rPr lang="fi-FI" altLang="fi-FI" dirty="0" err="1">
                <a:solidFill>
                  <a:srgbClr val="C00000"/>
                </a:solidFill>
              </a:rPr>
              <a:t>energy</a:t>
            </a:r>
            <a:r>
              <a:rPr lang="fi-FI" altLang="fi-FI" dirty="0">
                <a:solidFill>
                  <a:srgbClr val="C00000"/>
                </a:solidFill>
              </a:rPr>
              <a:t>                                                 </a:t>
            </a:r>
            <a:r>
              <a:rPr lang="fi-FI" altLang="fi-FI" dirty="0" err="1">
                <a:solidFill>
                  <a:srgbClr val="FF0000"/>
                </a:solidFill>
              </a:rPr>
              <a:t>Ionization</a:t>
            </a:r>
            <a:r>
              <a:rPr lang="fi-FI" altLang="fi-FI" dirty="0">
                <a:solidFill>
                  <a:srgbClr val="FF0000"/>
                </a:solidFill>
              </a:rPr>
              <a:t> </a:t>
            </a:r>
            <a:r>
              <a:rPr lang="fi-FI" altLang="fi-FI" dirty="0" err="1">
                <a:solidFill>
                  <a:srgbClr val="FF0000"/>
                </a:solidFill>
              </a:rPr>
              <a:t>energy</a:t>
            </a:r>
            <a:endParaRPr lang="fi-FI" altLang="fi-FI" dirty="0" err="1">
              <a:solidFill>
                <a:srgbClr val="C00000"/>
              </a:solidFill>
              <a:cs typeface="Calibri"/>
            </a:endParaRPr>
          </a:p>
          <a:p>
            <a:pPr algn="l" eaLnBrk="1" hangingPunct="1"/>
            <a:r>
              <a:rPr lang="fi-FI" altLang="fi-FI" dirty="0">
                <a:solidFill>
                  <a:srgbClr val="FFC000"/>
                </a:solidFill>
              </a:rPr>
              <a:t>Second </a:t>
            </a:r>
            <a:r>
              <a:rPr lang="fi-FI" altLang="fi-FI" dirty="0" err="1">
                <a:solidFill>
                  <a:srgbClr val="FFC000"/>
                </a:solidFill>
              </a:rPr>
              <a:t>ionization</a:t>
            </a:r>
            <a:r>
              <a:rPr lang="fi-FI" altLang="fi-FI" dirty="0">
                <a:solidFill>
                  <a:srgbClr val="FFC000"/>
                </a:solidFill>
              </a:rPr>
              <a:t> </a:t>
            </a:r>
            <a:r>
              <a:rPr lang="fi-FI" altLang="fi-FI" dirty="0" err="1">
                <a:solidFill>
                  <a:srgbClr val="FFC000"/>
                </a:solidFill>
              </a:rPr>
              <a:t>energy</a:t>
            </a:r>
            <a:r>
              <a:rPr lang="fi-FI" altLang="fi-FI" dirty="0">
                <a:solidFill>
                  <a:srgbClr val="FFC000"/>
                </a:solidFill>
              </a:rPr>
              <a:t>                                            </a:t>
            </a:r>
            <a:r>
              <a:rPr lang="fi-FI" altLang="fi-FI" dirty="0" err="1">
                <a:solidFill>
                  <a:srgbClr val="FFC000"/>
                </a:solidFill>
              </a:rPr>
              <a:t>Shielding</a:t>
            </a:r>
            <a:endParaRPr lang="fi-FI" altLang="fi-FI" dirty="0" err="1">
              <a:solidFill>
                <a:srgbClr val="FFC000"/>
              </a:solidFill>
              <a:cs typeface="Calibri"/>
            </a:endParaRPr>
          </a:p>
          <a:p>
            <a:pPr algn="l" eaLnBrk="1" hangingPunct="1"/>
            <a:r>
              <a:rPr lang="fi-FI" altLang="fi-FI" dirty="0">
                <a:solidFill>
                  <a:srgbClr val="92D050"/>
                </a:solidFill>
              </a:rPr>
              <a:t>S, p, d, f </a:t>
            </a:r>
            <a:r>
              <a:rPr lang="fi-FI" altLang="fi-FI" dirty="0" err="1">
                <a:solidFill>
                  <a:srgbClr val="92D050"/>
                </a:solidFill>
              </a:rPr>
              <a:t>orbitals</a:t>
            </a:r>
            <a:r>
              <a:rPr lang="fi-FI" altLang="fi-FI" dirty="0">
                <a:solidFill>
                  <a:srgbClr val="92D050"/>
                </a:solidFill>
              </a:rPr>
              <a:t>                                                            </a:t>
            </a:r>
            <a:r>
              <a:rPr lang="fi-FI" altLang="fi-FI" dirty="0" err="1">
                <a:solidFill>
                  <a:srgbClr val="92D050"/>
                </a:solidFill>
              </a:rPr>
              <a:t>Ground</a:t>
            </a:r>
            <a:r>
              <a:rPr lang="fi-FI" altLang="fi-FI" dirty="0">
                <a:solidFill>
                  <a:srgbClr val="92D050"/>
                </a:solidFill>
              </a:rPr>
              <a:t> </a:t>
            </a:r>
            <a:r>
              <a:rPr lang="fi-FI" altLang="fi-FI" dirty="0" err="1">
                <a:solidFill>
                  <a:srgbClr val="92D050"/>
                </a:solidFill>
              </a:rPr>
              <a:t>state</a:t>
            </a:r>
            <a:r>
              <a:rPr lang="fi-FI" altLang="fi-FI" dirty="0">
                <a:solidFill>
                  <a:srgbClr val="92D050"/>
                </a:solidFill>
              </a:rPr>
              <a:t> &amp; </a:t>
            </a:r>
            <a:r>
              <a:rPr lang="fi-FI" altLang="fi-FI" dirty="0" err="1">
                <a:solidFill>
                  <a:srgbClr val="92D050"/>
                </a:solidFill>
              </a:rPr>
              <a:t>excited</a:t>
            </a:r>
            <a:r>
              <a:rPr lang="fi-FI" altLang="fi-FI" dirty="0">
                <a:solidFill>
                  <a:srgbClr val="92D050"/>
                </a:solidFill>
              </a:rPr>
              <a:t> </a:t>
            </a:r>
            <a:r>
              <a:rPr lang="fi-FI" altLang="fi-FI" dirty="0" err="1">
                <a:solidFill>
                  <a:srgbClr val="92D050"/>
                </a:solidFill>
              </a:rPr>
              <a:t>state</a:t>
            </a:r>
            <a:endParaRPr lang="fi-FI" altLang="fi-FI" dirty="0" err="1">
              <a:solidFill>
                <a:srgbClr val="92D050"/>
              </a:solidFill>
              <a:cs typeface="Calibri"/>
            </a:endParaRPr>
          </a:p>
          <a:p>
            <a:pPr algn="l" eaLnBrk="1" hangingPunct="1"/>
            <a:r>
              <a:rPr lang="fi-FI" altLang="fi-FI" dirty="0" err="1">
                <a:solidFill>
                  <a:srgbClr val="00B050"/>
                </a:solidFill>
              </a:rPr>
              <a:t>Aufbau</a:t>
            </a:r>
            <a:r>
              <a:rPr lang="fi-FI" altLang="fi-FI" dirty="0">
                <a:solidFill>
                  <a:srgbClr val="00B050"/>
                </a:solidFill>
              </a:rPr>
              <a:t> </a:t>
            </a:r>
            <a:r>
              <a:rPr lang="fi-FI" altLang="fi-FI" dirty="0" err="1">
                <a:solidFill>
                  <a:srgbClr val="00B050"/>
                </a:solidFill>
              </a:rPr>
              <a:t>principle</a:t>
            </a:r>
            <a:r>
              <a:rPr lang="fi-FI" altLang="fi-FI" dirty="0">
                <a:solidFill>
                  <a:srgbClr val="00B050"/>
                </a:solidFill>
              </a:rPr>
              <a:t>                                                            </a:t>
            </a:r>
            <a:endParaRPr lang="fi-FI" altLang="fi-FI" dirty="0" err="1">
              <a:solidFill>
                <a:srgbClr val="00B050"/>
              </a:solidFill>
              <a:cs typeface="Calibri"/>
            </a:endParaRPr>
          </a:p>
          <a:p>
            <a:pPr algn="l" eaLnBrk="1" hangingPunct="1"/>
            <a:r>
              <a:rPr lang="fi-FI" altLang="fi-FI" dirty="0" err="1">
                <a:solidFill>
                  <a:srgbClr val="00B0F0"/>
                </a:solidFill>
              </a:rPr>
              <a:t>Hund’s</a:t>
            </a:r>
            <a:r>
              <a:rPr lang="fi-FI" altLang="fi-FI" dirty="0">
                <a:solidFill>
                  <a:srgbClr val="00B0F0"/>
                </a:solidFill>
              </a:rPr>
              <a:t> </a:t>
            </a:r>
            <a:r>
              <a:rPr lang="fi-FI" altLang="fi-FI" dirty="0" err="1">
                <a:solidFill>
                  <a:srgbClr val="00B0F0"/>
                </a:solidFill>
              </a:rPr>
              <a:t>rules</a:t>
            </a:r>
            <a:endParaRPr lang="fi-FI" altLang="fi-FI" dirty="0" err="1">
              <a:solidFill>
                <a:srgbClr val="00B0F0"/>
              </a:solidFill>
              <a:cs typeface="Calibri"/>
            </a:endParaRPr>
          </a:p>
          <a:p>
            <a:pPr algn="l" eaLnBrk="1" hangingPunct="1"/>
            <a:r>
              <a:rPr lang="fi-FI" altLang="fi-FI" dirty="0">
                <a:solidFill>
                  <a:srgbClr val="0070C0"/>
                </a:solidFill>
              </a:rPr>
              <a:t>Pauli </a:t>
            </a:r>
            <a:r>
              <a:rPr lang="fi-FI" altLang="fi-FI" dirty="0" err="1">
                <a:solidFill>
                  <a:srgbClr val="0070C0"/>
                </a:solidFill>
              </a:rPr>
              <a:t>exclusion</a:t>
            </a:r>
            <a:r>
              <a:rPr lang="fi-FI" altLang="fi-FI" dirty="0">
                <a:solidFill>
                  <a:srgbClr val="0070C0"/>
                </a:solidFill>
              </a:rPr>
              <a:t> </a:t>
            </a:r>
            <a:r>
              <a:rPr lang="fi-FI" altLang="fi-FI" dirty="0" err="1">
                <a:solidFill>
                  <a:srgbClr val="0070C0"/>
                </a:solidFill>
              </a:rPr>
              <a:t>principle</a:t>
            </a:r>
            <a:endParaRPr lang="fi-FI" altLang="fi-FI" dirty="0" err="1">
              <a:solidFill>
                <a:srgbClr val="0070C0"/>
              </a:solidFill>
              <a:cs typeface="Calibri"/>
            </a:endParaRPr>
          </a:p>
          <a:p>
            <a:pPr algn="l" eaLnBrk="1" hangingPunct="1"/>
            <a:r>
              <a:rPr lang="fi-FI" altLang="fi-FI" dirty="0">
                <a:solidFill>
                  <a:srgbClr val="002060"/>
                </a:solidFill>
              </a:rPr>
              <a:t>Electron </a:t>
            </a:r>
            <a:r>
              <a:rPr lang="fi-FI" altLang="fi-FI" dirty="0" err="1">
                <a:solidFill>
                  <a:srgbClr val="002060"/>
                </a:solidFill>
              </a:rPr>
              <a:t>configuration</a:t>
            </a:r>
            <a:r>
              <a:rPr lang="fi-FI" altLang="fi-FI" dirty="0">
                <a:solidFill>
                  <a:srgbClr val="002060"/>
                </a:solidFill>
              </a:rPr>
              <a:t> (</a:t>
            </a:r>
            <a:r>
              <a:rPr lang="fi-FI" altLang="fi-FI" dirty="0" err="1">
                <a:solidFill>
                  <a:srgbClr val="002060"/>
                </a:solidFill>
              </a:rPr>
              <a:t>not</a:t>
            </a:r>
            <a:r>
              <a:rPr lang="fi-FI" altLang="fi-FI" dirty="0">
                <a:solidFill>
                  <a:srgbClr val="002060"/>
                </a:solidFill>
              </a:rPr>
              <a:t> </a:t>
            </a:r>
            <a:r>
              <a:rPr lang="fi-FI" altLang="fi-FI" dirty="0" err="1">
                <a:solidFill>
                  <a:srgbClr val="002060"/>
                </a:solidFill>
              </a:rPr>
              <a:t>arrangement</a:t>
            </a:r>
            <a:r>
              <a:rPr lang="fi-FI" altLang="fi-FI" dirty="0">
                <a:solidFill>
                  <a:srgbClr val="002060"/>
                </a:solidFill>
              </a:rPr>
              <a:t>)</a:t>
            </a:r>
            <a:endParaRPr lang="fi-FI" altLang="fi-FI" dirty="0">
              <a:solidFill>
                <a:srgbClr val="002060"/>
              </a:solidFill>
              <a:cs typeface="Calibri"/>
            </a:endParaRPr>
          </a:p>
          <a:p>
            <a:pPr algn="l" eaLnBrk="1" hangingPunct="1"/>
            <a:r>
              <a:rPr lang="fi-FI" altLang="fi-FI" err="1">
                <a:solidFill>
                  <a:srgbClr val="7030A0"/>
                </a:solidFill>
              </a:rPr>
              <a:t>Heisenberg’s</a:t>
            </a:r>
            <a:r>
              <a:rPr lang="fi-FI" altLang="fi-FI" dirty="0">
                <a:solidFill>
                  <a:srgbClr val="7030A0"/>
                </a:solidFill>
              </a:rPr>
              <a:t> </a:t>
            </a:r>
            <a:r>
              <a:rPr lang="fi-FI" altLang="fi-FI" err="1">
                <a:solidFill>
                  <a:srgbClr val="7030A0"/>
                </a:solidFill>
              </a:rPr>
              <a:t>uncertainty</a:t>
            </a:r>
            <a:r>
              <a:rPr lang="fi-FI" altLang="fi-FI" dirty="0">
                <a:solidFill>
                  <a:srgbClr val="7030A0"/>
                </a:solidFill>
              </a:rPr>
              <a:t> </a:t>
            </a:r>
            <a:r>
              <a:rPr lang="fi-FI" altLang="fi-FI" err="1">
                <a:solidFill>
                  <a:srgbClr val="7030A0"/>
                </a:solidFill>
              </a:rPr>
              <a:t>principle</a:t>
            </a:r>
            <a:endParaRPr lang="fi-FI" altLang="fi-FI" err="1">
              <a:solidFill>
                <a:srgbClr val="7030A0"/>
              </a:solidFill>
              <a:cs typeface="Calibri"/>
            </a:endParaRPr>
          </a:p>
          <a:p>
            <a:pPr algn="l"/>
            <a:r>
              <a:rPr lang="fi-FI" altLang="fi-FI" err="1">
                <a:solidFill>
                  <a:srgbClr val="FF0000"/>
                </a:solidFill>
                <a:cs typeface="Calibri"/>
              </a:rPr>
              <a:t>Planck's</a:t>
            </a:r>
            <a:r>
              <a:rPr lang="fi-FI" altLang="fi-FI" dirty="0">
                <a:solidFill>
                  <a:srgbClr val="FF0000"/>
                </a:solidFill>
                <a:cs typeface="Calibri"/>
              </a:rPr>
              <a:t> </a:t>
            </a:r>
            <a:r>
              <a:rPr lang="fi-FI" altLang="fi-FI" err="1">
                <a:solidFill>
                  <a:srgbClr val="FF0000"/>
                </a:solidFill>
                <a:cs typeface="Calibri"/>
              </a:rPr>
              <a:t>equation</a:t>
            </a:r>
            <a:endParaRPr lang="fi-FI" altLang="fi-FI" dirty="0" err="1">
              <a:solidFill>
                <a:srgbClr val="FF0000"/>
              </a:solidFill>
              <a:cs typeface="Calibri"/>
            </a:endParaRPr>
          </a:p>
          <a:p>
            <a:pPr algn="l"/>
            <a:r>
              <a:rPr lang="fi-FI" altLang="fi-FI" dirty="0" err="1">
                <a:solidFill>
                  <a:srgbClr val="FFC000"/>
                </a:solidFill>
                <a:cs typeface="Calibri"/>
              </a:rPr>
              <a:t>Waves</a:t>
            </a:r>
            <a:r>
              <a:rPr lang="fi-FI" altLang="fi-FI" dirty="0">
                <a:solidFill>
                  <a:srgbClr val="FFC000"/>
                </a:solidFill>
                <a:cs typeface="Calibri"/>
              </a:rPr>
              <a:t> &amp; </a:t>
            </a:r>
            <a:r>
              <a:rPr lang="fi-FI" altLang="fi-FI" dirty="0" err="1">
                <a:solidFill>
                  <a:srgbClr val="FFC000"/>
                </a:solidFill>
                <a:cs typeface="Calibri"/>
              </a:rPr>
              <a:t>Photons</a:t>
            </a:r>
            <a:endParaRPr lang="fi-FI" altLang="fi-FI" dirty="0" err="1">
              <a:solidFill>
                <a:srgbClr val="FF0000"/>
              </a:solidFill>
              <a:cs typeface="Calibri"/>
            </a:endParaRPr>
          </a:p>
          <a:p>
            <a:pPr algn="l"/>
            <a:r>
              <a:rPr lang="fi-FI" altLang="fi-FI" err="1">
                <a:solidFill>
                  <a:srgbClr val="00B050"/>
                </a:solidFill>
                <a:cs typeface="Calibri"/>
              </a:rPr>
              <a:t>Wave</a:t>
            </a:r>
            <a:r>
              <a:rPr lang="fi-FI" altLang="fi-FI" dirty="0">
                <a:solidFill>
                  <a:srgbClr val="00B050"/>
                </a:solidFill>
                <a:cs typeface="Calibri"/>
              </a:rPr>
              <a:t> </a:t>
            </a:r>
            <a:r>
              <a:rPr lang="fi-FI" altLang="fi-FI" err="1">
                <a:solidFill>
                  <a:srgbClr val="00B050"/>
                </a:solidFill>
                <a:cs typeface="Calibri"/>
              </a:rPr>
              <a:t>equation</a:t>
            </a:r>
            <a:endParaRPr lang="fi-FI" altLang="fi-FI">
              <a:solidFill>
                <a:srgbClr val="00B050"/>
              </a:solidFill>
              <a:cs typeface="Calibri"/>
            </a:endParaRPr>
          </a:p>
          <a:p>
            <a:pPr algn="l"/>
            <a:r>
              <a:rPr lang="fi-FI" altLang="fi-FI" dirty="0" err="1">
                <a:solidFill>
                  <a:srgbClr val="0070C0"/>
                </a:solidFill>
                <a:cs typeface="Calibri"/>
              </a:rPr>
              <a:t>Wavelength</a:t>
            </a:r>
            <a:r>
              <a:rPr lang="fi-FI" altLang="fi-FI" dirty="0">
                <a:solidFill>
                  <a:srgbClr val="0070C0"/>
                </a:solidFill>
                <a:cs typeface="Calibri"/>
              </a:rPr>
              <a:t> &amp; </a:t>
            </a:r>
            <a:r>
              <a:rPr lang="fi-FI" altLang="fi-FI" dirty="0" err="1">
                <a:solidFill>
                  <a:srgbClr val="0070C0"/>
                </a:solidFill>
                <a:cs typeface="Calibri"/>
              </a:rPr>
              <a:t>frequency</a:t>
            </a:r>
            <a:endParaRPr lang="fi-FI" altLang="fi-FI" dirty="0">
              <a:solidFill>
                <a:srgbClr val="0070C0"/>
              </a:solidFill>
              <a:cs typeface="Calibri"/>
            </a:endParaRPr>
          </a:p>
          <a:p>
            <a:pPr algn="l"/>
            <a:r>
              <a:rPr lang="fi-FI" altLang="fi-FI" dirty="0">
                <a:solidFill>
                  <a:srgbClr val="7030A0"/>
                </a:solidFill>
                <a:cs typeface="Calibri"/>
              </a:rPr>
              <a:t>Emission </a:t>
            </a:r>
            <a:r>
              <a:rPr lang="fi-FI" altLang="fi-FI" err="1">
                <a:solidFill>
                  <a:srgbClr val="7030A0"/>
                </a:solidFill>
                <a:cs typeface="Calibri"/>
              </a:rPr>
              <a:t>spectrum</a:t>
            </a:r>
            <a:endParaRPr lang="fi-FI" altLang="fi-FI">
              <a:solidFill>
                <a:srgbClr val="7030A0"/>
              </a:solidFill>
              <a:cs typeface="Calibri"/>
            </a:endParaRPr>
          </a:p>
          <a:p>
            <a:pPr algn="l"/>
            <a:r>
              <a:rPr lang="fi-FI" altLang="fi-FI" dirty="0" err="1">
                <a:solidFill>
                  <a:srgbClr val="FF0000"/>
                </a:solidFill>
                <a:cs typeface="Calibri"/>
              </a:rPr>
              <a:t>Convergence</a:t>
            </a:r>
            <a:r>
              <a:rPr lang="fi-FI" altLang="fi-FI" dirty="0">
                <a:solidFill>
                  <a:srgbClr val="FF0000"/>
                </a:solidFill>
                <a:cs typeface="Calibri"/>
              </a:rPr>
              <a:t> </a:t>
            </a:r>
            <a:r>
              <a:rPr lang="fi-FI" altLang="fi-FI" dirty="0" err="1">
                <a:solidFill>
                  <a:srgbClr val="FF0000"/>
                </a:solidFill>
                <a:cs typeface="Calibri"/>
              </a:rPr>
              <a:t>limit</a:t>
            </a:r>
            <a:endParaRPr lang="fi-FI" altLang="fi-FI" dirty="0" err="1">
              <a:solidFill>
                <a:srgbClr val="7030A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49302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849D11C-772D-84E1-FAFC-6E37EB4230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473075"/>
            <a:ext cx="8153400" cy="723900"/>
          </a:xfrm>
        </p:spPr>
        <p:txBody>
          <a:bodyPr/>
          <a:lstStyle/>
          <a:p>
            <a:pPr eaLnBrk="1" hangingPunct="1"/>
            <a:r>
              <a:rPr lang="fi-FI" altLang="fi-FI"/>
              <a:t>ATOMIC EMISSION SPECTRA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B17DC4E3-ADE9-C396-5FBE-46587CFF54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1" y="1828800"/>
            <a:ext cx="4183063" cy="4038600"/>
          </a:xfrm>
        </p:spPr>
        <p:txBody>
          <a:bodyPr/>
          <a:lstStyle/>
          <a:p>
            <a:pPr eaLnBrk="1" hangingPunct="1"/>
            <a:r>
              <a:rPr lang="fi-FI" altLang="fi-FI" sz="2000"/>
              <a:t>The image on the right shows the emission spectrum for hydrogen</a:t>
            </a:r>
          </a:p>
          <a:p>
            <a:pPr eaLnBrk="1" hangingPunct="1"/>
            <a:r>
              <a:rPr lang="fi-FI" altLang="fi-FI" sz="2000"/>
              <a:t>A convergence of lines at the high energy (short wavelength, </a:t>
            </a:r>
            <a:r>
              <a:rPr lang="fi-FI" altLang="fi-FI" sz="2000">
                <a:solidFill>
                  <a:srgbClr val="6600FF"/>
                </a:solidFill>
              </a:rPr>
              <a:t>violet</a:t>
            </a:r>
            <a:r>
              <a:rPr lang="fi-FI" altLang="fi-FI" sz="2000"/>
              <a:t>) end can be observed</a:t>
            </a:r>
          </a:p>
          <a:p>
            <a:pPr eaLnBrk="1" hangingPunct="1"/>
            <a:r>
              <a:rPr lang="fi-FI" altLang="fi-FI" sz="2000"/>
              <a:t>Lines also converge (you see more of them) at one point in the ultraviolet region </a:t>
            </a:r>
          </a:p>
        </p:txBody>
      </p:sp>
      <p:pic>
        <p:nvPicPr>
          <p:cNvPr id="10244" name="Picture 6">
            <a:extLst>
              <a:ext uri="{FF2B5EF4-FFF2-40B4-BE49-F238E27FC236}">
                <a16:creationId xmlns:a16="http://schemas.microsoft.com/office/drawing/2014/main" id="{B98F2BA0-ED1C-4BAE-7BC3-6F58C0F87F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901" y="1916114"/>
            <a:ext cx="4049713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2274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>
            <a:extLst>
              <a:ext uri="{FF2B5EF4-FFF2-40B4-BE49-F238E27FC236}">
                <a16:creationId xmlns:a16="http://schemas.microsoft.com/office/drawing/2014/main" id="{F45EA8EE-3276-887D-4A87-47161EA4FE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1" y="1828800"/>
            <a:ext cx="4183063" cy="4038600"/>
          </a:xfrm>
        </p:spPr>
        <p:txBody>
          <a:bodyPr/>
          <a:lstStyle/>
          <a:p>
            <a:pPr eaLnBrk="1" hangingPunct="1"/>
            <a:endParaRPr lang="fi-FI" altLang="fi-FI" sz="2000"/>
          </a:p>
        </p:txBody>
      </p:sp>
      <p:pic>
        <p:nvPicPr>
          <p:cNvPr id="11267" name="Picture 8" descr="hydrogen">
            <a:extLst>
              <a:ext uri="{FF2B5EF4-FFF2-40B4-BE49-F238E27FC236}">
                <a16:creationId xmlns:a16="http://schemas.microsoft.com/office/drawing/2014/main" id="{D1442214-D65D-4726-C3E0-204EB5B1EF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650" y="-2332038"/>
            <a:ext cx="7467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9" descr="helium">
            <a:extLst>
              <a:ext uri="{FF2B5EF4-FFF2-40B4-BE49-F238E27FC236}">
                <a16:creationId xmlns:a16="http://schemas.microsoft.com/office/drawing/2014/main" id="{96822DD4-95D3-8783-823B-1A16D7D1E0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088" y="-2187575"/>
            <a:ext cx="7467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10" descr="oxygen">
            <a:extLst>
              <a:ext uri="{FF2B5EF4-FFF2-40B4-BE49-F238E27FC236}">
                <a16:creationId xmlns:a16="http://schemas.microsoft.com/office/drawing/2014/main" id="{E8C71F87-572F-0C5C-CB19-16F5B4A9E6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2825" y="-1174750"/>
            <a:ext cx="7467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11" descr="carbon">
            <a:extLst>
              <a:ext uri="{FF2B5EF4-FFF2-40B4-BE49-F238E27FC236}">
                <a16:creationId xmlns:a16="http://schemas.microsoft.com/office/drawing/2014/main" id="{5B4767AA-3E5E-EA6B-B75D-650120FDD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2825" y="-442913"/>
            <a:ext cx="7467600" cy="609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12" descr="nitrogen">
            <a:extLst>
              <a:ext uri="{FF2B5EF4-FFF2-40B4-BE49-F238E27FC236}">
                <a16:creationId xmlns:a16="http://schemas.microsoft.com/office/drawing/2014/main" id="{C3E65E5E-9A50-43BA-BD63-119B582648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2825" y="288925"/>
            <a:ext cx="7467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13" descr="neon">
            <a:extLst>
              <a:ext uri="{FF2B5EF4-FFF2-40B4-BE49-F238E27FC236}">
                <a16:creationId xmlns:a16="http://schemas.microsoft.com/office/drawing/2014/main" id="{4381C55E-FC48-E4BB-019B-353FD1751B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2825" y="1020763"/>
            <a:ext cx="7467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3" name="Picture 14" descr="magnesium">
            <a:extLst>
              <a:ext uri="{FF2B5EF4-FFF2-40B4-BE49-F238E27FC236}">
                <a16:creationId xmlns:a16="http://schemas.microsoft.com/office/drawing/2014/main" id="{A29D4964-84AF-27F9-5445-79FCB20CC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650" y="1844675"/>
            <a:ext cx="7467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4" name="Picture 15" descr="silicon">
            <a:extLst>
              <a:ext uri="{FF2B5EF4-FFF2-40B4-BE49-F238E27FC236}">
                <a16:creationId xmlns:a16="http://schemas.microsoft.com/office/drawing/2014/main" id="{1C8BF1B4-BBF0-EF03-EF7A-DA96FBAE5B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2825" y="2484438"/>
            <a:ext cx="7467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5" name="Picture 16" descr="sulfur">
            <a:extLst>
              <a:ext uri="{FF2B5EF4-FFF2-40B4-BE49-F238E27FC236}">
                <a16:creationId xmlns:a16="http://schemas.microsoft.com/office/drawing/2014/main" id="{60A98089-0A28-7415-C6E7-7314DCDDF6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2825" y="3216275"/>
            <a:ext cx="7467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6" name="Picture 17" descr="iron">
            <a:extLst>
              <a:ext uri="{FF2B5EF4-FFF2-40B4-BE49-F238E27FC236}">
                <a16:creationId xmlns:a16="http://schemas.microsoft.com/office/drawing/2014/main" id="{B6184DEF-0371-142E-B9D1-FA0EACAE97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2825" y="3948113"/>
            <a:ext cx="7467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7" name="Picture 18" descr="aluminum">
            <a:extLst>
              <a:ext uri="{FF2B5EF4-FFF2-40B4-BE49-F238E27FC236}">
                <a16:creationId xmlns:a16="http://schemas.microsoft.com/office/drawing/2014/main" id="{2F7D8CF1-5982-5B49-CAE9-B5567E4967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2825" y="4679950"/>
            <a:ext cx="7467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8" name="Picture 19" descr="calcium">
            <a:extLst>
              <a:ext uri="{FF2B5EF4-FFF2-40B4-BE49-F238E27FC236}">
                <a16:creationId xmlns:a16="http://schemas.microsoft.com/office/drawing/2014/main" id="{0F150774-9421-534E-C843-E0605AE7DE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650" y="5949950"/>
            <a:ext cx="7467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9" name="Picture 20" descr="argon">
            <a:extLst>
              <a:ext uri="{FF2B5EF4-FFF2-40B4-BE49-F238E27FC236}">
                <a16:creationId xmlns:a16="http://schemas.microsoft.com/office/drawing/2014/main" id="{4E5DDE8D-2F56-3AD5-F3A7-E22334663B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650" y="6858000"/>
            <a:ext cx="7467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0" name="Picture 21" descr="sodium">
            <a:extLst>
              <a:ext uri="{FF2B5EF4-FFF2-40B4-BE49-F238E27FC236}">
                <a16:creationId xmlns:a16="http://schemas.microsoft.com/office/drawing/2014/main" id="{FF4A8224-E551-5B9A-E04B-E147D23854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088" y="7605713"/>
            <a:ext cx="7467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1" name="Picture 22" descr="krypton">
            <a:extLst>
              <a:ext uri="{FF2B5EF4-FFF2-40B4-BE49-F238E27FC236}">
                <a16:creationId xmlns:a16="http://schemas.microsoft.com/office/drawing/2014/main" id="{4AA854E9-F2A8-D4B1-88F7-FDE58A7A77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650" y="8037513"/>
            <a:ext cx="7467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2" name="Picture 23" descr="xenon">
            <a:extLst>
              <a:ext uri="{FF2B5EF4-FFF2-40B4-BE49-F238E27FC236}">
                <a16:creationId xmlns:a16="http://schemas.microsoft.com/office/drawing/2014/main" id="{F89AC7D6-05EC-0B6F-73F5-956D568882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650" y="8613775"/>
            <a:ext cx="7467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3" name="Picture 24" descr="mercury">
            <a:extLst>
              <a:ext uri="{FF2B5EF4-FFF2-40B4-BE49-F238E27FC236}">
                <a16:creationId xmlns:a16="http://schemas.microsoft.com/office/drawing/2014/main" id="{CD0EA0E1-6B7D-B4D8-D7B8-F5B2F5A380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650" y="9261475"/>
            <a:ext cx="7467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2876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CECF638B-3CC5-8744-D9F6-AC5824A214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473075"/>
            <a:ext cx="8153400" cy="11557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i-FI" altLang="fi-FI" sz="4000"/>
              <a:t>ATOMIC EMISSION SPECTRA:</a:t>
            </a:r>
            <a:br>
              <a:rPr lang="fi-FI" altLang="fi-FI" sz="4000"/>
            </a:br>
            <a:r>
              <a:rPr lang="fi-FI" altLang="fi-FI" sz="4000"/>
              <a:t>an explanation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755E77A4-BBE5-F414-4569-B4CD404AD10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1" y="1828800"/>
            <a:ext cx="4183063" cy="4038600"/>
          </a:xfrm>
        </p:spPr>
        <p:txBody>
          <a:bodyPr/>
          <a:lstStyle/>
          <a:p>
            <a:pPr eaLnBrk="1" hangingPunct="1"/>
            <a:r>
              <a:rPr lang="fi-FI" altLang="fi-FI" sz="2000"/>
              <a:t>Electrons become excited when atoms are supplied with energy</a:t>
            </a:r>
          </a:p>
          <a:p>
            <a:pPr eaLnBrk="1" hangingPunct="1"/>
            <a:r>
              <a:rPr lang="fi-FI" altLang="fi-FI" sz="2000"/>
              <a:t>Electrons can only be found at certain energy levels</a:t>
            </a:r>
          </a:p>
          <a:p>
            <a:pPr eaLnBrk="1" hangingPunct="1"/>
            <a:r>
              <a:rPr lang="fi-FI" altLang="fi-FI" sz="2000"/>
              <a:t>The excited electrons will jump from a lower (ground) state to a higher (excited) state</a:t>
            </a:r>
          </a:p>
          <a:p>
            <a:pPr eaLnBrk="1" hangingPunct="1"/>
            <a:r>
              <a:rPr lang="fi-FI" altLang="fi-FI" sz="2000"/>
              <a:t>Energy cannot be created or destroyed; it only changes form</a:t>
            </a:r>
          </a:p>
          <a:p>
            <a:pPr eaLnBrk="1" hangingPunct="1"/>
            <a:r>
              <a:rPr lang="fi-FI" altLang="fi-FI" sz="2000"/>
              <a:t>In order to return to original energy level, the excited electrons must release energy in some form: light</a:t>
            </a:r>
          </a:p>
        </p:txBody>
      </p:sp>
      <p:pic>
        <p:nvPicPr>
          <p:cNvPr id="12292" name="Picture 4">
            <a:extLst>
              <a:ext uri="{FF2B5EF4-FFF2-40B4-BE49-F238E27FC236}">
                <a16:creationId xmlns:a16="http://schemas.microsoft.com/office/drawing/2014/main" id="{2E1D2168-EEE6-32C8-77AC-00FA45A510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901" y="1916114"/>
            <a:ext cx="4049713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4569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2F818EDC-D56B-703D-C4A4-49D7603595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473075"/>
            <a:ext cx="8153400" cy="11557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i-FI" altLang="fi-FI" sz="4000"/>
              <a:t>ATOMIC EMISSION SPECTRA:</a:t>
            </a:r>
            <a:br>
              <a:rPr lang="fi-FI" altLang="fi-FI" sz="4000"/>
            </a:br>
            <a:r>
              <a:rPr lang="fi-FI" altLang="fi-FI" sz="4000"/>
              <a:t>an explanation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4E381BE0-0D32-8A8B-E97E-3D056952121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1" y="1828800"/>
            <a:ext cx="4183063" cy="4038600"/>
          </a:xfrm>
        </p:spPr>
        <p:txBody>
          <a:bodyPr/>
          <a:lstStyle/>
          <a:p>
            <a:pPr eaLnBrk="1" hangingPunct="1"/>
            <a:r>
              <a:rPr lang="fi-FI" altLang="fi-FI" sz="2000"/>
              <a:t>Hydrogen can absob or emit energy at certain frequencies; this means they can only absorb certain radiation</a:t>
            </a:r>
          </a:p>
          <a:p>
            <a:pPr eaLnBrk="1" hangingPunct="1"/>
            <a:r>
              <a:rPr lang="fi-FI" altLang="fi-FI" sz="2000"/>
              <a:t>This suggests a limited amount of energy levels within the hydrogen atom</a:t>
            </a:r>
          </a:p>
          <a:p>
            <a:pPr eaLnBrk="1" hangingPunct="1"/>
            <a:r>
              <a:rPr lang="fi-FI" altLang="fi-FI" sz="2000"/>
              <a:t>Electrons falling back to the n= 2 level constitute visible light</a:t>
            </a:r>
          </a:p>
          <a:p>
            <a:pPr eaLnBrk="1" hangingPunct="1"/>
            <a:r>
              <a:rPr lang="fi-FI" altLang="fi-FI" sz="2000"/>
              <a:t>Convergence happens because the energy levels themselves converge</a:t>
            </a:r>
          </a:p>
        </p:txBody>
      </p:sp>
      <p:pic>
        <p:nvPicPr>
          <p:cNvPr id="13316" name="Picture 4">
            <a:extLst>
              <a:ext uri="{FF2B5EF4-FFF2-40B4-BE49-F238E27FC236}">
                <a16:creationId xmlns:a16="http://schemas.microsoft.com/office/drawing/2014/main" id="{B129B3DD-EDD6-F5F9-F381-B55BABF2AE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901" y="1916114"/>
            <a:ext cx="4049713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1699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A80008D9-D944-A394-3AC6-DB6F5C2669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260350"/>
            <a:ext cx="8153400" cy="1081088"/>
          </a:xfrm>
        </p:spPr>
        <p:txBody>
          <a:bodyPr/>
          <a:lstStyle/>
          <a:p>
            <a:pPr algn="ctr" eaLnBrk="1" hangingPunct="1"/>
            <a:r>
              <a:rPr lang="fi-FI" altLang="fi-FI" sz="4000"/>
              <a:t>THE ARRANGEMENT OF ELECTRONS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E35718F0-84A3-2DFD-E081-35CB7A295E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0" y="1828800"/>
            <a:ext cx="8286750" cy="1455738"/>
          </a:xfrm>
        </p:spPr>
        <p:txBody>
          <a:bodyPr/>
          <a:lstStyle/>
          <a:p>
            <a:pPr eaLnBrk="1" hangingPunct="1"/>
            <a:r>
              <a:rPr lang="fi-FI" altLang="fi-FI" sz="2000">
                <a:solidFill>
                  <a:srgbClr val="FF9933"/>
                </a:solidFill>
              </a:rPr>
              <a:t>First ionization energy</a:t>
            </a:r>
            <a:r>
              <a:rPr lang="fi-FI" altLang="fi-FI" sz="2000"/>
              <a:t>: The energy required to remove one electron from an atom in its </a:t>
            </a:r>
            <a:r>
              <a:rPr lang="fi-FI" altLang="fi-FI" sz="2000">
                <a:solidFill>
                  <a:srgbClr val="FFFF00"/>
                </a:solidFill>
              </a:rPr>
              <a:t>gaseous state</a:t>
            </a:r>
          </a:p>
          <a:p>
            <a:pPr eaLnBrk="1" hangingPunct="1"/>
            <a:r>
              <a:rPr lang="fi-FI" altLang="fi-FI" sz="2000"/>
              <a:t>Measured in kJ mol</a:t>
            </a:r>
            <a:r>
              <a:rPr lang="fi-FI" altLang="fi-FI" sz="2000" baseline="30000"/>
              <a:t>-1</a:t>
            </a:r>
            <a:endParaRPr lang="fi-FI" altLang="fi-FI" sz="2000"/>
          </a:p>
          <a:p>
            <a:pPr eaLnBrk="1" hangingPunct="1"/>
            <a:r>
              <a:rPr lang="fi-FI" altLang="fi-FI" sz="2000"/>
              <a:t>What is the noticeable trend occuring here?</a:t>
            </a:r>
          </a:p>
          <a:p>
            <a:pPr eaLnBrk="1" hangingPunct="1"/>
            <a:endParaRPr lang="fi-FI" altLang="fi-FI" sz="2000"/>
          </a:p>
        </p:txBody>
      </p:sp>
      <p:pic>
        <p:nvPicPr>
          <p:cNvPr id="14340" name="Picture 5" descr="h19">
            <a:extLst>
              <a:ext uri="{FF2B5EF4-FFF2-40B4-BE49-F238E27FC236}">
                <a16:creationId xmlns:a16="http://schemas.microsoft.com/office/drawing/2014/main" id="{E454E6B3-5DDC-2EC1-4513-EE1D40023D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9" y="3284538"/>
            <a:ext cx="8785225" cy="357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Rectangle 6">
            <a:extLst>
              <a:ext uri="{FF2B5EF4-FFF2-40B4-BE49-F238E27FC236}">
                <a16:creationId xmlns:a16="http://schemas.microsoft.com/office/drawing/2014/main" id="{0D6C329E-C012-89F1-B417-59BD37079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3563" y="4005263"/>
            <a:ext cx="2195512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i-FI" altLang="fi-FI"/>
              <a:t>Ana Sayfa</a:t>
            </a:r>
          </a:p>
        </p:txBody>
      </p:sp>
    </p:spTree>
    <p:extLst>
      <p:ext uri="{BB962C8B-B14F-4D97-AF65-F5344CB8AC3E}">
        <p14:creationId xmlns:p14="http://schemas.microsoft.com/office/powerpoint/2010/main" val="3126029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CE8CFD7-BC5D-93C0-4CA3-EB07029457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260350"/>
            <a:ext cx="8153400" cy="1081088"/>
          </a:xfrm>
        </p:spPr>
        <p:txBody>
          <a:bodyPr/>
          <a:lstStyle/>
          <a:p>
            <a:pPr algn="ctr" eaLnBrk="1" hangingPunct="1"/>
            <a:r>
              <a:rPr lang="fi-FI" altLang="fi-FI" sz="4000"/>
              <a:t>THE ARRANGEMENT OF ELECTRONS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8CA8784D-96D1-578D-19DB-5452220C653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0" y="1828800"/>
            <a:ext cx="8286750" cy="1455738"/>
          </a:xfrm>
        </p:spPr>
        <p:txBody>
          <a:bodyPr/>
          <a:lstStyle/>
          <a:p>
            <a:pPr eaLnBrk="1" hangingPunct="1"/>
            <a:r>
              <a:rPr lang="fi-FI" altLang="fi-FI" sz="2000"/>
              <a:t>Energy levels can become full of electrons</a:t>
            </a:r>
          </a:p>
          <a:p>
            <a:pPr eaLnBrk="1" hangingPunct="1"/>
            <a:r>
              <a:rPr lang="fi-FI" altLang="fi-FI" sz="2000"/>
              <a:t>When they are full, the first ionization energy is greater</a:t>
            </a:r>
          </a:p>
          <a:p>
            <a:pPr eaLnBrk="1" hangingPunct="1"/>
            <a:r>
              <a:rPr lang="fi-FI" altLang="fi-FI" sz="2000"/>
              <a:t>Level 1: 2 electrons, Level 2: 8 electrons, Level 3: 8 electrons</a:t>
            </a:r>
          </a:p>
        </p:txBody>
      </p:sp>
      <p:pic>
        <p:nvPicPr>
          <p:cNvPr id="15364" name="Picture 4" descr="h19">
            <a:extLst>
              <a:ext uri="{FF2B5EF4-FFF2-40B4-BE49-F238E27FC236}">
                <a16:creationId xmlns:a16="http://schemas.microsoft.com/office/drawing/2014/main" id="{1D4CCB40-3EA1-A1AB-E89F-E505D27EC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9" y="3284538"/>
            <a:ext cx="8785225" cy="357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Rectangle 5">
            <a:extLst>
              <a:ext uri="{FF2B5EF4-FFF2-40B4-BE49-F238E27FC236}">
                <a16:creationId xmlns:a16="http://schemas.microsoft.com/office/drawing/2014/main" id="{1804F9AD-5902-F006-CF12-9D7ADA30C1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3563" y="4005263"/>
            <a:ext cx="2195512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i-FI" altLang="fi-FI"/>
              <a:t>Ana Sayfa</a:t>
            </a:r>
          </a:p>
        </p:txBody>
      </p:sp>
    </p:spTree>
    <p:extLst>
      <p:ext uri="{BB962C8B-B14F-4D97-AF65-F5344CB8AC3E}">
        <p14:creationId xmlns:p14="http://schemas.microsoft.com/office/powerpoint/2010/main" val="2570207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0D02C23-FEBB-DEFD-2FC3-A1DDA70526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260350"/>
            <a:ext cx="8153400" cy="1081088"/>
          </a:xfrm>
        </p:spPr>
        <p:txBody>
          <a:bodyPr/>
          <a:lstStyle/>
          <a:p>
            <a:pPr algn="ctr" eaLnBrk="1" hangingPunct="1"/>
            <a:r>
              <a:rPr lang="fi-FI" altLang="fi-FI" sz="4000"/>
              <a:t>THE ARRANGEMENT OF ELECTRONS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CC943C0E-4931-8FD8-AB63-3E515C86F8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63750" y="1700213"/>
            <a:ext cx="8286750" cy="1655762"/>
          </a:xfrm>
        </p:spPr>
        <p:txBody>
          <a:bodyPr/>
          <a:lstStyle/>
          <a:p>
            <a:pPr eaLnBrk="1" hangingPunct="1"/>
            <a:r>
              <a:rPr lang="fi-FI" altLang="fi-FI" sz="2000"/>
              <a:t>How electrons are arranged (in what level) is called </a:t>
            </a:r>
            <a:r>
              <a:rPr lang="fi-FI" altLang="fi-FI" sz="2000">
                <a:solidFill>
                  <a:srgbClr val="FFFF00"/>
                </a:solidFill>
              </a:rPr>
              <a:t>electron configuration</a:t>
            </a:r>
            <a:endParaRPr lang="fi-FI" altLang="fi-FI" sz="2000"/>
          </a:p>
          <a:p>
            <a:pPr eaLnBrk="1" hangingPunct="1"/>
            <a:r>
              <a:rPr lang="fi-FI" altLang="fi-FI" sz="2000"/>
              <a:t>Those electrons in the highest energy level are termed </a:t>
            </a:r>
            <a:r>
              <a:rPr lang="fi-FI" altLang="fi-FI" sz="2000">
                <a:solidFill>
                  <a:srgbClr val="FF9933"/>
                </a:solidFill>
              </a:rPr>
              <a:t>valence electrons</a:t>
            </a:r>
          </a:p>
          <a:p>
            <a:pPr eaLnBrk="1" hangingPunct="1"/>
            <a:r>
              <a:rPr lang="fi-FI" altLang="fi-FI" sz="2000">
                <a:solidFill>
                  <a:srgbClr val="99CC00"/>
                </a:solidFill>
              </a:rPr>
              <a:t>Be able to determine electron configuration for up to Z= 36!</a:t>
            </a:r>
          </a:p>
          <a:p>
            <a:pPr eaLnBrk="1" hangingPunct="1"/>
            <a:endParaRPr lang="fi-FI" altLang="fi-FI" sz="2000">
              <a:solidFill>
                <a:srgbClr val="99CC00"/>
              </a:solidFill>
            </a:endParaRPr>
          </a:p>
        </p:txBody>
      </p:sp>
      <p:pic>
        <p:nvPicPr>
          <p:cNvPr id="16388" name="Picture 4" descr="h19">
            <a:extLst>
              <a:ext uri="{FF2B5EF4-FFF2-40B4-BE49-F238E27FC236}">
                <a16:creationId xmlns:a16="http://schemas.microsoft.com/office/drawing/2014/main" id="{A259ACC8-10A5-722B-DAD6-84985F20CA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9" y="3716338"/>
            <a:ext cx="8785225" cy="314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Rectangle 5">
            <a:extLst>
              <a:ext uri="{FF2B5EF4-FFF2-40B4-BE49-F238E27FC236}">
                <a16:creationId xmlns:a16="http://schemas.microsoft.com/office/drawing/2014/main" id="{653383E2-9FD5-D051-3789-691F20A466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3563" y="4005263"/>
            <a:ext cx="2195512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i-FI" altLang="fi-FI"/>
              <a:t>Ana Sayfa</a:t>
            </a:r>
          </a:p>
        </p:txBody>
      </p:sp>
    </p:spTree>
    <p:extLst>
      <p:ext uri="{BB962C8B-B14F-4D97-AF65-F5344CB8AC3E}">
        <p14:creationId xmlns:p14="http://schemas.microsoft.com/office/powerpoint/2010/main" val="3106271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824</Words>
  <Application>Microsoft Office PowerPoint</Application>
  <PresentationFormat>Laajakuva</PresentationFormat>
  <Paragraphs>68</Paragraphs>
  <Slides>13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Office-teema</vt:lpstr>
      <vt:lpstr>Office-teema</vt:lpstr>
      <vt:lpstr>PowerPoint-esitys</vt:lpstr>
      <vt:lpstr> Electron Configuration: Important Vocabulary</vt:lpstr>
      <vt:lpstr>ATOMIC EMISSION SPECTRA</vt:lpstr>
      <vt:lpstr>PowerPoint-esitys</vt:lpstr>
      <vt:lpstr>ATOMIC EMISSION SPECTRA: an explanation</vt:lpstr>
      <vt:lpstr>ATOMIC EMISSION SPECTRA: an explanation</vt:lpstr>
      <vt:lpstr>THE ARRANGEMENT OF ELECTRONS</vt:lpstr>
      <vt:lpstr>THE ARRANGEMENT OF ELECTRONS</vt:lpstr>
      <vt:lpstr>THE ARRANGEMENT OF ELECTRONS</vt:lpstr>
      <vt:lpstr>Electron configuration</vt:lpstr>
      <vt:lpstr>Electron configuration</vt:lpstr>
      <vt:lpstr>Electron configuration</vt:lpstr>
      <vt:lpstr>Electron configuration: How the electrons arrange themselves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Lerch Adam</dc:creator>
  <cp:lastModifiedBy>Lerch Adam</cp:lastModifiedBy>
  <cp:revision>43</cp:revision>
  <dcterms:created xsi:type="dcterms:W3CDTF">2023-09-19T08:09:41Z</dcterms:created>
  <dcterms:modified xsi:type="dcterms:W3CDTF">2023-09-19T08:20:45Z</dcterms:modified>
</cp:coreProperties>
</file>