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73" r:id="rId6"/>
    <p:sldId id="280" r:id="rId7"/>
    <p:sldId id="281" r:id="rId8"/>
    <p:sldId id="282" r:id="rId9"/>
    <p:sldId id="283" r:id="rId10"/>
    <p:sldId id="274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13.6.2023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8D726A5-7900-41B4-8D49-49B4A2010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Free Ilmainen kuvapankkikuva tunnisteilla asento, asu, dungaree Stock Photo">
            <a:extLst>
              <a:ext uri="{FF2B5EF4-FFF2-40B4-BE49-F238E27FC236}">
                <a16:creationId xmlns:a16="http://schemas.microsoft.com/office/drawing/2014/main" id="{406CE1E1-5F2A-8D67-4A47-CCD4FDE2C8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48" b="40679"/>
          <a:stretch/>
        </p:blipFill>
        <p:spPr bwMode="auto">
          <a:xfrm>
            <a:off x="20" y="-1"/>
            <a:ext cx="1218893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>
                <a:solidFill>
                  <a:schemeClr val="tx1"/>
                </a:solidFill>
                <a:cs typeface="Calibri Light"/>
              </a:rPr>
              <a:t>4.Mitä on Psyykkinen hyvinvointi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1608" y="643467"/>
            <a:ext cx="3096926" cy="5571066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6E49661-E258-450C-8150-A91A6B30D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828800"/>
            <a:ext cx="0" cy="3200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/>
              <a:t>Psyykkinen hyvinvointi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400" b="1" dirty="0"/>
              <a:t>Psyykkinen hyvinvointi: </a:t>
            </a:r>
            <a:r>
              <a:rPr lang="fi-FI" sz="2400" dirty="0"/>
              <a:t>mielen tasapainoa</a:t>
            </a:r>
          </a:p>
          <a:p>
            <a:pPr marL="0" indent="0">
              <a:buNone/>
            </a:pPr>
            <a:r>
              <a:rPr lang="fi-FI" sz="24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Tasapainotila voimavarojen ja haasteiden välillä</a:t>
            </a:r>
            <a:br>
              <a:rPr lang="fi-FI" sz="2400" dirty="0">
                <a:latin typeface="Tw Cen MT"/>
              </a:rPr>
            </a:br>
            <a:endParaRPr lang="fi-FI" sz="2400" dirty="0">
              <a:latin typeface="Tw Cen M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latin typeface="Tw Cen MT"/>
              </a:rPr>
              <a:t> </a:t>
            </a:r>
            <a:r>
              <a:rPr lang="fi-FI" sz="2400" dirty="0"/>
              <a:t>Tiiviissä vuorovaikutuksessa </a:t>
            </a:r>
            <a:r>
              <a:rPr lang="fi-FI" sz="2400" b="1" dirty="0"/>
              <a:t>fyysisen</a:t>
            </a:r>
            <a:r>
              <a:rPr lang="fi-FI" sz="2400" dirty="0"/>
              <a:t> ja</a:t>
            </a:r>
            <a:r>
              <a:rPr lang="fi-FI" sz="2400" b="1" dirty="0"/>
              <a:t> sosiaalisen hyvinvoinnin</a:t>
            </a:r>
            <a:r>
              <a:rPr lang="fi-FI" sz="2400" dirty="0"/>
              <a:t> kanssa</a:t>
            </a:r>
          </a:p>
          <a:p>
            <a:pPr marL="0" indent="0">
              <a:buNone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Ei välttämättä pysyvä tila</a:t>
            </a:r>
            <a:endParaRPr lang="en-US" sz="2400" dirty="0"/>
          </a:p>
        </p:txBody>
      </p:sp>
      <p:pic>
        <p:nvPicPr>
          <p:cNvPr id="2050" name="Picture 2" descr="Free Ilmainen kuvapankkikuva tunnisteilla abstrakti maalaus, huone, istuminen Stock Photo">
            <a:extLst>
              <a:ext uri="{FF2B5EF4-FFF2-40B4-BE49-F238E27FC236}">
                <a16:creationId xmlns:a16="http://schemas.microsoft.com/office/drawing/2014/main" id="{3BBA822B-50C9-A84D-A7B2-5F9DCE3C1D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/>
              <a:t>Suojaavat ja haavoittavat tekijät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643" y="2285999"/>
            <a:ext cx="6392303" cy="4279187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ea typeface="+mn-lt"/>
                <a:cs typeface="+mn-lt"/>
              </a:rPr>
              <a:t> </a:t>
            </a:r>
            <a:r>
              <a:rPr lang="fi-FI" sz="2000" b="1" dirty="0"/>
              <a:t>Suojaavat tekijät (voimavarat):</a:t>
            </a:r>
            <a:r>
              <a:rPr lang="fi-FI" sz="2000" dirty="0"/>
              <a:t> vahvistavat psyykkistä hyvinvointia, auttavat selviytymistä haastavissa olosuhteissa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Haavoittavat tekijät</a:t>
            </a:r>
            <a:r>
              <a:rPr lang="fi-FI" sz="2000" dirty="0"/>
              <a:t> </a:t>
            </a:r>
            <a:r>
              <a:rPr lang="fi-FI" sz="2000" b="1" dirty="0"/>
              <a:t>(riskitekijät)</a:t>
            </a:r>
            <a:r>
              <a:rPr lang="fi-FI" sz="2000" dirty="0"/>
              <a:t>: lisäävät riskiä mielenterveyden oireille tai pidentävät/pahentavat oireita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Suojaavat ja haavoittavat tekijät jaetaan sisäisiin ja ulkoisiin taustatekijöihin: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1" dirty="0"/>
              <a:t>sisäiset taustatekijät</a:t>
            </a:r>
            <a:r>
              <a:rPr lang="fi-FI" sz="2000" dirty="0"/>
              <a:t> liittyvät ihmiseen itseensä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b="1" dirty="0"/>
              <a:t>ulkoiset taustatekijät</a:t>
            </a:r>
            <a:r>
              <a:rPr lang="fi-FI" sz="2000" dirty="0"/>
              <a:t> liittyvät ihmissuhteisiin, omaan asemaan yhteiskunnassa, yhteiskunnan rakenteisiin ja kulttuuriin</a:t>
            </a:r>
            <a:endParaRPr lang="en-US" sz="2000" dirty="0"/>
          </a:p>
        </p:txBody>
      </p:sp>
      <p:pic>
        <p:nvPicPr>
          <p:cNvPr id="1026" name="Picture 2" descr="Free Ilmainen kuvapankkikuva tunnisteilla ääni, aktivismi, ihmiset Stock Photo">
            <a:extLst>
              <a:ext uri="{FF2B5EF4-FFF2-40B4-BE49-F238E27FC236}">
                <a16:creationId xmlns:a16="http://schemas.microsoft.com/office/drawing/2014/main" id="{C9C11605-4A13-CD45-BC80-001CBA05DA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0" r="51670" b="-1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927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352" y="1150295"/>
            <a:ext cx="3599243" cy="1499616"/>
          </a:xfrm>
        </p:spPr>
        <p:txBody>
          <a:bodyPr>
            <a:normAutofit fontScale="90000"/>
          </a:bodyPr>
          <a:lstStyle/>
          <a:p>
            <a:r>
              <a:rPr lang="fi-FI" dirty="0"/>
              <a:t>Esimerkkejä suojaavista ja haavoittavista tekijöistä  </a:t>
            </a:r>
          </a:p>
        </p:txBody>
      </p:sp>
      <p:pic>
        <p:nvPicPr>
          <p:cNvPr id="6" name="Sisällön paikkamerkki 5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320DC6B-A620-492E-A876-433A8D2A22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9" t="5250" r="156" b="-896"/>
          <a:stretch/>
        </p:blipFill>
        <p:spPr>
          <a:xfrm>
            <a:off x="5560457" y="256056"/>
            <a:ext cx="5901458" cy="6345887"/>
          </a:xfrm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90334" y="6510479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4 tunteet ja mielenterveys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7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89570" cy="1499616"/>
          </a:xfrm>
        </p:spPr>
        <p:txBody>
          <a:bodyPr>
            <a:normAutofit/>
          </a:bodyPr>
          <a:lstStyle/>
          <a:p>
            <a:r>
              <a:rPr lang="fi-FI" err="1"/>
              <a:t>resilienssi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585" y="1407560"/>
            <a:ext cx="7635349" cy="5196462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Psyykkinen palautumiskyky: </a:t>
            </a:r>
            <a:r>
              <a:rPr lang="fi-FI" sz="2400" dirty="0">
                <a:ea typeface="+mn-lt"/>
                <a:cs typeface="+mn-lt"/>
              </a:rPr>
              <a:t>psyykkistä joustavuutta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miten hyvin sopeutuu muutoksiin ja haastaviin tilanteisiin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miten hyvin toipuu vastoinkäymisistä</a:t>
            </a:r>
          </a:p>
          <a:p>
            <a:pPr marL="128016" lvl="1" indent="0">
              <a:buNone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Resilienssissä</a:t>
            </a:r>
            <a:r>
              <a:rPr lang="fi-FI" sz="2400" dirty="0">
                <a:ea typeface="+mn-lt"/>
                <a:cs typeface="+mn-lt"/>
              </a:rPr>
              <a:t> yksilöllisiä eroja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 err="1"/>
              <a:t>resilienteillä</a:t>
            </a:r>
            <a:r>
              <a:rPr lang="fi-FI" sz="2000" dirty="0"/>
              <a:t> ihmisillä on taito tunnistaa ja hyödyntää voimavarojaan</a:t>
            </a:r>
          </a:p>
          <a:p>
            <a:pPr marL="128016" lvl="1" indent="0">
              <a:buNone/>
            </a:pP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Voimavarat (suojaavat tekijät) kasvattavat </a:t>
            </a:r>
            <a:r>
              <a:rPr lang="fi-FI" sz="2400" dirty="0" err="1"/>
              <a:t>resilienssiä</a:t>
            </a:r>
            <a:r>
              <a:rPr lang="fi-FI" sz="24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esim. hyvät itsesäätely- ja tunnetaidot, lämminhenkiset ihmissuhteet</a:t>
            </a:r>
          </a:p>
          <a:p>
            <a:pPr marL="128016" lvl="1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Resilienssiä</a:t>
            </a:r>
            <a:r>
              <a:rPr lang="fi-FI" sz="2400" dirty="0">
                <a:ea typeface="+mn-lt"/>
                <a:cs typeface="+mn-lt"/>
              </a:rPr>
              <a:t> pystyy vahvistamaan kaikissa elämänvaiheissa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esim. vaikeiden tunteiden tunnistaminen ja hyväksyminen, kasvun ajattelutapa</a:t>
            </a:r>
          </a:p>
        </p:txBody>
      </p:sp>
      <p:pic>
        <p:nvPicPr>
          <p:cNvPr id="3074" name="Picture 2" descr="Free Ilmainen kuvapankkikuva tunnisteilla aikuinen, asento, asu Stock Photo">
            <a:extLst>
              <a:ext uri="{FF2B5EF4-FFF2-40B4-BE49-F238E27FC236}">
                <a16:creationId xmlns:a16="http://schemas.microsoft.com/office/drawing/2014/main" id="{6CE5651C-2E4E-854F-8B6B-743BCA657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66" y="2010998"/>
            <a:ext cx="3100383" cy="4354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49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6109556B-EAE9-4435-B409-0519F2CB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52267" cy="6858000"/>
          </a:xfrm>
          <a:prstGeom prst="rect">
            <a:avLst/>
          </a:prstGeom>
          <a:solidFill>
            <a:srgbClr val="7778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07027" cy="1499616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Deci &amp; Ryan: itsemääräämisteoria</a:t>
            </a:r>
          </a:p>
        </p:txBody>
      </p:sp>
      <p:cxnSp>
        <p:nvCxnSpPr>
          <p:cNvPr id="4105" name="Straight Connector 4104">
            <a:extLst>
              <a:ext uri="{FF2B5EF4-FFF2-40B4-BE49-F238E27FC236}">
                <a16:creationId xmlns:a16="http://schemas.microsoft.com/office/drawing/2014/main" id="{5814CCBE-423E-41B2-A9F3-82679F49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0"/>
            <a:ext cx="6269155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rgbClr val="FFFFFF"/>
                </a:solidFill>
                <a:ea typeface="+mn-lt"/>
                <a:cs typeface="+mn-lt"/>
              </a:rPr>
              <a:t> </a:t>
            </a:r>
            <a:r>
              <a:rPr lang="fi-FI" sz="2400" b="1" dirty="0">
                <a:solidFill>
                  <a:srgbClr val="FFFFFF"/>
                </a:solidFill>
              </a:rPr>
              <a:t>Itsemääräämisteoria (itseohjautuvuusteoria):</a:t>
            </a:r>
            <a:r>
              <a:rPr lang="fi-FI" sz="2400" dirty="0">
                <a:solidFill>
                  <a:srgbClr val="FFFFFF"/>
                </a:solidFill>
              </a:rPr>
              <a:t> selittää psyykkistä hyvinvointia ja motivaatiota sekä niihin johtavia tekijöitä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solidFill>
                <a:srgbClr val="FFFFF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FFFFFF"/>
                </a:solidFill>
              </a:rPr>
              <a:t> Hyvinvoinnin edellytys kolmen psykologisen perustarpeen täyttyminen: 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sz="2000" b="1" dirty="0">
                <a:solidFill>
                  <a:srgbClr val="FFFFFF"/>
                </a:solidFill>
              </a:rPr>
              <a:t>Autonomia:</a:t>
            </a:r>
            <a:r>
              <a:rPr lang="fi-FI" sz="2000" dirty="0">
                <a:solidFill>
                  <a:srgbClr val="FFFFFF"/>
                </a:solidFill>
              </a:rPr>
              <a:t> mahdollisuus vaikuttaa omaan toimintaan ja tehdä valintoja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sz="2000" b="1" dirty="0">
                <a:solidFill>
                  <a:srgbClr val="FFFFFF"/>
                </a:solidFill>
              </a:rPr>
              <a:t>Kompetenssi:</a:t>
            </a:r>
            <a:r>
              <a:rPr lang="fi-FI" sz="2000" dirty="0">
                <a:solidFill>
                  <a:srgbClr val="FFFFFF"/>
                </a:solidFill>
              </a:rPr>
              <a:t> kyvykkyyden ja pystyvyyden kokeminen</a:t>
            </a:r>
          </a:p>
          <a:p>
            <a:pPr marL="470916" lvl="1" indent="-342900">
              <a:buFont typeface="+mj-lt"/>
              <a:buAutoNum type="arabicPeriod"/>
            </a:pPr>
            <a:r>
              <a:rPr lang="fi-FI" sz="2000" b="1" dirty="0">
                <a:solidFill>
                  <a:srgbClr val="FFFFFF"/>
                </a:solidFill>
              </a:rPr>
              <a:t>Yhteenkuuluvuus:</a:t>
            </a:r>
            <a:r>
              <a:rPr lang="fi-FI" sz="2000" dirty="0">
                <a:solidFill>
                  <a:srgbClr val="FFFFFF"/>
                </a:solidFill>
              </a:rPr>
              <a:t> hyväksytyksi tuleminen ja ryhmään kuuluminen</a:t>
            </a:r>
            <a:endParaRPr lang="fi-FI" sz="2000" dirty="0">
              <a:solidFill>
                <a:srgbClr val="FFFFFF"/>
              </a:solidFill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18103" y="6470704"/>
            <a:ext cx="3913051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>
                <a:solidFill>
                  <a:srgbClr val="FFFFFF"/>
                </a:solidFill>
              </a:rPr>
              <a:t>© Sanoma Pro, Tekijät ● Mieli 4 tunteet ja mielenterveys, kuva: pexels</a:t>
            </a:r>
            <a:endParaRPr lang="en-US">
              <a:solidFill>
                <a:srgbClr val="FFFFFF"/>
              </a:solidFill>
            </a:endParaRPr>
          </a:p>
        </p:txBody>
      </p:sp>
      <p:pic>
        <p:nvPicPr>
          <p:cNvPr id="4098" name="Picture 2" descr="Free Ilmainen kuvapankkikuva tunnisteilla asento, asu, dungaree Stock Photo">
            <a:extLst>
              <a:ext uri="{FF2B5EF4-FFF2-40B4-BE49-F238E27FC236}">
                <a16:creationId xmlns:a16="http://schemas.microsoft.com/office/drawing/2014/main" id="{3209D998-8F63-6B45-AD5E-40435753B0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" r="6667"/>
          <a:stretch/>
        </p:blipFill>
        <p:spPr bwMode="auto">
          <a:xfrm>
            <a:off x="7552266" y="10"/>
            <a:ext cx="463973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334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ee Ilmainen kuvapankkikuva tunnisteilla hyppiminen, lapsi, leikkiminen Stock Photo">
            <a:extLst>
              <a:ext uri="{FF2B5EF4-FFF2-40B4-BE49-F238E27FC236}">
                <a16:creationId xmlns:a16="http://schemas.microsoft.com/office/drawing/2014/main" id="{C3B690EA-5662-7946-88F7-FDEA270470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36" r="9091" b="1365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Rectangle 5126">
            <a:extLst>
              <a:ext uri="{FF2B5EF4-FFF2-40B4-BE49-F238E27FC236}">
                <a16:creationId xmlns:a16="http://schemas.microsoft.com/office/drawing/2014/main" id="{57D175FC-84CC-4D12-A5E2-FA27D934E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52265" cy="6858000"/>
          </a:xfrm>
          <a:prstGeom prst="rect">
            <a:avLst/>
          </a:prstGeom>
          <a:solidFill>
            <a:srgbClr val="FFFFFF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6" cy="1499616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000000"/>
                </a:solidFill>
              </a:rPr>
              <a:t>Psyykkisen hyvinvoinnin ulottuvuudet</a:t>
            </a:r>
          </a:p>
        </p:txBody>
      </p:sp>
      <p:cxnSp>
        <p:nvCxnSpPr>
          <p:cNvPr id="5129" name="Straight Connector 5128">
            <a:extLst>
              <a:ext uri="{FF2B5EF4-FFF2-40B4-BE49-F238E27FC236}">
                <a16:creationId xmlns:a16="http://schemas.microsoft.com/office/drawing/2014/main" id="{8AC38328-2D50-4DDB-BD20-28DE12E49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370" y="2286000"/>
            <a:ext cx="6402574" cy="4297670"/>
          </a:xfrm>
        </p:spPr>
        <p:txBody>
          <a:bodyPr vert="horz" lIns="45720" tIns="45720" rIns="45720" bIns="45720" rtlCol="0">
            <a:normAutofit fontScale="92500" lnSpcReduction="2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solidFill>
                  <a:srgbClr val="000000"/>
                </a:solidFill>
                <a:ea typeface="+mn-lt"/>
                <a:cs typeface="+mn-lt"/>
              </a:rPr>
              <a:t> </a:t>
            </a:r>
            <a:r>
              <a:rPr lang="fi-FI" sz="2400" dirty="0">
                <a:solidFill>
                  <a:srgbClr val="000000"/>
                </a:solidFill>
                <a:ea typeface="+mn-lt"/>
                <a:cs typeface="+mn-lt"/>
              </a:rPr>
              <a:t>Osa tutkijoista jakaa </a:t>
            </a:r>
            <a:r>
              <a:rPr lang="fi-FI" sz="2400" b="1" dirty="0">
                <a:solidFill>
                  <a:srgbClr val="000000"/>
                </a:solidFill>
                <a:ea typeface="+mn-lt"/>
                <a:cs typeface="+mn-lt"/>
              </a:rPr>
              <a:t>p</a:t>
            </a:r>
            <a:r>
              <a:rPr lang="fi-FI" sz="2400" b="1" dirty="0">
                <a:solidFill>
                  <a:srgbClr val="000000"/>
                </a:solidFill>
              </a:rPr>
              <a:t>syykkisen hyvinvoinnin</a:t>
            </a:r>
            <a:r>
              <a:rPr lang="fi-FI" sz="2400" dirty="0">
                <a:solidFill>
                  <a:srgbClr val="000000"/>
                </a:solidFill>
              </a:rPr>
              <a:t> kolmeen ulottuvuuteen (esim. Lapsesta aikuiseksi -pitkittäistutkimus)</a:t>
            </a:r>
          </a:p>
          <a:p>
            <a:pPr>
              <a:buFont typeface="Arial" panose="020B0602020104020603" pitchFamily="34" charset="0"/>
              <a:buChar char="•"/>
            </a:pPr>
            <a:endParaRPr lang="fi-FI" sz="2400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b="1" dirty="0">
                <a:solidFill>
                  <a:srgbClr val="000000"/>
                </a:solidFill>
              </a:rPr>
              <a:t>Psykologinen hyvinvointi</a:t>
            </a:r>
            <a:r>
              <a:rPr lang="fi-FI" sz="2400" dirty="0">
                <a:solidFill>
                  <a:srgbClr val="000000"/>
                </a:solidFill>
              </a:rPr>
              <a:t>: psyykkisen kasvun tavoittelu, itsensä toteuttaminen, elämän kokeminen merkitykselliseksi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b="1" dirty="0">
                <a:solidFill>
                  <a:srgbClr val="000000"/>
                </a:solidFill>
              </a:rPr>
              <a:t>Emotionaalinen hyvinvointi</a:t>
            </a:r>
            <a:r>
              <a:rPr lang="fi-FI" sz="2400" dirty="0">
                <a:solidFill>
                  <a:srgbClr val="000000"/>
                </a:solidFill>
              </a:rPr>
              <a:t>: myönteisten tunteiden kokeminen, yleinen tyytyväisyys elämään, onnellisuus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400" b="1" dirty="0">
                <a:solidFill>
                  <a:srgbClr val="000000"/>
                </a:solidFill>
              </a:rPr>
              <a:t>Sosiaalinen hyvinvointi</a:t>
            </a:r>
            <a:r>
              <a:rPr lang="fi-FI" sz="2400" dirty="0">
                <a:solidFill>
                  <a:srgbClr val="000000"/>
                </a:solidFill>
              </a:rPr>
              <a:t>: kokemus hyväksytyksi tulemisesta ja siitä, että pystyy ratkomaan ympäristössään olevia ongelmia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000" dirty="0">
              <a:solidFill>
                <a:srgbClr val="000000"/>
              </a:solidFill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39425" y="6583670"/>
            <a:ext cx="3972840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rgbClr val="000000"/>
                </a:solidFill>
              </a:rPr>
              <a:t>© Sanoma Pro, Tekijät ● Mieli 4 tunteet ja mielenterveys, Kuva: </a:t>
            </a:r>
            <a:r>
              <a:rPr lang="fi-FI" dirty="0" err="1">
                <a:solidFill>
                  <a:srgbClr val="000000"/>
                </a:solidFill>
              </a:rPr>
              <a:t>Pexels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09556B-EAE9-4435-B409-0519F2CB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52267" cy="6858000"/>
          </a:xfrm>
          <a:prstGeom prst="rect">
            <a:avLst/>
          </a:prstGeom>
          <a:solidFill>
            <a:srgbClr val="3753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34" y="435511"/>
            <a:ext cx="6007027" cy="1499616"/>
          </a:xfrm>
        </p:spPr>
        <p:txBody>
          <a:bodyPr>
            <a:normAutofit/>
          </a:bodyPr>
          <a:lstStyle/>
          <a:p>
            <a:r>
              <a:rPr lang="fi-FI" dirty="0" err="1">
                <a:solidFill>
                  <a:srgbClr val="FFFFFF"/>
                </a:solidFill>
              </a:rPr>
              <a:t>Ryff</a:t>
            </a:r>
            <a:r>
              <a:rPr lang="fi-FI" dirty="0">
                <a:solidFill>
                  <a:srgbClr val="FFFFFF"/>
                </a:solidFill>
              </a:rPr>
              <a:t>: psykologisen hyvinvoinnin teoria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814CCBE-423E-41B2-A9F3-82679F49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00" y="2053320"/>
            <a:ext cx="6889892" cy="4681430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1. </a:t>
            </a:r>
            <a:r>
              <a:rPr lang="fi-FI" sz="1800" b="1" dirty="0">
                <a:solidFill>
                  <a:srgbClr val="FFFFFF"/>
                </a:solidFill>
              </a:rPr>
              <a:t>Itsensä hyväksyminen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FF"/>
                </a:solidFill>
              </a:rPr>
              <a:t>itseensä myönteisesti ja arvostavasti suhtautuminen, omien vahvuuksien ja rajoitusten tiedostaminen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2. </a:t>
            </a:r>
            <a:r>
              <a:rPr lang="fi-FI" sz="1800" b="1" dirty="0">
                <a:solidFill>
                  <a:srgbClr val="FFFFFF"/>
                </a:solidFill>
              </a:rPr>
              <a:t>Myönteiset ihmissuhteet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FF"/>
                </a:solidFill>
              </a:rPr>
              <a:t>kyky muodostaa ja ylläpitää vastavuoroisia ja turvallisia ihmissuhteita, kyky empatiaan ja läheisyyteen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3. </a:t>
            </a:r>
            <a:r>
              <a:rPr lang="fi-FI" sz="1800" b="1" dirty="0">
                <a:solidFill>
                  <a:srgbClr val="FFFFFF"/>
                </a:solidFill>
              </a:rPr>
              <a:t>Autonomia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FF"/>
                </a:solidFill>
              </a:rPr>
              <a:t>itsenäisyyden, yksilöllisyyden ja henkilökohtaisen vapauden kokeminen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4. </a:t>
            </a:r>
            <a:r>
              <a:rPr lang="fi-FI" sz="1800" b="1" dirty="0">
                <a:solidFill>
                  <a:srgbClr val="FFFFFF"/>
                </a:solidFill>
              </a:rPr>
              <a:t>Ympäristön</a:t>
            </a:r>
            <a:r>
              <a:rPr lang="fi-FI" sz="1800" dirty="0">
                <a:solidFill>
                  <a:srgbClr val="FFFFFF"/>
                </a:solidFill>
              </a:rPr>
              <a:t> </a:t>
            </a:r>
            <a:r>
              <a:rPr lang="fi-FI" sz="1800" b="1" dirty="0">
                <a:solidFill>
                  <a:srgbClr val="FFFFFF"/>
                </a:solidFill>
              </a:rPr>
              <a:t>hallinta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FF"/>
                </a:solidFill>
              </a:rPr>
              <a:t>omiin tarpeisiin ja arvoihin sopivan ympäristön luominen itselleen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5. </a:t>
            </a:r>
            <a:r>
              <a:rPr lang="fi-FI" sz="1800" b="1" dirty="0">
                <a:solidFill>
                  <a:srgbClr val="FFFFFF"/>
                </a:solidFill>
              </a:rPr>
              <a:t>Elämän tarkoituksen</a:t>
            </a:r>
            <a:r>
              <a:rPr lang="fi-FI" sz="1800" dirty="0">
                <a:solidFill>
                  <a:srgbClr val="FFFFFF"/>
                </a:solidFill>
              </a:rPr>
              <a:t> </a:t>
            </a:r>
            <a:r>
              <a:rPr lang="fi-FI" sz="1800" b="1" dirty="0">
                <a:solidFill>
                  <a:srgbClr val="FFFFFF"/>
                </a:solidFill>
              </a:rPr>
              <a:t>kokemus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FF"/>
                </a:solidFill>
              </a:rPr>
              <a:t>tavoitteisiin pyrkiminen, elämän kokeminen merkitykselliseksi</a:t>
            </a:r>
          </a:p>
          <a:p>
            <a:pPr marL="0" indent="0">
              <a:buNone/>
            </a:pPr>
            <a:r>
              <a:rPr lang="fi-FI" sz="1800" dirty="0">
                <a:solidFill>
                  <a:srgbClr val="FFFFFF"/>
                </a:solidFill>
              </a:rPr>
              <a:t>6. </a:t>
            </a:r>
            <a:r>
              <a:rPr lang="fi-FI" sz="1800" b="1" dirty="0">
                <a:solidFill>
                  <a:srgbClr val="FFFFFF"/>
                </a:solidFill>
              </a:rPr>
              <a:t>Henkilökohtainen kasvu</a:t>
            </a:r>
            <a:r>
              <a:rPr lang="fi-FI" sz="1800" dirty="0">
                <a:solidFill>
                  <a:srgbClr val="FFFFFF"/>
                </a:solidFill>
              </a:rPr>
              <a:t>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FFFFFF"/>
                </a:solidFill>
              </a:rPr>
              <a:t>elinikäinen oppiminen ja itsensä paremmin tunteminen</a:t>
            </a:r>
          </a:p>
        </p:txBody>
      </p:sp>
      <p:pic>
        <p:nvPicPr>
          <p:cNvPr id="5" name="Picture 2" descr="Free Ilmainen kuvapankkikuva tunnisteilla abstrakti maalaus, huone, istuminen Stock Photo">
            <a:extLst>
              <a:ext uri="{FF2B5EF4-FFF2-40B4-BE49-F238E27FC236}">
                <a16:creationId xmlns:a16="http://schemas.microsoft.com/office/drawing/2014/main" id="{CEAE522B-BC76-EB14-97DE-65D0A52483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78948" y="6460430"/>
            <a:ext cx="3913051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rgbClr val="FFFFFF"/>
                </a:solidFill>
              </a:rPr>
              <a:t>© Sanoma Pro, Tekijät ● Mieli 4 tunteet ja mielenterveys, Kuva</a:t>
            </a:r>
            <a:r>
              <a:rPr lang="fi-FI">
                <a:solidFill>
                  <a:srgbClr val="FFFFFF"/>
                </a:solidFill>
              </a:rPr>
              <a:t>: Pexels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5E0D53-289C-4EC9-BCB6-0C902531E65E}">
  <ds:schemaRefs>
    <ds:schemaRef ds:uri="42116817-7e29-4aa7-b7a6-c483eebecbb8"/>
    <ds:schemaRef ds:uri="807aa635-cdf8-4f87-acc5-eeaafee58a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45</TotalTime>
  <Words>409</Words>
  <Application>Microsoft Office PowerPoint</Application>
  <PresentationFormat>Laajakuva</PresentationFormat>
  <Paragraphs>60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Integraali</vt:lpstr>
      <vt:lpstr>4.Mitä on Psyykkinen hyvinvointi</vt:lpstr>
      <vt:lpstr>Psyykkinen hyvinvointi</vt:lpstr>
      <vt:lpstr>Suojaavat ja haavoittavat tekijät</vt:lpstr>
      <vt:lpstr>Esimerkkejä suojaavista ja haavoittavista tekijöistä  </vt:lpstr>
      <vt:lpstr>resilienssi</vt:lpstr>
      <vt:lpstr>Deci &amp; Ryan: itsemääräämisteoria</vt:lpstr>
      <vt:lpstr>Psyykkisen hyvinvoinnin ulottuvuudet</vt:lpstr>
      <vt:lpstr>Ryff: psykologisen hyvinvoinnin teoria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Oinasmaa Noora</cp:lastModifiedBy>
  <cp:revision>5</cp:revision>
  <dcterms:created xsi:type="dcterms:W3CDTF">2021-05-18T05:21:46Z</dcterms:created>
  <dcterms:modified xsi:type="dcterms:W3CDTF">2023-06-13T09:42:39Z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