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3" r:id="rId2"/>
    <p:sldId id="257" r:id="rId3"/>
    <p:sldId id="280" r:id="rId4"/>
    <p:sldId id="282" r:id="rId5"/>
    <p:sldId id="281" r:id="rId6"/>
    <p:sldId id="279" r:id="rId7"/>
    <p:sldId id="271" r:id="rId8"/>
    <p:sldId id="278" r:id="rId9"/>
  </p:sldIdLst>
  <p:sldSz cx="9144000" cy="6858000" type="screen4x3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3" autoAdjust="0"/>
    <p:restoredTop sz="94741" autoAdjust="0"/>
  </p:normalViewPr>
  <p:slideViewPr>
    <p:cSldViewPr>
      <p:cViewPr varScale="1">
        <p:scale>
          <a:sx n="107" d="100"/>
          <a:sy n="107" d="100"/>
        </p:scale>
        <p:origin x="191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152AE5-B093-7D1E-DD11-B4470FDE45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3978EEA-3C83-0A63-5A40-F7CD593245C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397C81EA-7823-3EFF-49FB-700C4E4B49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A286B922-98E4-46D9-C983-2A972E2C781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C6BC62-41A2-E24F-87FC-C4A5FE2D725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FF23D52E-ACFB-E074-1C92-582CF03000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38484E2-38E8-0F0D-09DC-15280FA4AE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2E953F-E352-334E-A644-D783E52A5D7B}" type="datetimeFigureOut">
              <a:rPr lang="fi-FI"/>
              <a:pPr>
                <a:defRPr/>
              </a:pPr>
              <a:t>28.8.2025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DC82FB53-DD5D-7D9E-07E1-958679FC07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F2672F9B-743F-D18C-D04E-77C4E3B10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44CB02-17F8-026F-8531-7D572554ED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C6BB31-D95C-F88A-CD54-D51162854F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6872B8E-7109-4847-8FF6-6D23F068D1B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F9B3D0-DD1A-57B1-6B2B-7DA6AB74C5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F4FECE-7314-0E30-F954-B875ED27D3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61AE6C-D8F2-3271-78EF-49008B45CE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E4F36-015E-264D-BF4D-F3DC5B4EC11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5127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D4EB86-4A5D-A586-8723-BAEE8F92FA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06AF8F-E0BB-E137-5FC3-CB85801B2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BCAB8F-9004-C790-8EF9-EA9045EB6C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E010-2BCA-2D44-B51C-64E182DBABA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6494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005E29-05C1-07D6-4278-8631D1FEC0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FDC824-CE5D-6539-DA42-FA60ACCBE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932329-EF39-05CC-2FF6-90E591CB0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94FA1-3A67-BD46-A120-BE504DF26BF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9621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5C5E77-4577-59D9-0524-08EB49A9F2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5758C6-95B3-7BB1-793C-FF7B3EA059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91760B-56F0-B573-FF82-F39D0D2213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E8D8A-CBD8-AA49-BDB7-D5C7530FC0C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0400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4EAE55-6352-6FCA-C2CF-95F9203D7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16AB9D-4F91-3ED7-6AFD-398F365FB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522BC6-DDF3-72EF-D721-2CDACDD79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12D0A-AC52-8741-A4AA-2E05D8FE279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30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4C4FDC-810A-49E2-CA59-8210E1403B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ADC03A-9BCD-7A95-DC61-CD291AB2E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026387-6925-0744-139D-5585D54A3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5E373-CA60-A74D-ADEC-17E01C03515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9832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A3FA394-6F76-5ABE-61F7-BAF1C993E6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210C81-CBB0-3C7B-C560-4912F421C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216D36D-4032-1E00-3DAC-0A410B734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A074A-2C50-D845-9D5E-A2E529FABF2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6126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0253BD-6B77-210F-59B4-FD34B5E42D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9EF3E9-4919-035C-A540-0522ADCE42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7076C8-54ED-9B50-C746-5BC42187E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6100D-0FBF-E54A-9D89-486448E9640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5837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4CE4C2-0885-7966-9074-199314D45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897F14-118B-163B-9BBB-F792FFF2E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670789-1CE1-C92F-ECA0-F7A0097EF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952E2-831A-E640-BF3D-0A830CC3916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2929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1873A4-B9EE-91EE-9941-902697E026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177A8-3996-1508-6933-9A4FAC48DA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AC9638-C437-6A21-7082-D264CE4E7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ECA52-7148-324D-843A-B29FEE53701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79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72039-829F-64A5-2E20-B089CFCAC6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DA5F11-1CC1-29DC-E867-837085F587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F621D9-0F07-CD8B-F6F1-19973610C0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3E104-09F8-5D43-A820-DA1442AF0F3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4790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A7EDAC6-862C-FB32-CBE3-C4D2AF105C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4A1B33-6A08-8988-6D51-EF304EEF7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CFD499-D212-EDA2-56F7-256E778A94D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52E7DD5-6DBD-E7BE-D9AD-B48BE9D8E8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781E69-0BB9-A012-A2A0-FE216C6C3AE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DA696D-ACEA-CE40-8357-980F1411370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vuokraamo@laajis.f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gwyneth.koljonen@edu.jyvaskyla.fi" TargetMode="External"/><Relationship Id="rId3" Type="http://schemas.openxmlformats.org/officeDocument/2006/relationships/hyperlink" Target="mailto:Taina.salmela@edu.jyvaskyla.fi" TargetMode="External"/><Relationship Id="rId7" Type="http://schemas.openxmlformats.org/officeDocument/2006/relationships/hyperlink" Target="mailto:sanna.g.linna@edu.jyvaskyla.f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anni.kotro@edu.jyvaskyla.fi" TargetMode="External"/><Relationship Id="rId5" Type="http://schemas.openxmlformats.org/officeDocument/2006/relationships/hyperlink" Target="mailto:annika.huuskonen_hyvarinen@edu.jyvaskyla.fi" TargetMode="External"/><Relationship Id="rId4" Type="http://schemas.openxmlformats.org/officeDocument/2006/relationships/hyperlink" Target="mailto:susanna.toikka@edu.jyvaskyla.f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rkus.soini@jyu.f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5F960FD5-6624-A0E7-DBEB-45D75EBBE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5334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/>
              <a:t>Paikat</a:t>
            </a:r>
          </a:p>
        </p:txBody>
      </p:sp>
      <p:pic>
        <p:nvPicPr>
          <p:cNvPr id="18434" name="Picture 3" descr="topbar_paddling">
            <a:extLst>
              <a:ext uri="{FF2B5EF4-FFF2-40B4-BE49-F238E27FC236}">
                <a16:creationId xmlns:a16="http://schemas.microsoft.com/office/drawing/2014/main" id="{26656A5C-3B36-4401-F913-E27AF9CAF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4">
            <a:extLst>
              <a:ext uri="{FF2B5EF4-FFF2-40B4-BE49-F238E27FC236}">
                <a16:creationId xmlns:a16="http://schemas.microsoft.com/office/drawing/2014/main" id="{EA89D3BF-9DB6-5195-776F-798D8D5A7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546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Kiipeily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i-FI" altLang="fi-FI" sz="1800" dirty="0"/>
              <a:t>-U1 Kiipeilykeskus/</a:t>
            </a:r>
            <a:r>
              <a:rPr lang="fi-FI" altLang="fi-FI" sz="1800" dirty="0" err="1"/>
              <a:t>Boulderpaja</a:t>
            </a:r>
            <a:endParaRPr lang="fi-FI" altLang="fi-FI" sz="1800" dirty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Maastopyöräily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-</a:t>
            </a:r>
            <a:r>
              <a:rPr lang="fi-FI" altLang="fi-FI" sz="1800" dirty="0"/>
              <a:t>Tapaaminen </a:t>
            </a:r>
            <a:r>
              <a:rPr lang="fi-FI" altLang="fi-FI" sz="1800" dirty="0" err="1"/>
              <a:t>Laajiksessa</a:t>
            </a:r>
            <a:r>
              <a:rPr lang="fi-FI" altLang="fi-FI" sz="1800" dirty="0"/>
              <a:t> rinteen puolella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Seikkailu suunnittelu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-</a:t>
            </a:r>
            <a:r>
              <a:rPr lang="fi-FI" altLang="fi-FI" sz="1800" dirty="0"/>
              <a:t>Paikka? Laajavuori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Seikkailupäivät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i-FI" altLang="fi-FI" sz="1800" dirty="0"/>
              <a:t>-Paikka? Laajavuori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800" b="1" dirty="0"/>
              <a:t>Melonta demo ja kylmäuinti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i-FI" altLang="fi-FI" sz="1800" dirty="0"/>
              <a:t>-Tuomiojärvi / Kivelän ranta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i-FI" altLang="fi-FI" sz="1800" b="1" dirty="0"/>
              <a:t>Melontaretki 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fi-FI" altLang="fi-FI" sz="1800" dirty="0"/>
              <a:t>-Tuomiojärvi / Kivelän ranta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F68500CE-A790-1F7C-6C99-2D349D343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5334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 dirty="0" err="1"/>
              <a:t>Boulderointi</a:t>
            </a:r>
            <a:endParaRPr lang="fi-FI" altLang="fi-FI" sz="3200" dirty="0"/>
          </a:p>
        </p:txBody>
      </p:sp>
      <p:pic>
        <p:nvPicPr>
          <p:cNvPr id="19458" name="Picture 3" descr="topbar_paddling">
            <a:extLst>
              <a:ext uri="{FF2B5EF4-FFF2-40B4-BE49-F238E27FC236}">
                <a16:creationId xmlns:a16="http://schemas.microsoft.com/office/drawing/2014/main" id="{C50C6136-D208-D095-0CC6-AD6DCC837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id="{F2427317-2D3C-ECA4-8A90-4E2B1CD5C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altLang="fi-FI" sz="2000" b="1" dirty="0" err="1"/>
              <a:t>Boulderpajalla</a:t>
            </a:r>
            <a:r>
              <a:rPr lang="fi-FI" altLang="fi-FI" sz="2000" b="1" dirty="0"/>
              <a:t> U1</a:t>
            </a:r>
          </a:p>
          <a:p>
            <a:pPr eaLnBrk="1" hangingPunct="1">
              <a:defRPr/>
            </a:pPr>
            <a:r>
              <a:rPr lang="fi-FI" altLang="fi-FI" sz="2000" dirty="0" err="1"/>
              <a:t>Boulderointia</a:t>
            </a:r>
            <a:endParaRPr lang="fi-FI" altLang="fi-FI" sz="2000" dirty="0"/>
          </a:p>
          <a:p>
            <a:pPr eaLnBrk="1" hangingPunct="1">
              <a:defRPr/>
            </a:pPr>
            <a:r>
              <a:rPr lang="fi-FI" altLang="fi-FI" sz="2000" dirty="0"/>
              <a:t>Sisäliikunta varusteet</a:t>
            </a:r>
          </a:p>
          <a:p>
            <a:pPr eaLnBrk="1" hangingPunct="1">
              <a:defRPr/>
            </a:pPr>
            <a:r>
              <a:rPr lang="fi-FI" altLang="fi-FI" sz="2000" dirty="0"/>
              <a:t>Kynnet, tarttuvat esineet kannattaa huomioida</a:t>
            </a:r>
          </a:p>
          <a:p>
            <a:pPr marL="0" indent="0">
              <a:buFontTx/>
              <a:buNone/>
              <a:defRPr/>
            </a:pPr>
            <a:endParaRPr lang="fi-FI" sz="1800" b="1" dirty="0"/>
          </a:p>
          <a:p>
            <a:pPr marL="0" indent="0">
              <a:buFontTx/>
              <a:buNone/>
              <a:defRPr/>
            </a:pPr>
            <a:r>
              <a:rPr lang="fi-FI" sz="1800" b="1" dirty="0"/>
              <a:t>RAPORTTIIN</a:t>
            </a:r>
            <a:r>
              <a:rPr lang="fi-FI" sz="2000" dirty="0"/>
              <a:t> </a:t>
            </a:r>
          </a:p>
          <a:p>
            <a:pPr>
              <a:defRPr/>
            </a:pPr>
            <a:r>
              <a:rPr lang="fi-FI" sz="2000" dirty="0" err="1"/>
              <a:t>Boulderoinnista</a:t>
            </a:r>
            <a:r>
              <a:rPr lang="fi-FI" sz="2000" dirty="0"/>
              <a:t> perusasiat tekniikasta ja toimimisesta seinällä/salilla</a:t>
            </a:r>
          </a:p>
          <a:p>
            <a:pPr>
              <a:defRPr/>
            </a:pPr>
            <a:r>
              <a:rPr lang="fi-FI" sz="2000" dirty="0"/>
              <a:t>Turvallisuusseikat, varusteet, riskit, toiminta hätätilanteessa</a:t>
            </a:r>
          </a:p>
          <a:p>
            <a:pPr>
              <a:defRPr/>
            </a:pPr>
            <a:r>
              <a:rPr lang="fi-FI" sz="2000" dirty="0"/>
              <a:t>Harjoitteita, pienryhmätehtävät, haasteita kiipeilyssä</a:t>
            </a:r>
          </a:p>
          <a:p>
            <a:pPr>
              <a:defRPr/>
            </a:pPr>
            <a:r>
              <a:rPr lang="fi-FI" sz="2000" dirty="0"/>
              <a:t>Koulusoveltuvuus, koulussa toteutus? Sovellutukset (miten soveltaa eri-ikäisille oppilaille, erikokoisille ryhmille, heterogeenisille ryhmille, eriyttämisideat yms.)</a:t>
            </a:r>
          </a:p>
          <a:p>
            <a:pPr eaLnBrk="1" hangingPunct="1">
              <a:defRPr/>
            </a:pPr>
            <a:endParaRPr lang="fi-FI" altLang="fi-FI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B62F94D-F543-E4AE-4E61-755B1F720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5334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/>
              <a:t>MTB</a:t>
            </a:r>
          </a:p>
        </p:txBody>
      </p:sp>
      <p:pic>
        <p:nvPicPr>
          <p:cNvPr id="20482" name="Picture 3" descr="topbar_paddling">
            <a:extLst>
              <a:ext uri="{FF2B5EF4-FFF2-40B4-BE49-F238E27FC236}">
                <a16:creationId xmlns:a16="http://schemas.microsoft.com/office/drawing/2014/main" id="{43154F3E-5534-7A06-7F39-EF2B04870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4">
            <a:extLst>
              <a:ext uri="{FF2B5EF4-FFF2-40B4-BE49-F238E27FC236}">
                <a16:creationId xmlns:a16="http://schemas.microsoft.com/office/drawing/2014/main" id="{56ECC121-DF66-3708-5E24-28057102C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60804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altLang="fi-FI" dirty="0"/>
              <a:t>Maastopyöräily </a:t>
            </a:r>
            <a:r>
              <a:rPr lang="fi-FI" altLang="fi-FI" dirty="0" err="1"/>
              <a:t>Laajis</a:t>
            </a:r>
            <a:endParaRPr lang="fi-FI" altLang="fi-FI" dirty="0"/>
          </a:p>
          <a:p>
            <a:pPr eaLnBrk="1" hangingPunct="1">
              <a:defRPr/>
            </a:pPr>
            <a:r>
              <a:rPr lang="fi-FI" altLang="fi-FI" sz="2000" dirty="0"/>
              <a:t>Reitti kulkee pääosin polulla </a:t>
            </a:r>
          </a:p>
          <a:p>
            <a:pPr eaLnBrk="1" hangingPunct="1">
              <a:defRPr/>
            </a:pPr>
            <a:r>
              <a:rPr lang="fi-FI" altLang="fi-FI" sz="2000" dirty="0"/>
              <a:t>Joustettu pyörä tai ”läskipyörä”, ei cityhybridiä</a:t>
            </a:r>
          </a:p>
          <a:p>
            <a:pPr eaLnBrk="1" hangingPunct="1">
              <a:defRPr/>
            </a:pPr>
            <a:r>
              <a:rPr lang="fi-FI" altLang="fi-FI" sz="2000" dirty="0" err="1">
                <a:sym typeface="Wingdings" pitchFamily="2" charset="2"/>
              </a:rPr>
              <a:t>Tdk</a:t>
            </a:r>
            <a:r>
              <a:rPr lang="fi-FI" altLang="fi-FI" sz="2000" dirty="0">
                <a:sym typeface="Wingdings" pitchFamily="2" charset="2"/>
              </a:rPr>
              <a:t>. tukee </a:t>
            </a:r>
          </a:p>
          <a:p>
            <a:pPr eaLnBrk="1" hangingPunct="1">
              <a:defRPr/>
            </a:pPr>
            <a:r>
              <a:rPr lang="fi-FI" altLang="fi-FI" sz="2000" dirty="0">
                <a:sym typeface="Wingdings" pitchFamily="2" charset="2"/>
              </a:rPr>
              <a:t>e-</a:t>
            </a:r>
            <a:r>
              <a:rPr lang="fi-FI" altLang="fi-FI" sz="2000" dirty="0" err="1">
                <a:sym typeface="Wingdings" pitchFamily="2" charset="2"/>
              </a:rPr>
              <a:t>fatbike</a:t>
            </a:r>
            <a:r>
              <a:rPr lang="fi-FI" altLang="fi-FI" sz="2000" dirty="0">
                <a:sym typeface="Wingdings" pitchFamily="2" charset="2"/>
              </a:rPr>
              <a:t>: omavastuu 15 € Vahva suositus!!</a:t>
            </a:r>
          </a:p>
          <a:p>
            <a:pPr eaLnBrk="1" hangingPunct="1">
              <a:defRPr/>
            </a:pPr>
            <a:r>
              <a:rPr lang="fi-FI" altLang="fi-FI" sz="2000" dirty="0">
                <a:sym typeface="Wingdings" pitchFamily="2" charset="2"/>
              </a:rPr>
              <a:t>Täysjousitettu enduro: omavastuu 10€</a:t>
            </a:r>
          </a:p>
          <a:p>
            <a:pPr eaLnBrk="1" hangingPunct="1">
              <a:defRPr/>
            </a:pPr>
            <a:r>
              <a:rPr lang="fi-FI" altLang="fi-FI" sz="2000" dirty="0"/>
              <a:t>Tarvitaan pituus (enduroon jousitusta varten myös paino)</a:t>
            </a:r>
          </a:p>
          <a:p>
            <a:pPr eaLnBrk="1" hangingPunct="1">
              <a:defRPr/>
            </a:pPr>
            <a:r>
              <a:rPr lang="fi-FI" altLang="fi-FI" sz="2000" b="1" dirty="0"/>
              <a:t>Pyörien varaus ryhmittäin </a:t>
            </a:r>
            <a:r>
              <a:rPr lang="fi-FI" altLang="fi-FI" sz="2000" b="1" dirty="0">
                <a:sym typeface="Wingdings" pitchFamily="2" charset="2"/>
              </a:rPr>
              <a:t>kootusti heti tänään</a:t>
            </a:r>
          </a:p>
          <a:p>
            <a:pPr eaLnBrk="1" hangingPunct="1">
              <a:defRPr/>
            </a:pPr>
            <a:r>
              <a:rPr lang="fi-FI" altLang="fi-FI" sz="2000" b="1" dirty="0">
                <a:sym typeface="Wingdings" pitchFamily="2" charset="2"/>
                <a:hlinkClick r:id="rId3"/>
              </a:rPr>
              <a:t>vuokraamo@laajis.fi</a:t>
            </a:r>
            <a:endParaRPr lang="fi-FI" altLang="fi-FI" sz="2000" b="1" dirty="0">
              <a:sym typeface="Wingdings" pitchFamily="2" charset="2"/>
            </a:endParaRPr>
          </a:p>
          <a:p>
            <a:pPr eaLnBrk="1" hangingPunct="1">
              <a:defRPr/>
            </a:pPr>
            <a:endParaRPr lang="fi-FI" altLang="fi-FI" sz="2000" b="1" dirty="0">
              <a:sym typeface="Wingdings" pitchFamily="2" charset="2"/>
            </a:endParaRPr>
          </a:p>
          <a:p>
            <a:pPr eaLnBrk="1" hangingPunct="1">
              <a:defRPr/>
            </a:pPr>
            <a:endParaRPr lang="fi-FI" altLang="fi-FI" sz="2000" b="1" dirty="0">
              <a:sym typeface="Wingdings" pitchFamily="2" charset="2"/>
            </a:endParaRPr>
          </a:p>
          <a:p>
            <a:pPr eaLnBrk="1" hangingPunct="1">
              <a:defRPr/>
            </a:pPr>
            <a:endParaRPr lang="fi-FI" altLang="fi-FI" sz="2000" dirty="0"/>
          </a:p>
          <a:p>
            <a:pPr eaLnBrk="1" hangingPunct="1">
              <a:defRPr/>
            </a:pPr>
            <a:endParaRPr lang="fi-FI" altLang="fi-FI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B62F94D-F543-E4AE-4E61-755B1F720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5334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/>
              <a:t>MTB</a:t>
            </a:r>
          </a:p>
        </p:txBody>
      </p:sp>
      <p:pic>
        <p:nvPicPr>
          <p:cNvPr id="20482" name="Picture 3" descr="topbar_paddling">
            <a:extLst>
              <a:ext uri="{FF2B5EF4-FFF2-40B4-BE49-F238E27FC236}">
                <a16:creationId xmlns:a16="http://schemas.microsoft.com/office/drawing/2014/main" id="{43154F3E-5534-7A06-7F39-EF2B04870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4">
            <a:extLst>
              <a:ext uri="{FF2B5EF4-FFF2-40B4-BE49-F238E27FC236}">
                <a16:creationId xmlns:a16="http://schemas.microsoft.com/office/drawing/2014/main" id="{56ECC121-DF66-3708-5E24-28057102C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altLang="fi-FI" dirty="0"/>
              <a:t>Maastopyöräily </a:t>
            </a:r>
            <a:r>
              <a:rPr lang="fi-FI" altLang="fi-FI" dirty="0" err="1"/>
              <a:t>Laajis</a:t>
            </a:r>
            <a:endParaRPr lang="fi-FI" altLang="fi-FI" dirty="0"/>
          </a:p>
          <a:p>
            <a:pPr eaLnBrk="1" hangingPunct="1">
              <a:buFontTx/>
              <a:buNone/>
              <a:defRPr/>
            </a:pPr>
            <a:endParaRPr lang="fi-FI" altLang="fi-FI" sz="2000" b="1" dirty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fi-FI" altLang="fi-FI" sz="2000" dirty="0"/>
              <a:t>Asianmukaiset varusteet (ei parasta ulkoiluasua)</a:t>
            </a:r>
          </a:p>
          <a:p>
            <a:pPr eaLnBrk="1" hangingPunct="1">
              <a:defRPr/>
            </a:pPr>
            <a:r>
              <a:rPr lang="fi-FI" altLang="fi-FI" sz="2000" dirty="0"/>
              <a:t>Kypäräpakko (lasit?)</a:t>
            </a:r>
          </a:p>
          <a:p>
            <a:pPr eaLnBrk="1" hangingPunct="1">
              <a:defRPr/>
            </a:pPr>
            <a:r>
              <a:rPr lang="fi-FI" altLang="fi-FI" sz="2000" dirty="0"/>
              <a:t>Varaa mukaan juomista </a:t>
            </a:r>
          </a:p>
          <a:p>
            <a:pPr eaLnBrk="1" hangingPunct="1">
              <a:defRPr/>
            </a:pPr>
            <a:endParaRPr lang="fi-FI" altLang="fi-FI" sz="2000" b="1" dirty="0">
              <a:sym typeface="Wingdings" pitchFamily="2" charset="2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fi-FI" altLang="fi-FI" sz="2000" b="1" dirty="0"/>
              <a:t>Raporttiin</a:t>
            </a:r>
          </a:p>
          <a:p>
            <a:pPr eaLnBrk="1" hangingPunct="1">
              <a:defRPr/>
            </a:pPr>
            <a:r>
              <a:rPr lang="fi-FI" altLang="fi-FI" sz="2000" dirty="0"/>
              <a:t>Perusasiat pyöräilystä varusteista sekä toteutuksesta</a:t>
            </a:r>
          </a:p>
          <a:p>
            <a:pPr eaLnBrk="1" hangingPunct="1">
              <a:defRPr/>
            </a:pPr>
            <a:r>
              <a:rPr lang="fi-FI" altLang="fi-FI" sz="2000" dirty="0"/>
              <a:t>Turvallisuus</a:t>
            </a:r>
          </a:p>
          <a:p>
            <a:pPr eaLnBrk="1" hangingPunct="1">
              <a:defRPr/>
            </a:pPr>
            <a:r>
              <a:rPr lang="fi-FI" sz="2000" dirty="0"/>
              <a:t>Käytännön vinkkejä ja huomioita</a:t>
            </a:r>
            <a:endParaRPr lang="fi-FI" altLang="fi-FI" sz="2000" b="1" dirty="0"/>
          </a:p>
          <a:p>
            <a:pPr eaLnBrk="1" hangingPunct="1">
              <a:defRPr/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1668480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4EB0A498-A730-0BFD-D9B4-A01FE728D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24525" y="538162"/>
            <a:ext cx="3311525" cy="1594694"/>
          </a:xfrm>
        </p:spPr>
        <p:txBody>
          <a:bodyPr/>
          <a:lstStyle/>
          <a:p>
            <a:pPr eaLnBrk="1" hangingPunct="1"/>
            <a:r>
              <a:rPr lang="fi-FI" altLang="fi-FI" sz="2800" dirty="0"/>
              <a:t>Melonta/kylmäuinti</a:t>
            </a:r>
            <a:br>
              <a:rPr lang="fi-FI" altLang="fi-FI" sz="2800" dirty="0"/>
            </a:br>
            <a:r>
              <a:rPr lang="fi-FI" altLang="fi-FI" sz="2800" b="1" dirty="0"/>
              <a:t>Tuomiojärvi</a:t>
            </a:r>
            <a:r>
              <a:rPr lang="fi-FI" altLang="fi-FI" sz="2800" dirty="0"/>
              <a:t> uimaranta</a:t>
            </a:r>
          </a:p>
        </p:txBody>
      </p:sp>
      <p:pic>
        <p:nvPicPr>
          <p:cNvPr id="21506" name="Picture 3" descr="topbar_paddling">
            <a:extLst>
              <a:ext uri="{FF2B5EF4-FFF2-40B4-BE49-F238E27FC236}">
                <a16:creationId xmlns:a16="http://schemas.microsoft.com/office/drawing/2014/main" id="{D9D97ED0-D075-0510-3A9C-B9250155A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id="{0136037C-67CD-16F0-DB34-C7C36A16F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i-FI" altLang="fi-FI" sz="2000" b="1" dirty="0"/>
              <a:t>Melonta Tuomiojärven uimaranta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altLang="fi-FI" sz="2000" dirty="0"/>
              <a:t>Valitaan kolmikko retkelle</a:t>
            </a:r>
          </a:p>
          <a:p>
            <a:pPr eaLnBrk="1" hangingPunct="1">
              <a:defRPr/>
            </a:pPr>
            <a:r>
              <a:rPr lang="fi-FI" altLang="fi-FI" sz="2000" dirty="0"/>
              <a:t>Tutustutaan kanoottiin ja muuhun välineistöön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altLang="fi-FI" sz="2000" b="1" dirty="0"/>
              <a:t>Kylmäuinti</a:t>
            </a:r>
          </a:p>
          <a:p>
            <a:pPr eaLnBrk="1" hangingPunct="1">
              <a:defRPr/>
            </a:pPr>
            <a:r>
              <a:rPr lang="fi-FI" altLang="fi-FI" sz="2000" dirty="0"/>
              <a:t>100-200m veden lämpötilasta riippuen</a:t>
            </a:r>
          </a:p>
          <a:p>
            <a:pPr eaLnBrk="1" hangingPunct="1">
              <a:defRPr/>
            </a:pPr>
            <a:r>
              <a:rPr lang="fi-FI" altLang="fi-FI" sz="2000" dirty="0"/>
              <a:t>Varustuksena normaali ulkoiluvarustus, ei kenkiä</a:t>
            </a:r>
          </a:p>
          <a:p>
            <a:pPr eaLnBrk="1" hangingPunct="1">
              <a:defRPr/>
            </a:pPr>
            <a:r>
              <a:rPr lang="fi-FI" altLang="fi-FI" sz="2000" dirty="0"/>
              <a:t>Varaa vaihtovaatteet ja pyyhe mukaan. HUOM rannalla ei lämpimiä pukutiloja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altLang="fi-FI" sz="2000" b="1" dirty="0"/>
              <a:t>Mahdolliseen raporttiin</a:t>
            </a:r>
          </a:p>
          <a:p>
            <a:pPr eaLnBrk="1" hangingPunct="1">
              <a:defRPr/>
            </a:pPr>
            <a:r>
              <a:rPr lang="fi-FI" altLang="fi-FI" sz="2000" dirty="0"/>
              <a:t>Perusteet toteutuksesta</a:t>
            </a:r>
          </a:p>
          <a:p>
            <a:pPr eaLnBrk="1" hangingPunct="1">
              <a:defRPr/>
            </a:pPr>
            <a:r>
              <a:rPr lang="fi-FI" altLang="fi-FI" sz="2000" dirty="0"/>
              <a:t>Koulusoveltuvuus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09711203-1ADE-2719-55E0-DBD5F094AC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5334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Seikkailu harjoituskerta</a:t>
            </a:r>
          </a:p>
        </p:txBody>
      </p:sp>
      <p:pic>
        <p:nvPicPr>
          <p:cNvPr id="22530" name="Picture 3" descr="topbar_paddling">
            <a:extLst>
              <a:ext uri="{FF2B5EF4-FFF2-40B4-BE49-F238E27FC236}">
                <a16:creationId xmlns:a16="http://schemas.microsoft.com/office/drawing/2014/main" id="{C6E28D4C-CC42-1887-16A4-510478C79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>
            <a:extLst>
              <a:ext uri="{FF2B5EF4-FFF2-40B4-BE49-F238E27FC236}">
                <a16:creationId xmlns:a16="http://schemas.microsoft.com/office/drawing/2014/main" id="{AAF39E71-6085-78D4-FB58-85402279A1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7545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altLang="fi-FI" sz="2000" b="1" dirty="0"/>
              <a:t>Tavoitteet</a:t>
            </a:r>
            <a:r>
              <a:rPr lang="fi-FI" altLang="fi-FI" sz="2000" dirty="0"/>
              <a:t> </a:t>
            </a:r>
          </a:p>
          <a:p>
            <a:pPr eaLnBrk="1" hangingPunct="1">
              <a:defRPr/>
            </a:pPr>
            <a:r>
              <a:rPr lang="fi-FI" altLang="fi-FI" sz="2000" dirty="0"/>
              <a:t>Käydä läpi harjoitteet ja muodostaa kuva niiden sisällöstä sekä päivän kulusta</a:t>
            </a:r>
          </a:p>
          <a:p>
            <a:pPr eaLnBrk="1" hangingPunct="1">
              <a:defRPr/>
            </a:pPr>
            <a:r>
              <a:rPr lang="fi-FI" altLang="fi-FI" sz="2000" dirty="0"/>
              <a:t>Saada materiaalia myöhempää käyttöä varten </a:t>
            </a:r>
          </a:p>
          <a:p>
            <a:pPr eaLnBrk="1" hangingPunct="1">
              <a:defRPr/>
            </a:pPr>
            <a:r>
              <a:rPr lang="fi-FI" altLang="fi-FI" sz="2000" dirty="0"/>
              <a:t>Ideoida jatkokehittelyjä ja sovelluksia</a:t>
            </a:r>
          </a:p>
          <a:p>
            <a:pPr marL="0" indent="0" eaLnBrk="1" hangingPunct="1">
              <a:buFontTx/>
              <a:buNone/>
              <a:defRPr/>
            </a:pPr>
            <a:endParaRPr lang="fi-FI" sz="2000" dirty="0"/>
          </a:p>
          <a:p>
            <a:pPr marL="0" indent="0" eaLnBrk="1" hangingPunct="1">
              <a:buFontTx/>
              <a:buNone/>
              <a:defRPr/>
            </a:pPr>
            <a:r>
              <a:rPr lang="fi-FI" sz="2000" b="1" dirty="0"/>
              <a:t>Tehtävä</a:t>
            </a:r>
            <a:r>
              <a:rPr lang="fi-FI" sz="2000" dirty="0"/>
              <a:t> </a:t>
            </a:r>
          </a:p>
          <a:p>
            <a:pPr>
              <a:defRPr/>
            </a:pPr>
            <a:r>
              <a:rPr lang="fi-FI" sz="2000" dirty="0"/>
              <a:t>Valmistele seikkailudemolle elämysrasti/rasteja</a:t>
            </a:r>
          </a:p>
          <a:p>
            <a:pPr>
              <a:defRPr/>
            </a:pPr>
            <a:r>
              <a:rPr lang="fi-FI" sz="2000" dirty="0"/>
              <a:t>Tee </a:t>
            </a:r>
            <a:r>
              <a:rPr lang="fi-FI" sz="2000" dirty="0" err="1"/>
              <a:t>rast</a:t>
            </a:r>
            <a:r>
              <a:rPr lang="fi-FI" sz="2000" dirty="0"/>
              <a:t>(e)</a:t>
            </a:r>
            <a:r>
              <a:rPr lang="fi-FI" sz="2000" dirty="0" err="1"/>
              <a:t>istasi</a:t>
            </a:r>
            <a:r>
              <a:rPr lang="fi-FI" sz="2000" dirty="0"/>
              <a:t> havainnollinen materiaali (esim. kuvallinen tehtäväkortti ohjeineen) liitettäväksi seikkailupäivän raportin liitteeksi</a:t>
            </a:r>
          </a:p>
          <a:p>
            <a:pPr>
              <a:defRPr/>
            </a:pPr>
            <a:r>
              <a:rPr lang="fi-FI" sz="2000" dirty="0"/>
              <a:t>Materiaalin luonnos mukaan demolle?</a:t>
            </a:r>
          </a:p>
          <a:p>
            <a:pPr>
              <a:defRPr/>
            </a:pPr>
            <a:r>
              <a:rPr lang="fi-FI" sz="2000" dirty="0"/>
              <a:t>Käydään läpi seikkailupäivän toteutus kokonaisuudessaan</a:t>
            </a:r>
            <a:endParaRPr lang="fi-FI" altLang="fi-FI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2B333955-AAD4-615B-CA42-94B06B85B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43600" y="304800"/>
            <a:ext cx="2971800" cy="457200"/>
          </a:xfrm>
        </p:spPr>
        <p:txBody>
          <a:bodyPr/>
          <a:lstStyle/>
          <a:p>
            <a:pPr eaLnBrk="1" hangingPunct="1"/>
            <a:r>
              <a:rPr lang="fi-FI" altLang="fi-FI" sz="3200"/>
              <a:t>Seikkailupäivä</a:t>
            </a:r>
          </a:p>
        </p:txBody>
      </p:sp>
      <p:pic>
        <p:nvPicPr>
          <p:cNvPr id="23554" name="Picture 3" descr="topbar_paddling">
            <a:extLst>
              <a:ext uri="{FF2B5EF4-FFF2-40B4-BE49-F238E27FC236}">
                <a16:creationId xmlns:a16="http://schemas.microsoft.com/office/drawing/2014/main" id="{03F9B4DD-C582-E075-1852-00D84FFA7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4">
            <a:extLst>
              <a:ext uri="{FF2B5EF4-FFF2-40B4-BE49-F238E27FC236}">
                <a16:creationId xmlns:a16="http://schemas.microsoft.com/office/drawing/2014/main" id="{F4491992-DB31-E1BA-F2AB-ABA3F73CE8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850832" cy="511189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i-FI" sz="2800" b="1" dirty="0"/>
              <a:t>Seikkailupäivä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8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i-FI" sz="1800" b="1" dirty="0"/>
              <a:t>Mitä tehdään?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fi-FI" altLang="fi-FI" sz="1600" dirty="0"/>
              <a:t>Elämyksellisyys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fi-FI" altLang="fi-FI" sz="1600" dirty="0"/>
              <a:t>Toimintapisteitä, Montako?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fi-FI" altLang="fi-FI" sz="1600" dirty="0"/>
              <a:t>Toimintapisteet, vastuut, roolit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fi-FI" altLang="fi-FI" sz="1600" dirty="0"/>
              <a:t>Materiaalit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i-FI" sz="1800" b="1" dirty="0"/>
              <a:t>Missä pidetään, ellei </a:t>
            </a:r>
            <a:r>
              <a:rPr lang="fi-FI" altLang="fi-FI" sz="1800" b="1" dirty="0" err="1"/>
              <a:t>Laajiksessa</a:t>
            </a:r>
            <a:r>
              <a:rPr lang="fi-FI" altLang="fi-FI" sz="1800" b="1" dirty="0"/>
              <a:t>?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fi-FI" altLang="fi-FI" sz="1800" b="1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fi-FI" altLang="fi-FI" sz="1800" b="1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fi-FI" altLang="fi-FI" sz="1800" b="1" dirty="0"/>
              <a:t>Opettajat </a:t>
            </a:r>
            <a:r>
              <a:rPr lang="fi-FI" altLang="fi-FI" sz="2000" b="1" dirty="0"/>
              <a:t>odottavat yhteyden ottoanne</a:t>
            </a:r>
          </a:p>
          <a:p>
            <a:r>
              <a:rPr lang="en-AU" sz="1800" b="1" dirty="0"/>
              <a:t>3.10  1/6lk (</a:t>
            </a:r>
            <a:r>
              <a:rPr lang="en-AU" sz="1800" dirty="0"/>
              <a:t>18+8=26op) </a:t>
            </a:r>
            <a:r>
              <a:rPr lang="en-AU" sz="1800" u="sng" dirty="0">
                <a:hlinkClick r:id="rId3"/>
              </a:rPr>
              <a:t>Taina.salmela@edu.jyvaskyla.fi</a:t>
            </a:r>
            <a:r>
              <a:rPr lang="en-AU" sz="1800" u="sng" dirty="0"/>
              <a:t>; </a:t>
            </a:r>
            <a:r>
              <a:rPr lang="en-AU" sz="1800" dirty="0">
                <a:hlinkClick r:id="rId4"/>
              </a:rPr>
              <a:t>susanna</a:t>
            </a:r>
            <a:r>
              <a:rPr lang="en-AU" sz="1800" u="sng" dirty="0">
                <a:hlinkClick r:id="rId4"/>
              </a:rPr>
              <a:t>.toikka@edu.jyvaskyla.fi</a:t>
            </a:r>
            <a:endParaRPr lang="en-AU" sz="1800" u="sng" dirty="0"/>
          </a:p>
          <a:p>
            <a:r>
              <a:rPr lang="en-AU" sz="1800" b="1" dirty="0"/>
              <a:t>7.10  3-4lk</a:t>
            </a:r>
            <a:r>
              <a:rPr lang="en-AU" sz="1800" dirty="0"/>
              <a:t> (15+21=36op) </a:t>
            </a:r>
            <a:r>
              <a:rPr lang="en-AU" sz="1800" dirty="0">
                <a:hlinkClick r:id="rId5"/>
              </a:rPr>
              <a:t>annika.huuskonen_hyvarinen@edu.jyvaskyla.fi</a:t>
            </a:r>
            <a:r>
              <a:rPr lang="en-AU" sz="1800" dirty="0"/>
              <a:t>; </a:t>
            </a:r>
            <a:r>
              <a:rPr lang="en-AU" sz="1800" dirty="0">
                <a:hlinkClick r:id="rId6"/>
              </a:rPr>
              <a:t>sanni.kotro@edu.jyvaskyla.fi</a:t>
            </a:r>
            <a:endParaRPr lang="en-AU" sz="1800" dirty="0"/>
          </a:p>
          <a:p>
            <a:r>
              <a:rPr lang="en-AU" sz="1800" b="1" dirty="0"/>
              <a:t>8.10   2E (</a:t>
            </a:r>
            <a:r>
              <a:rPr lang="en-AU" sz="1800" dirty="0"/>
              <a:t>20op) </a:t>
            </a:r>
            <a:r>
              <a:rPr lang="en-AU" sz="1800" dirty="0">
                <a:hlinkClick r:id="rId7"/>
              </a:rPr>
              <a:t>sanna.g.linna@edu.jyvaskyla.fi</a:t>
            </a:r>
            <a:endParaRPr lang="en-AU" sz="1800" dirty="0"/>
          </a:p>
          <a:p>
            <a:r>
              <a:rPr lang="en-AU" sz="1800" b="1" dirty="0"/>
              <a:t>10.10 5E (</a:t>
            </a:r>
            <a:r>
              <a:rPr lang="en-AU" sz="1800" dirty="0"/>
              <a:t>15op) </a:t>
            </a:r>
            <a:r>
              <a:rPr lang="en-AU" sz="1800" dirty="0">
                <a:hlinkClick r:id="rId8"/>
              </a:rPr>
              <a:t>gwyneth.koljonen@edu.jyvaskyla.fi</a:t>
            </a:r>
            <a:endParaRPr lang="en-AU" sz="1800" dirty="0"/>
          </a:p>
          <a:p>
            <a:pPr marL="0" indent="0">
              <a:buNone/>
            </a:pPr>
            <a:endParaRPr lang="fi-FI" altLang="fi-FI" sz="1800" dirty="0">
              <a:latin typeface="Calibri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fi-FI" altLang="fi-FI" sz="1800" dirty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>
            <a:extLst>
              <a:ext uri="{FF2B5EF4-FFF2-40B4-BE49-F238E27FC236}">
                <a16:creationId xmlns:a16="http://schemas.microsoft.com/office/drawing/2014/main" id="{656FCFA2-CAD4-23FE-44A5-0FC51C654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125538"/>
            <a:ext cx="7772400" cy="969962"/>
          </a:xfrm>
        </p:spPr>
        <p:txBody>
          <a:bodyPr/>
          <a:lstStyle/>
          <a:p>
            <a:pPr eaLnBrk="1" hangingPunct="1"/>
            <a:br>
              <a:rPr lang="fi-FI" altLang="fi-FI" sz="4000" dirty="0"/>
            </a:br>
            <a:r>
              <a:rPr lang="fi-FI" altLang="fi-FI" sz="4000" dirty="0"/>
              <a:t>KURSSITEHTÄVÄ </a:t>
            </a:r>
            <a:br>
              <a:rPr lang="fi-FI" altLang="fi-FI" sz="4000" dirty="0"/>
            </a:br>
            <a:br>
              <a:rPr lang="fi-FI" altLang="fi-FI" sz="4000" dirty="0"/>
            </a:br>
            <a:endParaRPr lang="fi-FI" altLang="fi-FI" sz="4000" dirty="0"/>
          </a:p>
        </p:txBody>
      </p:sp>
      <p:pic>
        <p:nvPicPr>
          <p:cNvPr id="17410" name="Picture 4" descr="topbar_paddling">
            <a:extLst>
              <a:ext uri="{FF2B5EF4-FFF2-40B4-BE49-F238E27FC236}">
                <a16:creationId xmlns:a16="http://schemas.microsoft.com/office/drawing/2014/main" id="{156A9AE8-D8EC-F9EE-9C27-A72E8C890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"/>
            <a:ext cx="46863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8">
            <a:extLst>
              <a:ext uri="{FF2B5EF4-FFF2-40B4-BE49-F238E27FC236}">
                <a16:creationId xmlns:a16="http://schemas.microsoft.com/office/drawing/2014/main" id="{0526FB94-A9D4-A923-91C2-844D04C62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i-FI" sz="1800" b="1" dirty="0"/>
              <a:t>Seikkailupäivä, maastopyöräily ja kiipeily (kylmäuinti?)</a:t>
            </a:r>
          </a:p>
          <a:p>
            <a:pPr>
              <a:defRPr/>
            </a:pPr>
            <a:endParaRPr lang="fi-FI" sz="1800" dirty="0"/>
          </a:p>
          <a:p>
            <a:pPr>
              <a:defRPr/>
            </a:pPr>
            <a:r>
              <a:rPr lang="fi-FI" sz="1800" dirty="0"/>
              <a:t>Osa ryhmästä tuottaa seikkailupäivä manuaalin. Tavoitteena koota käsikirja jatkokäyttöä varten (= sisältö, rastit, suunnitelmat, sovellutukset, reitit ym. selkeästi ja havainnollisesti selitetty ja esitetty). </a:t>
            </a:r>
          </a:p>
          <a:p>
            <a:pPr>
              <a:defRPr/>
            </a:pPr>
            <a:r>
              <a:rPr lang="fi-FI" sz="1800" dirty="0"/>
              <a:t>Manuaali sisältää pohdintaa, kuvia ohjeita ja käytännön vinkkejä seikkailupäivän järjestämisestä ja toteutuksesta </a:t>
            </a:r>
          </a:p>
          <a:p>
            <a:pPr>
              <a:defRPr/>
            </a:pPr>
            <a:r>
              <a:rPr lang="fi-FI" sz="1800" dirty="0"/>
              <a:t>Kaikki ryhmäläiset tuottavat lisäksi yhden elämysrastin havainnollisine ohjeinen liitettäväksi rastipankkiin</a:t>
            </a:r>
          </a:p>
          <a:p>
            <a:pPr>
              <a:defRPr/>
            </a:pPr>
            <a:r>
              <a:rPr lang="fi-FI" sz="1800" dirty="0"/>
              <a:t>Osa ryhmästä tuottaa opetusmateriaalin maastopyöräilyyn ja kiipeilyyn</a:t>
            </a:r>
          </a:p>
          <a:p>
            <a:pPr>
              <a:defRPr/>
            </a:pPr>
            <a:r>
              <a:rPr lang="fi-FI" sz="1800" dirty="0"/>
              <a:t>PALAUTUS  kaikille materiaaleille (samoihin kansiin ryhmittäin) viimeistään pe 28.10.2025 </a:t>
            </a:r>
            <a:r>
              <a:rPr lang="fi-FI" sz="1800" dirty="0" err="1"/>
              <a:t>pedanet</a:t>
            </a:r>
            <a:r>
              <a:rPr lang="fi-FI" sz="1800" dirty="0"/>
              <a:t> ja sähköpostitse  </a:t>
            </a:r>
            <a:r>
              <a:rPr lang="fi-FI" sz="1800" dirty="0">
                <a:hlinkClick r:id="rId3"/>
              </a:rPr>
              <a:t>markus.soini@jyu.fi</a:t>
            </a:r>
            <a:r>
              <a:rPr lang="fi-FI" sz="1800" dirty="0"/>
              <a:t>.  Huomioithan että raportista löytyvät tekijöiden nimet</a:t>
            </a:r>
          </a:p>
          <a:p>
            <a:pPr>
              <a:defRPr/>
            </a:pPr>
            <a:endParaRPr lang="fi-FI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57273</TotalTime>
  <Words>483</Words>
  <Application>Microsoft Macintosh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Times New Roman</vt:lpstr>
      <vt:lpstr>Wingdings</vt:lpstr>
      <vt:lpstr>Oletusrakenne</vt:lpstr>
      <vt:lpstr>Paikat</vt:lpstr>
      <vt:lpstr>Boulderointi</vt:lpstr>
      <vt:lpstr>MTB</vt:lpstr>
      <vt:lpstr>MTB</vt:lpstr>
      <vt:lpstr>Melonta/kylmäuinti Tuomiojärvi uimaranta</vt:lpstr>
      <vt:lpstr>Seikkailu harjoituskerta</vt:lpstr>
      <vt:lpstr>Seikkailupäivä</vt:lpstr>
      <vt:lpstr> KURSSITEHTÄVÄ   </vt:lpstr>
    </vt:vector>
  </TitlesOfParts>
  <Company>JY Liikuntakasvatuksen laitos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Melonta ja vesipelastus 2002</dc:title>
  <dc:creator>JY/LK</dc:creator>
  <cp:lastModifiedBy>Soini, Markus</cp:lastModifiedBy>
  <cp:revision>115</cp:revision>
  <dcterms:created xsi:type="dcterms:W3CDTF">2002-08-16T05:33:07Z</dcterms:created>
  <dcterms:modified xsi:type="dcterms:W3CDTF">2025-09-01T07:03:48Z</dcterms:modified>
</cp:coreProperties>
</file>