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94" r:id="rId5"/>
    <p:sldId id="433" r:id="rId6"/>
    <p:sldId id="296" r:id="rId7"/>
    <p:sldId id="428" r:id="rId8"/>
    <p:sldId id="430" r:id="rId9"/>
    <p:sldId id="429" r:id="rId10"/>
    <p:sldId id="427" r:id="rId11"/>
    <p:sldId id="437" r:id="rId12"/>
    <p:sldId id="434" r:id="rId13"/>
    <p:sldId id="435" r:id="rId14"/>
    <p:sldId id="436" r:id="rId15"/>
    <p:sldId id="432" r:id="rId16"/>
    <p:sldId id="438" r:id="rId17"/>
    <p:sldId id="426" r:id="rId18"/>
    <p:sldId id="418" r:id="rId19"/>
    <p:sldId id="422" r:id="rId20"/>
    <p:sldId id="419" r:id="rId21"/>
    <p:sldId id="423" r:id="rId22"/>
    <p:sldId id="424" r:id="rId23"/>
    <p:sldId id="425" r:id="rId24"/>
  </p:sldIdLst>
  <p:sldSz cx="24382413" cy="13716000"/>
  <p:notesSz cx="6797675" cy="9928225"/>
  <p:defaultTextStyle>
    <a:defPPr>
      <a:defRPr lang="fi-FI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4"/>
    <a:srgbClr val="28482B"/>
    <a:srgbClr val="000000"/>
    <a:srgbClr val="A75042"/>
    <a:srgbClr val="CEF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6327" autoAdjust="0"/>
  </p:normalViewPr>
  <p:slideViewPr>
    <p:cSldViewPr snapToGrid="0" showGuides="1">
      <p:cViewPr varScale="1">
        <p:scale>
          <a:sx n="41" d="100"/>
          <a:sy n="41" d="100"/>
        </p:scale>
        <p:origin x="490" y="77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CA1C57-9911-4377-BF89-4428ED51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80562EB6-7F5B-4915-A40E-F7FCECC2DDF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679467" y="3651250"/>
            <a:ext cx="9435734" cy="87026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CF3B7EE-E5B4-4CA6-A179-48FB30EB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215CFA1B-C547-4577-B771-3C22DBF6DE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356429-3104-4F00-9F4F-3FC14377B490}" type="datetime1">
              <a:rPr lang="fi-FI" smtClean="0"/>
              <a:t>15.8.2025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F9CB36F5-CDFF-4603-A825-CB57ADAE24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0004B0FF-6C17-4DB4-AED2-0A715962A8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10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46" y="5269582"/>
            <a:ext cx="21029831" cy="3073914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9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2446" y="8616099"/>
            <a:ext cx="21029831" cy="1894788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9B8-CB4F-4B4F-891E-3D4A5241DE51}" type="datetime1">
              <a:rPr lang="fi-FI" smtClean="0"/>
              <a:t>15.8.2025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490" y="-20442"/>
            <a:ext cx="24387858" cy="1373644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C6CAD2-0D70-4B20-9702-7BC2BBD2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76800" y="867600"/>
            <a:ext cx="3790800" cy="3888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07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490" y="-20442"/>
            <a:ext cx="24387858" cy="1373644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C6CAD2-0D70-4B20-9702-7BC2BBD2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76800" y="867600"/>
            <a:ext cx="3790800" cy="3888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47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15.8.2025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neg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15.8.2025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506" y="867155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A3A-D064-40E9-B3C2-27D20437E4B9}" type="datetime1">
              <a:rPr lang="fi-FI" smtClean="0"/>
              <a:t>15.8.2025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 descr="Nainen kävelee laiturilla">
            <a:extLst>
              <a:ext uri="{FF2B5EF4-FFF2-40B4-BE49-F238E27FC236}">
                <a16:creationId xmlns:a16="http://schemas.microsoft.com/office/drawing/2014/main" id="{6E5FA1D4-2C32-4240-9B55-00EBF83580F6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24382800" cy="9916998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87" y="4524866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636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4524869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161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536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958975" y="9864725"/>
            <a:ext cx="20462875" cy="1746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565632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7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374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uva 25" descr="Perhokalasta joella">
            <a:extLst>
              <a:ext uri="{FF2B5EF4-FFF2-40B4-BE49-F238E27FC236}">
                <a16:creationId xmlns:a16="http://schemas.microsoft.com/office/drawing/2014/main" id="{A95772C7-77B4-444C-BFCE-65A0D2458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2800" cy="9975273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25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4878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D4BC64C-DA58-4905-8D24-27C383396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-23446"/>
            <a:ext cx="24342318" cy="1369255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9958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BC7025B-033D-4B6A-B0FA-D0DDBB57FF88}" type="datetime1">
              <a:rPr lang="fi-FI" smtClean="0"/>
              <a:t>15.8.2025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EEC36E0-62EA-43DA-A782-086AC04A9FF2}" type="datetime1">
              <a:rPr lang="fi-FI" smtClean="0"/>
              <a:t>15.8.2025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87779D1-EF85-46EC-9EF7-9F0CFFF1F4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874567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56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5D4D480-956B-4FFC-8657-40B8EAB56961}" type="datetime1">
              <a:rPr lang="fi-FI" smtClean="0"/>
              <a:t>15.8.2025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92000" y="1696826"/>
            <a:ext cx="12190413" cy="12019174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9754524" cy="21190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uorakulmio 16">
            <a:extLst>
              <a:ext uri="{FF2B5EF4-FFF2-40B4-BE49-F238E27FC236}">
                <a16:creationId xmlns:a16="http://schemas.microsoft.com/office/drawing/2014/main" id="{37A686D6-377E-4134-8AD7-52CF85CB8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488073" y="1696825"/>
            <a:ext cx="894339" cy="12019174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59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5AA99D26-7E5C-4B3D-B0E2-C7FB7365A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488073" y="1696825"/>
            <a:ext cx="894339" cy="12019174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E54443-86A4-4017-988D-5027443EDC41}" type="datetime1">
              <a:rPr lang="fi-FI" smtClean="0"/>
              <a:t>15.8.2025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92000" y="1696826"/>
            <a:ext cx="12190413" cy="12019174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9754524" cy="21190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44DEDD-B14E-4170-B38F-1AD146997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506" y="867155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20546568" cy="21190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0" y="4636008"/>
            <a:ext cx="20546568" cy="72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291" y="12865210"/>
            <a:ext cx="5486043" cy="5777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B62D47A2-5883-460C-BB04-150A3ADAC716}" type="datetime1">
              <a:rPr lang="fi-FI" smtClean="0"/>
              <a:t>15.8.2025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8059" y="12865210"/>
            <a:ext cx="8229064" cy="5777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7415" y="12865210"/>
            <a:ext cx="848465" cy="5777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22220A-C205-40F2-91C4-6D86D4D6081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506" y="867155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61" r:id="rId5"/>
    <p:sldLayoutId id="2147483650" r:id="rId6"/>
    <p:sldLayoutId id="2147483662" r:id="rId7"/>
    <p:sldLayoutId id="2147483663" r:id="rId8"/>
    <p:sldLayoutId id="2147483667" r:id="rId9"/>
    <p:sldLayoutId id="2147483658" r:id="rId10"/>
    <p:sldLayoutId id="2147483651" r:id="rId11"/>
    <p:sldLayoutId id="2147483671" r:id="rId12"/>
    <p:sldLayoutId id="2147483665" r:id="rId13"/>
    <p:sldLayoutId id="2147483654" r:id="rId14"/>
    <p:sldLayoutId id="2147483672" r:id="rId15"/>
    <p:sldLayoutId id="2147483655" r:id="rId16"/>
    <p:sldLayoutId id="2147483668" r:id="rId17"/>
    <p:sldLayoutId id="2147483675" r:id="rId18"/>
    <p:sldLayoutId id="2147483669" r:id="rId19"/>
    <p:sldLayoutId id="2147483676" r:id="rId20"/>
    <p:sldLayoutId id="2147483670" r:id="rId2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9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ouvola/perusopetus/koulut/keskustankoulu/huoltajalle/poissaolojen-puuttumismalli-kouvolan-kaupunki/kouvolan-malli-poissaoloihin-puuttumiseen:file/download/a5f43c0d304eb3d3846038a97f2c784e1f7fce45/poissaolot-%20kouvola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ouvola/perusopetus/koulut/keskustankoulu/huoltajalle/poissaolojen-puuttumismalli-kouvolan-kaupunki/kouvolan-malli-poissaoloihin-puuttumiseen:file/download/a5f43c0d304eb3d3846038a97f2c784e1f7fce45/poissaolot-%20kouvola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59666" y="9318171"/>
            <a:ext cx="21052734" cy="2154883"/>
          </a:xfrm>
        </p:spPr>
        <p:txBody>
          <a:bodyPr/>
          <a:lstStyle/>
          <a:p>
            <a:r>
              <a:rPr lang="fi-FI" sz="8800" dirty="0"/>
              <a:t>Vanhempainilta ti 19.8.2025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4800" dirty="0"/>
              <a:t>Tervetuloa Keskustan koulun vanhempainiltaan</a:t>
            </a:r>
          </a:p>
        </p:txBody>
      </p:sp>
    </p:spTree>
    <p:extLst>
      <p:ext uri="{BB962C8B-B14F-4D97-AF65-F5344CB8AC3E}">
        <p14:creationId xmlns:p14="http://schemas.microsoft.com/office/powerpoint/2010/main" val="397562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D111F9-E1D5-F7A8-C87E-90C96A9E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Check</a:t>
            </a:r>
            <a:r>
              <a:rPr lang="fi-FI" dirty="0"/>
              <a:t>- listat 2.lk ja 6.lk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8439AD-C1FC-9687-3E93-E84B507C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868" y="4275790"/>
            <a:ext cx="20546568" cy="7200000"/>
          </a:xfrm>
        </p:spPr>
        <p:txBody>
          <a:bodyPr/>
          <a:lstStyle/>
          <a:p>
            <a:pPr lvl="0"/>
            <a:r>
              <a:rPr lang="fi-FI" dirty="0"/>
              <a:t>Ruutuaika</a:t>
            </a:r>
          </a:p>
          <a:p>
            <a:pPr lvl="0"/>
            <a:r>
              <a:rPr lang="fi-FI" dirty="0"/>
              <a:t>Yhteinen aika vanhemman kanssa</a:t>
            </a:r>
          </a:p>
          <a:p>
            <a:pPr lvl="0"/>
            <a:r>
              <a:rPr lang="fi-FI" dirty="0"/>
              <a:t>Tasapainoinen ravinto ja säännöllinen ateriarytmi</a:t>
            </a:r>
          </a:p>
          <a:p>
            <a:pPr lvl="0"/>
            <a:r>
              <a:rPr lang="fi-FI" dirty="0"/>
              <a:t>Riittävä uni</a:t>
            </a:r>
          </a:p>
          <a:p>
            <a:pPr lvl="0"/>
            <a:r>
              <a:rPr lang="fi-FI" dirty="0"/>
              <a:t>Mielekäs vapaa-ajan tekeminen</a:t>
            </a:r>
          </a:p>
          <a:p>
            <a:pPr lvl="0"/>
            <a:r>
              <a:rPr lang="fi-FI" dirty="0"/>
              <a:t>Liikunta</a:t>
            </a:r>
          </a:p>
          <a:p>
            <a:pPr lvl="0"/>
            <a:r>
              <a:rPr lang="fi-FI" dirty="0"/>
              <a:t>Päihteettömyys ja Päihteet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KOULU: kotitehtävien määrä ja yhteydenpito kotiin, liikkuminen, rauhallinen oppimisympäristö, oppilaan kohtaaminen ja positiivinen palaute  </a:t>
            </a:r>
          </a:p>
        </p:txBody>
      </p:sp>
    </p:spTree>
    <p:extLst>
      <p:ext uri="{BB962C8B-B14F-4D97-AF65-F5344CB8AC3E}">
        <p14:creationId xmlns:p14="http://schemas.microsoft.com/office/powerpoint/2010/main" val="286118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90912-52AD-3A74-963B-1FE2A2DD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ED85A2C-FDD5-A4FA-FB38-51B54CEB3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922" y="1588843"/>
            <a:ext cx="20546568" cy="11550577"/>
          </a:xfrm>
        </p:spPr>
      </p:pic>
    </p:spTree>
    <p:extLst>
      <p:ext uri="{BB962C8B-B14F-4D97-AF65-F5344CB8AC3E}">
        <p14:creationId xmlns:p14="http://schemas.microsoft.com/office/powerpoint/2010/main" val="178953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C6235E-1A96-9DAC-C2E2-5FDF178E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Vanhempien kanssa tehtävä yhteistyö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85D0A7-70E3-E2CD-4378-6E28D826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Vanhempainyhteistyöryhmä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Kokoontuminen syyskuun aikana 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Kiinnostuneet voivat ottaa yhteyttä rehtoriin tai luokanopettajan kautta 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TERVETULOA KAIKKI VANHEMMAT MUKAAN!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519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C8F468-6550-B79B-68A9-1F4AC8FC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4" y="1907357"/>
            <a:ext cx="20546568" cy="2119051"/>
          </a:xfrm>
        </p:spPr>
        <p:txBody>
          <a:bodyPr/>
          <a:lstStyle/>
          <a:p>
            <a:r>
              <a:rPr lang="fi-FI" dirty="0"/>
              <a:t>Laatukysely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40C5BE-BFD1-F8C7-69ED-86E16C096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79" y="3297382"/>
            <a:ext cx="22721453" cy="9337964"/>
          </a:xfrm>
        </p:spPr>
        <p:txBody>
          <a:bodyPr/>
          <a:lstStyle/>
          <a:p>
            <a:r>
              <a:rPr lang="fi-FI" dirty="0"/>
              <a:t>35 huoltajaa vastasi kyselyyn (Kouvola 820 huoltajaa)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u="sng" dirty="0"/>
              <a:t>Tutkimustuloksia: </a:t>
            </a:r>
          </a:p>
          <a:p>
            <a:pPr>
              <a:buFontTx/>
              <a:buChar char="-"/>
            </a:pPr>
            <a:r>
              <a:rPr lang="fi-FI" dirty="0"/>
              <a:t>Oppilaat lähtevät mielellään kouluun 5.18 / 5.37</a:t>
            </a:r>
          </a:p>
          <a:p>
            <a:pPr>
              <a:buFontTx/>
              <a:buChar char="-"/>
            </a:pPr>
            <a:r>
              <a:rPr lang="fi-FI" dirty="0"/>
              <a:t>Kiusaamiseen puuttuminen 4.53 / 4.91, lastani ei kiusata 5.08/ 5.12 </a:t>
            </a:r>
          </a:p>
          <a:p>
            <a:pPr>
              <a:buFontTx/>
              <a:buChar char="-"/>
            </a:pPr>
            <a:r>
              <a:rPr lang="fi-FI" dirty="0"/>
              <a:t>Koulu on turvallinen ja ollaan tyytyväisiä kasvatustyöhön 5.07 / 5.03, 5.16 /5.06 </a:t>
            </a:r>
          </a:p>
          <a:p>
            <a:pPr>
              <a:buFontTx/>
              <a:buChar char="-"/>
            </a:pPr>
            <a:r>
              <a:rPr lang="fi-FI" dirty="0"/>
              <a:t>Huolehditaan hyvinvoinnista 5.05/ 5.51 ja aikuisilla on lapsille aikaa 4.87/ 5.13 </a:t>
            </a:r>
          </a:p>
          <a:p>
            <a:pPr>
              <a:buFontTx/>
              <a:buChar char="-"/>
            </a:pPr>
            <a:r>
              <a:rPr lang="fi-FI" dirty="0"/>
              <a:t>Tiedotukseen oltiin tyytyväisiä (helppo olla yhteydessä 5.54 / 5.51 ja yhteistyö kodin ja koulun kanssa toimii 5.38 / 5.50) </a:t>
            </a:r>
          </a:p>
          <a:p>
            <a:pPr>
              <a:buFontTx/>
              <a:buChar char="-"/>
            </a:pPr>
            <a:r>
              <a:rPr lang="fi-FI" dirty="0"/>
              <a:t>Koulurakennus ja opetustilat ovat viihtyisiä 4.73/ 5.29</a:t>
            </a: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r>
              <a:rPr lang="fi-FI" dirty="0"/>
              <a:t>Koulutehtävät ovat vaikeita ja kuormittavuus sekä arvioinnista tiedottaminen </a:t>
            </a:r>
          </a:p>
          <a:p>
            <a:pPr>
              <a:buFontTx/>
              <a:buChar char="-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811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C092E-97F8-C594-A070-60CB01F0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BBB856-8F24-4AAF-D610-B95BB086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Oppimisen tuen uudistaminen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894DA-77DE-27F3-862B-732ED9ABF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Opetus- ja kulttuuriministeriön valmisteleman perusopetuslain muutoksen seurauksena oppimisen tuki on uudistunut valtakunnallisesti esi- ja perusopetuksessa. </a:t>
            </a:r>
          </a:p>
          <a:p>
            <a:endParaRPr lang="fi-FI" dirty="0"/>
          </a:p>
          <a:p>
            <a:r>
              <a:rPr lang="fi-FI" dirty="0"/>
              <a:t>Uudistuksen tavoitteena on tukea lapsia ja oppilaita varhaisessa vaiheessa sekä vahvistaa inklusiivisia toimintatapoja koulutuksessa. </a:t>
            </a:r>
          </a:p>
          <a:p>
            <a:endParaRPr lang="fi-FI" dirty="0"/>
          </a:p>
          <a:p>
            <a:r>
              <a:rPr lang="fi-FI" dirty="0"/>
              <a:t>Lakimuutokset ovat astuneet pääosin voimaan 1.8.2025. 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68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660026-DEAE-0624-52EC-6F186F8B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Kolmiportaisen tuen malli on poistunut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908141-98E8-15E1-A39B-6187E525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4194313"/>
            <a:ext cx="20546568" cy="7641695"/>
          </a:xfrm>
        </p:spPr>
        <p:txBody>
          <a:bodyPr/>
          <a:lstStyle/>
          <a:p>
            <a:r>
              <a:rPr lang="fi-FI" dirty="0"/>
              <a:t>Oppimisen tuen uudistuksen myötä kolmiportainen tuki ja tämän myötä </a:t>
            </a:r>
            <a:r>
              <a:rPr lang="fi-FI" b="1" dirty="0"/>
              <a:t>yleisen, tehostetun ja erityisen tuen käsitteet sekä </a:t>
            </a:r>
            <a:r>
              <a:rPr lang="fi-FI" dirty="0"/>
              <a:t>kolmiportaisen tuen </a:t>
            </a:r>
            <a:r>
              <a:rPr lang="fi-FI" b="1" dirty="0"/>
              <a:t>pedagogiset asiakirjat</a:t>
            </a:r>
            <a:r>
              <a:rPr lang="fi-FI" dirty="0"/>
              <a:t> (pedagoginen arvio, pedagoginen selvitys, oppimissuunnitelma ja henkilökohtainen opetuksen järjestämistä koskeva suunnitelma eli HOJKS) </a:t>
            </a:r>
            <a:r>
              <a:rPr lang="fi-FI" b="1" dirty="0"/>
              <a:t>poistuvat käytöstä </a:t>
            </a:r>
            <a:r>
              <a:rPr lang="fi-FI" dirty="0"/>
              <a:t>eikä ko. asiakirjoja enää päivitetä.</a:t>
            </a:r>
          </a:p>
          <a:p>
            <a:endParaRPr lang="fi-FI" b="1" dirty="0"/>
          </a:p>
          <a:p>
            <a:r>
              <a:rPr lang="fi-FI" dirty="0"/>
              <a:t>Lukuvuosi 2025-2026 on siirtymäaikaa.</a:t>
            </a:r>
          </a:p>
          <a:p>
            <a:endParaRPr lang="fi-FI" dirty="0"/>
          </a:p>
          <a:p>
            <a:r>
              <a:rPr lang="fi-FI" dirty="0"/>
              <a:t>Ennen 1.8.2025 tehdyt päätökset ovat voimassa siirtymäajan/kunnes tehdään uuden lain mukainen päätös esim. oppilaskohtaisista tukitoimista.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352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3B13EF6-A57D-BBD7-0BD7-A3C05E247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47" y="1053503"/>
            <a:ext cx="15727679" cy="116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9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7850E9-1FDD-E6D6-22A2-A6B488F9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20546568" cy="2119051"/>
          </a:xfrm>
        </p:spPr>
        <p:txBody>
          <a:bodyPr anchor="t">
            <a:normAutofit/>
          </a:bodyPr>
          <a:lstStyle/>
          <a:p>
            <a:r>
              <a:rPr lang="fi-FI" dirty="0"/>
              <a:t>Tuen järjestäminen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77160-6467-3BA1-F10A-6CF38A76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4636008"/>
            <a:ext cx="19911060" cy="720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Koulun toimintakulttuuri, yhteisöllinen opiskeluhuolto ja</a:t>
            </a:r>
            <a:r>
              <a:rPr lang="fi-FI" b="1" dirty="0"/>
              <a:t> oppimisen edellytyksiä tukevat opetusjärjestely</a:t>
            </a:r>
            <a:r>
              <a:rPr lang="fi-FI" dirty="0"/>
              <a:t>t muodostavat perustan koulun toiminnalle sekä oppimisen ja koulunkäynnin tuelle. 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r>
              <a:rPr lang="fi-FI" dirty="0"/>
              <a:t>Oppimisen edellytyksiä tukeviin opetusjärjestelyihin sisältyy mm.</a:t>
            </a:r>
          </a:p>
          <a:p>
            <a:pPr lvl="3">
              <a:spcAft>
                <a:spcPts val="600"/>
              </a:spcAft>
            </a:pPr>
            <a:r>
              <a:rPr lang="fi-FI" dirty="0"/>
              <a:t>eriyttäminen</a:t>
            </a:r>
          </a:p>
          <a:p>
            <a:pPr lvl="3">
              <a:spcAft>
                <a:spcPts val="600"/>
              </a:spcAft>
            </a:pPr>
            <a:r>
              <a:rPr lang="fi-FI" dirty="0"/>
              <a:t>joustavat ryhmittelyt</a:t>
            </a:r>
          </a:p>
          <a:p>
            <a:pPr lvl="3">
              <a:spcAft>
                <a:spcPts val="600"/>
              </a:spcAft>
            </a:pPr>
            <a:r>
              <a:rPr lang="fi-FI" dirty="0"/>
              <a:t>kielitietoinen opetus</a:t>
            </a:r>
          </a:p>
          <a:p>
            <a:pPr lvl="3">
              <a:spcAft>
                <a:spcPts val="600"/>
              </a:spcAft>
            </a:pPr>
            <a:r>
              <a:rPr lang="fi-FI" dirty="0"/>
              <a:t>oppimisympäristön muokkaaminen.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8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176F1F-7D1D-A91C-A9B8-CDC16A2B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Ryhmäkohtaiset tukimuodot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93ED69-6496-1B63-D1EC-D7CE5E224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Tuen painopiste on ennaltaehkäisyssä. </a:t>
            </a:r>
          </a:p>
          <a:p>
            <a:endParaRPr lang="fi-FI" dirty="0"/>
          </a:p>
          <a:p>
            <a:r>
              <a:rPr lang="fi-FI" dirty="0"/>
              <a:t>Ensisijaisesti toteutetaan </a:t>
            </a:r>
            <a:r>
              <a:rPr lang="fi-FI" b="1" dirty="0"/>
              <a:t>ryhmäkohtaisia tukimuotoja</a:t>
            </a:r>
            <a:r>
              <a:rPr lang="fi-FI" dirty="0"/>
              <a:t>: </a:t>
            </a:r>
          </a:p>
          <a:p>
            <a:pPr lvl="3"/>
            <a:r>
              <a:rPr lang="fi-FI" dirty="0"/>
              <a:t>Tukiopetusta (Keskustan koulu rinnakkaisluokkien opettajat yhteistyössä) </a:t>
            </a:r>
          </a:p>
          <a:p>
            <a:pPr lvl="3"/>
            <a:r>
              <a:rPr lang="fi-FI" dirty="0"/>
              <a:t>opetuskielen tukiopetusta</a:t>
            </a:r>
          </a:p>
          <a:p>
            <a:pPr lvl="3"/>
            <a:r>
              <a:rPr lang="fi-FI" dirty="0"/>
              <a:t>erityisopettajan antamaa tukea muun opetuksen yhteydessä.</a:t>
            </a:r>
          </a:p>
          <a:p>
            <a:pPr lvl="3"/>
            <a:endParaRPr lang="fi-FI" dirty="0"/>
          </a:p>
          <a:p>
            <a:pPr lvl="3"/>
            <a:r>
              <a:rPr lang="fi-FI" dirty="0"/>
              <a:t>Keskustan koulu resurssiopettaja </a:t>
            </a:r>
            <a:r>
              <a:rPr lang="fi-FI" dirty="0" err="1"/>
              <a:t>eo</a:t>
            </a:r>
            <a:r>
              <a:rPr lang="fi-FI" dirty="0"/>
              <a:t>: Kati Kokkola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31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7597EA-9003-0593-5C95-17E686314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Oppilaskohtaiset tukitoimet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80D01C-27F9-5A2A-9281-87C4C49E6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Mikäli oppimisen edellytyksiä tukevat opetusjärjestelyt ja ryhmäkohtaiset tukimuodot eivät ole riittäviä, oppilas voi saada </a:t>
            </a:r>
            <a:r>
              <a:rPr lang="fi-FI" b="1" dirty="0"/>
              <a:t>oppilaskohtaisena tukitoimena</a:t>
            </a:r>
            <a:r>
              <a:rPr lang="fi-FI" dirty="0"/>
              <a:t> esimerkiksi</a:t>
            </a:r>
          </a:p>
          <a:p>
            <a:pPr lvl="3"/>
            <a:r>
              <a:rPr lang="fi-FI" dirty="0"/>
              <a:t>erityisopettajan antamaa opetusta pienryhmässä (osittain tai kokonaan jossain oppiaineessa)</a:t>
            </a:r>
          </a:p>
          <a:p>
            <a:pPr lvl="3"/>
            <a:r>
              <a:rPr lang="fi-FI" dirty="0"/>
              <a:t>erityisluokanopettajan antamaa opetusta erityisluokassa</a:t>
            </a:r>
          </a:p>
          <a:p>
            <a:pPr lvl="3"/>
            <a:r>
              <a:rPr lang="fi-FI" dirty="0"/>
              <a:t>tulkitsemis- ja avustajapalveluita tai apuvälineitä.</a:t>
            </a:r>
          </a:p>
          <a:p>
            <a:endParaRPr lang="fi-FI" dirty="0"/>
          </a:p>
          <a:p>
            <a:r>
              <a:rPr lang="fi-FI" dirty="0"/>
              <a:t>Oppilaskohtaisten tukitoimien järjestäminen edellyttää aina suunnitelmaa ja hallintopäätöstä. </a:t>
            </a:r>
          </a:p>
          <a:p>
            <a:endParaRPr lang="fi-FI" dirty="0"/>
          </a:p>
          <a:p>
            <a:pPr marL="717550" lvl="2" indent="0">
              <a:buNone/>
            </a:pPr>
            <a:r>
              <a:rPr lang="fi-FI" dirty="0"/>
              <a:t> </a:t>
            </a:r>
          </a:p>
          <a:p>
            <a:pPr lvl="2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55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638CC1-15FC-C678-1395-27F2E387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Vanhempainillan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28AF86-D595-86C7-724C-35E7539A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AutoNum type="arabicPeriod"/>
            </a:pPr>
            <a:r>
              <a:rPr lang="fi-FI" dirty="0"/>
              <a:t>3M lauluesitys Marja Laihon johdolla (2 laulua)</a:t>
            </a:r>
          </a:p>
          <a:p>
            <a:pPr marL="914400" indent="-914400">
              <a:buAutoNum type="arabicPeriod"/>
            </a:pPr>
            <a:r>
              <a:rPr lang="fi-FI" dirty="0"/>
              <a:t>Kouluyhteisöön ja koulunkäyntiin liittyviä asioita </a:t>
            </a:r>
          </a:p>
          <a:p>
            <a:pPr marL="914400" indent="-914400">
              <a:buAutoNum type="arabicPeriod"/>
            </a:pPr>
            <a:r>
              <a:rPr lang="fi-FI" dirty="0"/>
              <a:t>Järjestyssäännöt ja kiusaamiseen puuttumisen malli</a:t>
            </a:r>
          </a:p>
          <a:p>
            <a:pPr marL="914400" indent="-914400">
              <a:buAutoNum type="arabicPeriod"/>
            </a:pPr>
            <a:r>
              <a:rPr lang="fi-FI" dirty="0"/>
              <a:t>Kaveriverkoston kartoitus </a:t>
            </a:r>
          </a:p>
          <a:p>
            <a:pPr marL="914400" indent="-914400">
              <a:buAutoNum type="arabicPeriod"/>
            </a:pPr>
            <a:r>
              <a:rPr lang="fi-FI" dirty="0"/>
              <a:t>Vanhempien kanssa tehtävä yhteistyö: vanhempainyhteistyöryhmä ja laatukyselyn tulokset </a:t>
            </a:r>
          </a:p>
          <a:p>
            <a:pPr marL="914400" indent="-914400">
              <a:buAutoNum type="arabicPeriod"/>
            </a:pPr>
            <a:r>
              <a:rPr lang="fi-FI" dirty="0"/>
              <a:t>Oppimisen tuen uudistus</a:t>
            </a:r>
          </a:p>
          <a:p>
            <a:pPr marL="914400" indent="-914400">
              <a:buAutoNum type="arabicPeriod"/>
            </a:pPr>
            <a:r>
              <a:rPr lang="fi-FI" dirty="0"/>
              <a:t>Siirtyminen luokkiin luokanopettajan johdolla </a:t>
            </a:r>
          </a:p>
        </p:txBody>
      </p:sp>
    </p:spTree>
    <p:extLst>
      <p:ext uri="{BB962C8B-B14F-4D97-AF65-F5344CB8AC3E}">
        <p14:creationId xmlns:p14="http://schemas.microsoft.com/office/powerpoint/2010/main" val="2330674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B02A08-0E87-36CE-9B5D-EE4D0941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107097"/>
            <a:ext cx="20546568" cy="2528912"/>
          </a:xfrm>
        </p:spPr>
        <p:txBody>
          <a:bodyPr/>
          <a:lstStyle/>
          <a:p>
            <a:r>
              <a:rPr lang="fi-FI" dirty="0"/>
              <a:t>Konsultatiivinen sairaalaopetuspalvelu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1BC1D7-8D19-0FB0-370D-4ABB0693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3359427"/>
            <a:ext cx="20546568" cy="9382538"/>
          </a:xfrm>
        </p:spPr>
        <p:txBody>
          <a:bodyPr/>
          <a:lstStyle/>
          <a:p>
            <a:r>
              <a:rPr lang="fi-FI" dirty="0"/>
              <a:t>Konsultatiivinen sairaalaopetuspalvelu tarjoaa opettajille ja muulle henkilöstölle asiantuntijatukea lasten ja oppilaiden oppimisen ja opetukseen osallistumisen edistämiseen. </a:t>
            </a:r>
          </a:p>
          <a:p>
            <a:endParaRPr lang="fi-FI" dirty="0"/>
          </a:p>
          <a:p>
            <a:r>
              <a:rPr lang="fi-FI" dirty="0"/>
              <a:t>Tuki kohdistuu ennaltaehkäisevien ja korjaavien toimenpiteiden suunnitteluun ja toteuttamiseen omassa koulussa tai esiopetusryhmässä.</a:t>
            </a:r>
          </a:p>
          <a:p>
            <a:endParaRPr lang="fi-FI" dirty="0"/>
          </a:p>
          <a:p>
            <a:r>
              <a:rPr lang="fi-FI" dirty="0"/>
              <a:t>Palvelu on tarkoitettu tilanteisiin, joissa opetushenkilöstön konsultaation tarpeisiin liittyy lasten ja oppilaiden erikoissairaanhoidollisia tarpeita ja joissa tarvitaan vaativaa monialaista osaamista.</a:t>
            </a:r>
          </a:p>
          <a:p>
            <a:endParaRPr lang="fi-FI" dirty="0"/>
          </a:p>
          <a:p>
            <a:r>
              <a:rPr lang="fi-FI" dirty="0"/>
              <a:t>Sairaalaopetuksen konsultoivana erityisluokanopettajana toimii Katri Porkka.</a:t>
            </a:r>
          </a:p>
        </p:txBody>
      </p:sp>
    </p:spTree>
    <p:extLst>
      <p:ext uri="{BB962C8B-B14F-4D97-AF65-F5344CB8AC3E}">
        <p14:creationId xmlns:p14="http://schemas.microsoft.com/office/powerpoint/2010/main" val="329578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E2C4A2-138E-FFE4-243E-1D6A0DC8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Kouluyhteisö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B283FF-00AF-9F76-1E05-FB416F51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30" y="3728883"/>
            <a:ext cx="21138751" cy="787360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Keskustan koulu, Svenska </a:t>
            </a:r>
            <a:r>
              <a:rPr lang="fi-FI" dirty="0" err="1"/>
              <a:t>skolan</a:t>
            </a:r>
            <a:r>
              <a:rPr lang="fi-FI" dirty="0"/>
              <a:t>, Koulurinne</a:t>
            </a:r>
          </a:p>
          <a:p>
            <a:r>
              <a:rPr lang="fi-FI" dirty="0"/>
              <a:t>Koulurinne 1.-2.lk 1A, 2AB, 1-4C, </a:t>
            </a:r>
          </a:p>
          <a:p>
            <a:r>
              <a:rPr lang="fi-FI" dirty="0"/>
              <a:t>Keskustan koulu 3.-6.</a:t>
            </a:r>
            <a:r>
              <a:rPr lang="fi-FI"/>
              <a:t>lk ABDM, </a:t>
            </a:r>
            <a:r>
              <a:rPr lang="fi-FI" dirty="0"/>
              <a:t>Svenska </a:t>
            </a:r>
            <a:r>
              <a:rPr lang="fi-FI" dirty="0" err="1"/>
              <a:t>skolan</a:t>
            </a:r>
            <a:r>
              <a:rPr lang="fi-FI" dirty="0"/>
              <a:t> 2-3 ja 4-6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Oppilaita yhteensä 325+ 13 Svenska </a:t>
            </a:r>
            <a:r>
              <a:rPr lang="fi-FI" dirty="0" err="1"/>
              <a:t>skolan</a:t>
            </a:r>
            <a:r>
              <a:rPr lang="fi-FI" dirty="0"/>
              <a:t> oppilasta 2.-6.lk, joista 1.luokka 21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Henkilökunnan esittely </a:t>
            </a:r>
          </a:p>
          <a:p>
            <a:r>
              <a:rPr lang="fi-FI" dirty="0"/>
              <a:t>Ohjaajia 5, joista 2 toimii pääsääntöisesti Koulurinteellä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84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058FA-A48C-5E12-1ED7-D6EDDDCBD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E1F243-B042-BBA5-4ED0-BF6CC1CA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Koulunkäynti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C56219-C464-F548-9CAA-903B64C26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811" y="3743380"/>
            <a:ext cx="20546568" cy="7200000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Wilma</a:t>
            </a:r>
          </a:p>
          <a:p>
            <a:r>
              <a:rPr lang="fi-FI" dirty="0"/>
              <a:t>IP kerho klo 12- 16 Koulurinteellä</a:t>
            </a:r>
          </a:p>
          <a:p>
            <a:r>
              <a:rPr lang="fi-FI" dirty="0"/>
              <a:t>JEA- toiminta 1.-2.lk ja eskarit (Ekholmin ja </a:t>
            </a:r>
          </a:p>
          <a:p>
            <a:pPr marL="0" indent="0">
              <a:buNone/>
            </a:pPr>
            <a:r>
              <a:rPr lang="fi-FI" dirty="0"/>
              <a:t>Killingin päiväkoti)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Koulun </a:t>
            </a:r>
            <a:r>
              <a:rPr lang="fi-FI" dirty="0" err="1"/>
              <a:t>pedanet</a:t>
            </a:r>
            <a:r>
              <a:rPr lang="fi-FI" dirty="0"/>
              <a:t> sivut: </a:t>
            </a:r>
            <a:r>
              <a:rPr lang="fi-FI" dirty="0">
                <a:hlinkClick r:id="rId2"/>
              </a:rPr>
              <a:t>Keskustan koulu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B64BD26-D542-A507-FB97-8A43EE9F2920}"/>
              </a:ext>
            </a:extLst>
          </p:cNvPr>
          <p:cNvSpPr txBox="1"/>
          <p:nvPr/>
        </p:nvSpPr>
        <p:spPr>
          <a:xfrm>
            <a:off x="15435942" y="4409139"/>
            <a:ext cx="5834743" cy="6647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u="sng" dirty="0"/>
              <a:t>Oppitunnit:</a:t>
            </a:r>
          </a:p>
          <a:p>
            <a:r>
              <a:rPr lang="fi-FI" dirty="0"/>
              <a:t>8.15-9.00 </a:t>
            </a:r>
          </a:p>
          <a:p>
            <a:r>
              <a:rPr lang="fi-FI" dirty="0"/>
              <a:t>9.00-9.45</a:t>
            </a:r>
          </a:p>
          <a:p>
            <a:r>
              <a:rPr lang="fi-FI" dirty="0"/>
              <a:t>10.00-10.45</a:t>
            </a:r>
          </a:p>
          <a:p>
            <a:r>
              <a:rPr lang="fi-FI" dirty="0"/>
              <a:t>11.-11.45 tai 11.15-12</a:t>
            </a:r>
          </a:p>
          <a:p>
            <a:r>
              <a:rPr lang="fi-FI" dirty="0"/>
              <a:t>pitkä välitunti 12-12.30</a:t>
            </a:r>
          </a:p>
          <a:p>
            <a:r>
              <a:rPr lang="fi-FI" dirty="0"/>
              <a:t>12.30-13.15</a:t>
            </a:r>
          </a:p>
          <a:p>
            <a:r>
              <a:rPr lang="fi-FI" dirty="0"/>
              <a:t>13.30-14.15</a:t>
            </a:r>
          </a:p>
          <a:p>
            <a:r>
              <a:rPr lang="fi-FI" dirty="0"/>
              <a:t>14.30-15.15</a:t>
            </a:r>
          </a:p>
          <a:p>
            <a:endParaRPr lang="fi-FI" dirty="0"/>
          </a:p>
          <a:p>
            <a:r>
              <a:rPr lang="fi-FI" dirty="0"/>
              <a:t>Ruokailut klo 10.40- 12.15</a:t>
            </a:r>
          </a:p>
          <a:p>
            <a:pPr algn="l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174566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F5867C-6997-A4A4-1E22-0F26EAAD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609" y="1626620"/>
            <a:ext cx="20546568" cy="2119051"/>
          </a:xfrm>
        </p:spPr>
        <p:txBody>
          <a:bodyPr/>
          <a:lstStyle/>
          <a:p>
            <a:r>
              <a:rPr lang="fi-FI" dirty="0"/>
              <a:t>Koulumatkat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718C5D-71D3-2E63-25EB-ED8A9BE16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88" y="2988391"/>
            <a:ext cx="20546568" cy="7200000"/>
          </a:xfrm>
        </p:spPr>
        <p:txBody>
          <a:bodyPr/>
          <a:lstStyle/>
          <a:p>
            <a:r>
              <a:rPr lang="fi-FI" dirty="0"/>
              <a:t>Suosittelemme lasten liikkumista koulumatkat jalan tai pyörällä.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HUOM! </a:t>
            </a:r>
            <a:r>
              <a:rPr lang="fi-FI" dirty="0" err="1">
                <a:sym typeface="Wingdings" panose="05000000000000000000" pitchFamily="2" charset="2"/>
              </a:rPr>
              <a:t>Heijastimet,valot</a:t>
            </a:r>
            <a:r>
              <a:rPr lang="fi-FI" dirty="0">
                <a:sym typeface="Wingdings" panose="05000000000000000000" pitchFamily="2" charset="2"/>
              </a:rPr>
              <a:t> ja lukitus </a:t>
            </a:r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dirty="0"/>
              <a:t>Kypäränkäyttösopimus</a:t>
            </a:r>
          </a:p>
          <a:p>
            <a:r>
              <a:rPr lang="fi-FI" dirty="0"/>
              <a:t>Mäenpäänkujan pääty varattu taksiliikenteelle, Mäenpääntiellä pysähtymiskielto sairaalanmäeltä tultaessa </a:t>
            </a:r>
          </a:p>
          <a:p>
            <a:r>
              <a:rPr lang="fi-FI" b="1" u="sng" dirty="0"/>
              <a:t>Saattoliikenne: </a:t>
            </a:r>
            <a:r>
              <a:rPr lang="fi-FI" dirty="0"/>
              <a:t>oppilaiden jättöpaikka</a:t>
            </a:r>
            <a:r>
              <a:rPr lang="fi-FI" b="1" dirty="0"/>
              <a:t> Kalliosuojan parkki</a:t>
            </a:r>
            <a:r>
              <a:rPr lang="fi-FI" dirty="0"/>
              <a:t> (Mäenpääntie 19 A): ympyrä, HUOM! Ajosuunta</a:t>
            </a:r>
          </a:p>
          <a:p>
            <a:r>
              <a:rPr lang="fi-FI" dirty="0"/>
              <a:t>Linja-autopysäkeillä odottelu </a:t>
            </a:r>
          </a:p>
          <a:p>
            <a:r>
              <a:rPr lang="fi-FI" b="1" u="sng" dirty="0"/>
              <a:t>Sähköpotkulauta:</a:t>
            </a:r>
            <a:r>
              <a:rPr lang="fi-FI" u="sng" dirty="0"/>
              <a:t> </a:t>
            </a:r>
            <a:r>
              <a:rPr lang="fi-FI" dirty="0"/>
              <a:t>Kevyttä sähköajoneuvoa saa kuljettaa 15 vuotta täyttänyt henkilö. Poliisi voi tarkistaa sähköpotkulaudan kuljettajan iän ja keskeyttää alle 15-vuotiaan ajon. Ajoneuvoa ei saa luovuttaa alle 15-vuotiaan kuljetettavaksi. Poliisi voi määrätä 60 euron liikennevirhemaksun sähköpotkulaudan alle 15-vuotiaalle luovuttaneelle henkilölle.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03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50D095-133B-7A8D-FD5E-C9D6C567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08663"/>
            <a:ext cx="20546568" cy="2119051"/>
          </a:xfrm>
        </p:spPr>
        <p:txBody>
          <a:bodyPr/>
          <a:lstStyle/>
          <a:p>
            <a:r>
              <a:rPr lang="fi-FI" dirty="0"/>
              <a:t>Poissaolot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E6393E-E7F3-ED04-B657-987988AF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95" y="3618640"/>
            <a:ext cx="20785773" cy="840377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Opetuksen järjestäjällä velvollisuus seurata ja puuttua </a:t>
            </a:r>
            <a:r>
              <a:rPr lang="fi-FI" dirty="0" err="1"/>
              <a:t>Pol</a:t>
            </a:r>
            <a:r>
              <a:rPr lang="fi-FI" dirty="0"/>
              <a:t> 26§. Opetuksen järjestäjän tulee ilmoittaa luvattomista poissaoloista oppilaan huoltajalle tai muulle lailliselle edustajalle.(</a:t>
            </a:r>
            <a:r>
              <a:rPr lang="fi-FI" dirty="0" err="1"/>
              <a:t>PoL</a:t>
            </a:r>
            <a:r>
              <a:rPr lang="fi-FI" dirty="0"/>
              <a:t> 26§). </a:t>
            </a:r>
            <a:r>
              <a:rPr lang="fi-FI" dirty="0">
                <a:hlinkClick r:id="rId2"/>
              </a:rPr>
              <a:t>POISSAOLOIHINPUUTTUMISEN MALLI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Tieto opelle ennen koulupäivän alkua; erit. ruokavaliot ruokalaan tekstiviestillä: 02061 54085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/>
              <a:t>Hammaslääkärikäynnit, sairauspoissaolot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u="sng" dirty="0"/>
              <a:t>LOMAT: </a:t>
            </a:r>
            <a:r>
              <a:rPr lang="fi-FI" dirty="0"/>
              <a:t>Luokanopettaja voi myöntää 1-5 päivää kestävät lomat, rehtori 5 päivää pidemmät lomat. Ennen lomalle lähtöä oppilaan tulee selvittää opettajilta tehtävät ja läksyt.</a:t>
            </a:r>
          </a:p>
        </p:txBody>
      </p:sp>
    </p:spTree>
    <p:extLst>
      <p:ext uri="{BB962C8B-B14F-4D97-AF65-F5344CB8AC3E}">
        <p14:creationId xmlns:p14="http://schemas.microsoft.com/office/powerpoint/2010/main" val="364166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ACB2A-8590-7F49-6E69-E73556A7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C376C0-76D6-4CC6-EAF7-7BB3D8E3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983" y="1879992"/>
            <a:ext cx="20546568" cy="2119051"/>
          </a:xfrm>
        </p:spPr>
        <p:txBody>
          <a:bodyPr/>
          <a:lstStyle/>
          <a:p>
            <a:r>
              <a:rPr lang="fi-FI" dirty="0"/>
              <a:t>Järjestyssäännöt ja koulun käytänteitä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2C036-7097-2DD6-3673-CB08A9065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983" y="3503894"/>
            <a:ext cx="20546568" cy="720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Päivitys syksyn aikana: henkilökunta, oppilaskunta ja vanhempain yhteistyöryhmä syys-lokakuu 2025.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Oppilas ei saa käyttää puhelinta tai muuta mobiililaitetta oppitunnin aikana lukuun ottamatta niiden käyttöä opettajan luvalla oppimistarkoitukseen taikka rehtorin tai opettajan luvalla henkilökohtaiseen terveydenhoitoon taikka 31 §:ssä tarkoitettuna apuvälineenä. (Perusopetuslaki 29 §).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Oppilaan saapuessa koulun piha-alueelle, puhelin tai muu mobiililaite asetetaan äänettömälle ja se säilytetään repussa koko koulupäivän ajan, siihen saakka, kunnes oppilas poistuu koulun alueelta.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3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7751EC8-ED28-2AB1-08CC-89450941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22" y="2562677"/>
            <a:ext cx="20546568" cy="2119051"/>
          </a:xfrm>
        </p:spPr>
        <p:txBody>
          <a:bodyPr anchor="t">
            <a:normAutofit/>
          </a:bodyPr>
          <a:lstStyle/>
          <a:p>
            <a:r>
              <a:rPr lang="en-US" dirty="0" err="1"/>
              <a:t>Kiusaaminen</a:t>
            </a:r>
            <a:r>
              <a:rPr lang="en-US" dirty="0"/>
              <a:t> ja </a:t>
            </a:r>
            <a:r>
              <a:rPr lang="en-US" dirty="0" err="1"/>
              <a:t>väkivalta</a:t>
            </a:r>
            <a:endParaRPr lang="en-US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4ADB96A-9C5F-24EB-2CCE-79BF5294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82222"/>
            <a:ext cx="17922240" cy="8036398"/>
          </a:xfrm>
          <a:prstGeom prst="rect">
            <a:avLst/>
          </a:prstGeom>
          <a:noFill/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D0E83E1-A415-297F-A231-DF765EF7A7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922241" y="4278213"/>
            <a:ext cx="5558347" cy="3246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Luokanopettaja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muu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henkilökunta</a:t>
            </a:r>
            <a:r>
              <a:rPr lang="en-US" dirty="0"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KIVA- </a:t>
            </a:r>
            <a:r>
              <a:rPr lang="en-US" dirty="0" err="1">
                <a:sym typeface="Wingdings" panose="05000000000000000000" pitchFamily="2" charset="2"/>
              </a:rPr>
              <a:t>tiimi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390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6215CA29-9D17-FDED-67F5-84DC26A2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20546568" cy="2119051"/>
          </a:xfrm>
        </p:spPr>
        <p:txBody>
          <a:bodyPr/>
          <a:lstStyle/>
          <a:p>
            <a:r>
              <a:rPr lang="en-US" dirty="0" err="1"/>
              <a:t>Kaveriverkoston</a:t>
            </a:r>
            <a:r>
              <a:rPr lang="en-US" dirty="0"/>
              <a:t> </a:t>
            </a:r>
            <a:r>
              <a:rPr lang="en-US" dirty="0" err="1"/>
              <a:t>kartoitus</a:t>
            </a:r>
            <a:r>
              <a:rPr lang="en-US" dirty="0"/>
              <a:t> 2025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DA2047E5-01C9-D65B-7706-B058BDF58E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758" y="4138863"/>
            <a:ext cx="23365326" cy="7528702"/>
          </a:xfrm>
        </p:spPr>
        <p:txBody>
          <a:bodyPr/>
          <a:lstStyle/>
          <a:p>
            <a:r>
              <a:rPr lang="fi-FI" dirty="0"/>
              <a:t>Vanhemmuuden tuen nykytilaa kartoitettiin Kouvolassa laajasti helmikuussa 2025 KAVERI-verkoston (mukana kaupungin toimijoita eri palveluista sekä hyvinvointialueen edustajia ja kolmannen sektorin toimijoita) sekä poikkihallinnollisen hyvinvoinnin työryhmän toimeksiantona.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M</a:t>
            </a:r>
            <a:r>
              <a:rPr lang="fi-FI" dirty="0"/>
              <a:t>illaista tukea vanhemmille tarjotaan tällä hetkellä ja millaista tukea tarvitaan lisää.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Kartoituksen mukaan vanhemmat tarvitsevat apua ja tukea lapsen hyvinvoinnin edistämiseen.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Check</a:t>
            </a:r>
            <a:r>
              <a:rPr lang="fi-FI" dirty="0">
                <a:sym typeface="Wingdings" panose="05000000000000000000" pitchFamily="2" charset="2"/>
              </a:rPr>
              <a:t>-listat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57359"/>
      </p:ext>
    </p:extLst>
  </p:cSld>
  <p:clrMapOvr>
    <a:masterClrMapping/>
  </p:clrMapOvr>
</p:sld>
</file>

<file path=ppt/theme/theme1.xml><?xml version="1.0" encoding="utf-8"?>
<a:theme xmlns:a="http://schemas.openxmlformats.org/drawingml/2006/main" name="Kouvola">
  <a:themeElements>
    <a:clrScheme name="Kouvola">
      <a:dk1>
        <a:sysClr val="windowText" lastClr="000000"/>
      </a:dk1>
      <a:lt1>
        <a:sysClr val="window" lastClr="FFFFFF"/>
      </a:lt1>
      <a:dk2>
        <a:srgbClr val="28482B"/>
      </a:dk2>
      <a:lt2>
        <a:srgbClr val="E7E6E6"/>
      </a:lt2>
      <a:accent1>
        <a:srgbClr val="CEFF23"/>
      </a:accent1>
      <a:accent2>
        <a:srgbClr val="A75042"/>
      </a:accent2>
      <a:accent3>
        <a:srgbClr val="28482B"/>
      </a:accent3>
      <a:accent4>
        <a:srgbClr val="97B3D4"/>
      </a:accent4>
      <a:accent5>
        <a:srgbClr val="000000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 Narrow -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uvola_esityspohjamalli_2022kesa" id="{CC68C139-E377-4981-AE9B-EBAE48D7DE31}" vid="{75EE0185-06AE-4BF6-A00E-D4D4EA3459D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ra_Tiedonomistaja xmlns="bcb45dd8-9327-4e9e-a383-4f417e8c9042">
      <UserInfo>
        <DisplayName>i:0#.f|membership|tea.salonsaari@kouvola.fi</DisplayName>
        <AccountId>15</AccountId>
        <AccountType/>
      </UserInfo>
    </Intra_Tiedonomistaja>
    <g90564b6fdd04d289266195176048379 xmlns="bcb45dd8-9327-4e9e-a383-4f417e8c9042">
      <Terms xmlns="http://schemas.microsoft.com/office/infopath/2007/PartnerControls"/>
    </g90564b6fdd04d289266195176048379>
    <i24b409a343b4086bd4c510726cc2fb5 xmlns="bcb45dd8-9327-4e9e-a383-4f417e8c9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Ohje</TermName>
          <TermId xmlns="http://schemas.microsoft.com/office/infopath/2007/PartnerControls">dfe80e4e-ee7e-4595-88cf-8a29f30016a9</TermId>
        </TermInfo>
      </Terms>
    </i24b409a343b4086bd4c510726cc2fb5>
    <TaxCatchAll xmlns="bcb45dd8-9327-4e9e-a383-4f417e8c9042">
      <Value>6</Value>
    </TaxCatchAll>
    <lcf76f155ced4ddcb4097134ff3c332f xmlns="cac85e2a-df7c-459d-82bd-a835f27719f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E81ADC9717F439A87B3B0B18AF1DC" ma:contentTypeVersion="16" ma:contentTypeDescription="Create a new document." ma:contentTypeScope="" ma:versionID="d43e83867f572fe5db2026ce1ce8039f">
  <xsd:schema xmlns:xsd="http://www.w3.org/2001/XMLSchema" xmlns:xs="http://www.w3.org/2001/XMLSchema" xmlns:p="http://schemas.microsoft.com/office/2006/metadata/properties" xmlns:ns2="bcb45dd8-9327-4e9e-a383-4f417e8c9042" xmlns:ns3="cac85e2a-df7c-459d-82bd-a835f27719f4" xmlns:ns4="62335bca-8edc-43dd-b6ea-310e6697ba3e" targetNamespace="http://schemas.microsoft.com/office/2006/metadata/properties" ma:root="true" ma:fieldsID="f17f09b2eea278dc1bc5e77010da40cb" ns2:_="" ns3:_="" ns4:_="">
    <xsd:import namespace="bcb45dd8-9327-4e9e-a383-4f417e8c9042"/>
    <xsd:import namespace="cac85e2a-df7c-459d-82bd-a835f27719f4"/>
    <xsd:import namespace="62335bca-8edc-43dd-b6ea-310e6697ba3e"/>
    <xsd:element name="properties">
      <xsd:complexType>
        <xsd:sequence>
          <xsd:element name="documentManagement">
            <xsd:complexType>
              <xsd:all>
                <xsd:element ref="ns2:i24b409a343b4086bd4c510726cc2fb5" minOccurs="0"/>
                <xsd:element ref="ns2:g90564b6fdd04d289266195176048379" minOccurs="0"/>
                <xsd:element ref="ns2:TaxCatchAll" minOccurs="0"/>
                <xsd:element ref="ns2:Intra_Tiedonomistaja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45dd8-9327-4e9e-a383-4f417e8c9042" elementFormDefault="qualified">
    <xsd:import namespace="http://schemas.microsoft.com/office/2006/documentManagement/types"/>
    <xsd:import namespace="http://schemas.microsoft.com/office/infopath/2007/PartnerControls"/>
    <xsd:element name="i24b409a343b4086bd4c510726cc2fb5" ma:index="8" nillable="true" ma:taxonomy="true" ma:internalName="i24b409a343b4086bd4c510726cc2fb5" ma:taxonomyFieldName="Intra_Dokumenttityyppi" ma:displayName="Dokumenttityyppi" ma:fieldId="{224b409a-343b-4086-bd4c-510726cc2fb5}" ma:sspId="f81ded02-9f86-4b0c-8912-f5f43177ca33" ma:termSetId="84b9278c-d847-44de-ae8c-0fc4da98d0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0564b6fdd04d289266195176048379" ma:index="9" nillable="true" ma:taxonomy="true" ma:internalName="g90564b6fdd04d289266195176048379" ma:taxonomyFieldName="Intra_Aihe" ma:displayName="Aihe" ma:fieldId="{090564b6-fdd0-4d28-9266-195176048379}" ma:sspId="f81ded02-9f86-4b0c-8912-f5f43177ca33" ma:termSetId="7f3e49e5-46c4-4efc-8794-2ed8583542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02847753-7aeb-4f98-aa42-cbaf9d418df3}" ma:internalName="TaxCatchAll" ma:showField="CatchAllData" ma:web="62335bca-8edc-43dd-b6ea-310e6697b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tra_Tiedonomistaja" ma:index="13" nillable="true" ma:displayName="Tiedon omistajat" ma:list="UserInfo" ma:internalName="Intra_Tiedonomistaja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85e2a-df7c-459d-82bd-a835f2771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81ded02-9f86-4b0c-8912-f5f43177ca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35bca-8edc-43dd-b6ea-310e6697ba3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90E98-0900-4D4B-AE52-5524CC348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D028A-D29B-408F-8D84-8D379AC60D1F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bcb45dd8-9327-4e9e-a383-4f417e8c9042"/>
    <ds:schemaRef ds:uri="http://schemas.openxmlformats.org/package/2006/metadata/core-properties"/>
    <ds:schemaRef ds:uri="62335bca-8edc-43dd-b6ea-310e6697ba3e"/>
    <ds:schemaRef ds:uri="http://purl.org/dc/elements/1.1/"/>
    <ds:schemaRef ds:uri="cac85e2a-df7c-459d-82bd-a835f27719f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454FCA-F11A-45D9-9EB7-0A1101DBC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45dd8-9327-4e9e-a383-4f417e8c9042"/>
    <ds:schemaRef ds:uri="cac85e2a-df7c-459d-82bd-a835f27719f4"/>
    <ds:schemaRef ds:uri="62335bca-8edc-43dd-b6ea-310e6697b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Kouvola_esityspohjamalli_2022</Template>
  <TotalTime>23155</TotalTime>
  <Words>934</Words>
  <Application>Microsoft Office PowerPoint</Application>
  <PresentationFormat>Mukautettu</PresentationFormat>
  <Paragraphs>151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Kouvola</vt:lpstr>
      <vt:lpstr>Vanhempainilta ti 19.8.2025</vt:lpstr>
      <vt:lpstr>Vanhempainillan ohjelma</vt:lpstr>
      <vt:lpstr>Kouluyhteisö</vt:lpstr>
      <vt:lpstr>Koulunkäynti </vt:lpstr>
      <vt:lpstr>Koulumatkat</vt:lpstr>
      <vt:lpstr>Poissaolot</vt:lpstr>
      <vt:lpstr>Järjestyssäännöt ja koulun käytänteitä  </vt:lpstr>
      <vt:lpstr>Kiusaaminen ja väkivalta</vt:lpstr>
      <vt:lpstr>Kaveriverkoston kartoitus 2025</vt:lpstr>
      <vt:lpstr>Check- listat 2.lk ja 6.lk</vt:lpstr>
      <vt:lpstr>PowerPoint-esitys</vt:lpstr>
      <vt:lpstr>Vanhempien kanssa tehtävä yhteistyö</vt:lpstr>
      <vt:lpstr>Laatukysely 2025</vt:lpstr>
      <vt:lpstr>Oppimisen tuen uudistaminen</vt:lpstr>
      <vt:lpstr>Kolmiportaisen tuen malli on poistunut</vt:lpstr>
      <vt:lpstr>PowerPoint-esitys</vt:lpstr>
      <vt:lpstr>Tuen järjestäminen</vt:lpstr>
      <vt:lpstr>Ryhmäkohtaiset tukimuodot</vt:lpstr>
      <vt:lpstr>Oppilaskohtaiset tukitoimet</vt:lpstr>
      <vt:lpstr>Konsultatiivinen sairaalaopetuspalvelu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Peltonen Hanna</dc:creator>
  <cp:lastModifiedBy>Matikainen Nina</cp:lastModifiedBy>
  <cp:revision>56</cp:revision>
  <cp:lastPrinted>2025-08-19T13:41:51Z</cp:lastPrinted>
  <dcterms:created xsi:type="dcterms:W3CDTF">2023-08-22T10:31:41Z</dcterms:created>
  <dcterms:modified xsi:type="dcterms:W3CDTF">2025-08-20T12:13:24Z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0x01010092EE81ADC9717F439A87B3B0B18AF1DC</vt:lpwstr>
  </property>
  <property fmtid="{D5CDD505-2E9C-101B-9397-08002B2CF9AE}" pid="3" name="Intra_Aihe">
    <vt:lpwstr/>
  </property>
  <property fmtid="{D5CDD505-2E9C-101B-9397-08002B2CF9AE}" pid="4" name="Intra_Dokumenttityyppi">
    <vt:lpwstr>6;#Ohje|dfe80e4e-ee7e-4595-88cf-8a29f30016a9</vt:lpwstr>
  </property>
</Properties>
</file>