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24384000" cy="13716000"/>
  <p:notesSz cx="6794500" cy="9931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2" roundtripDataSignature="AMtx7mhxRDgewekAIwt185drNn66EaM6M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43965A-62EA-431A-A75A-FE71E73679CB}" v="14" dt="2022-08-15T07:42:32.0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customschemas.google.com/relationships/presentationmetadata" Target="metadata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äkinen Alisa" userId="ff94d537-2d8f-4c75-aced-7aecb2743312" providerId="ADAL" clId="{0743965A-62EA-431A-A75A-FE71E73679CB}"/>
    <pc:docChg chg="custSel modSld">
      <pc:chgData name="Mäkinen Alisa" userId="ff94d537-2d8f-4c75-aced-7aecb2743312" providerId="ADAL" clId="{0743965A-62EA-431A-A75A-FE71E73679CB}" dt="2022-08-15T07:43:19.847" v="69" actId="1035"/>
      <pc:docMkLst>
        <pc:docMk/>
      </pc:docMkLst>
      <pc:sldChg chg="modTransition">
        <pc:chgData name="Mäkinen Alisa" userId="ff94d537-2d8f-4c75-aced-7aecb2743312" providerId="ADAL" clId="{0743965A-62EA-431A-A75A-FE71E73679CB}" dt="2022-08-15T07:39:39.977" v="7"/>
        <pc:sldMkLst>
          <pc:docMk/>
          <pc:sldMk cId="0" sldId="256"/>
        </pc:sldMkLst>
      </pc:sldChg>
      <pc:sldChg chg="addSp modSp mod modTransition modAnim modNotes">
        <pc:chgData name="Mäkinen Alisa" userId="ff94d537-2d8f-4c75-aced-7aecb2743312" providerId="ADAL" clId="{0743965A-62EA-431A-A75A-FE71E73679CB}" dt="2022-08-15T07:41:14.818" v="39"/>
        <pc:sldMkLst>
          <pc:docMk/>
          <pc:sldMk cId="0" sldId="257"/>
        </pc:sldMkLst>
        <pc:spChg chg="add mod">
          <ac:chgData name="Mäkinen Alisa" userId="ff94d537-2d8f-4c75-aced-7aecb2743312" providerId="ADAL" clId="{0743965A-62EA-431A-A75A-FE71E73679CB}" dt="2022-08-15T07:39:23.657" v="0"/>
          <ac:spMkLst>
            <pc:docMk/>
            <pc:sldMk cId="0" sldId="257"/>
            <ac:spMk id="5" creationId="{A6C7572A-BDBF-4440-A243-EB2FAA277CB0}"/>
          </ac:spMkLst>
        </pc:spChg>
        <pc:spChg chg="mod">
          <ac:chgData name="Mäkinen Alisa" userId="ff94d537-2d8f-4c75-aced-7aecb2743312" providerId="ADAL" clId="{0743965A-62EA-431A-A75A-FE71E73679CB}" dt="2022-08-15T07:40:00.494" v="12" actId="207"/>
          <ac:spMkLst>
            <pc:docMk/>
            <pc:sldMk cId="0" sldId="257"/>
            <ac:spMk id="94" creationId="{00000000-0000-0000-0000-000000000000}"/>
          </ac:spMkLst>
        </pc:spChg>
      </pc:sldChg>
      <pc:sldChg chg="addSp modSp mod modTransition modAnim modNotes">
        <pc:chgData name="Mäkinen Alisa" userId="ff94d537-2d8f-4c75-aced-7aecb2743312" providerId="ADAL" clId="{0743965A-62EA-431A-A75A-FE71E73679CB}" dt="2022-08-15T07:41:20.787" v="41"/>
        <pc:sldMkLst>
          <pc:docMk/>
          <pc:sldMk cId="0" sldId="258"/>
        </pc:sldMkLst>
        <pc:spChg chg="add mod">
          <ac:chgData name="Mäkinen Alisa" userId="ff94d537-2d8f-4c75-aced-7aecb2743312" providerId="ADAL" clId="{0743965A-62EA-431A-A75A-FE71E73679CB}" dt="2022-08-15T07:39:25.371" v="2"/>
          <ac:spMkLst>
            <pc:docMk/>
            <pc:sldMk cId="0" sldId="258"/>
            <ac:spMk id="5" creationId="{58AB6D24-F378-435B-BCB0-2B5480E37F8C}"/>
          </ac:spMkLst>
        </pc:spChg>
        <pc:spChg chg="mod">
          <ac:chgData name="Mäkinen Alisa" userId="ff94d537-2d8f-4c75-aced-7aecb2743312" providerId="ADAL" clId="{0743965A-62EA-431A-A75A-FE71E73679CB}" dt="2022-08-15T07:41:19.239" v="40" actId="1076"/>
          <ac:spMkLst>
            <pc:docMk/>
            <pc:sldMk cId="0" sldId="258"/>
            <ac:spMk id="102" creationId="{00000000-0000-0000-0000-000000000000}"/>
          </ac:spMkLst>
        </pc:spChg>
      </pc:sldChg>
      <pc:sldChg chg="addSp modSp mod modTransition modAnim">
        <pc:chgData name="Mäkinen Alisa" userId="ff94d537-2d8f-4c75-aced-7aecb2743312" providerId="ADAL" clId="{0743965A-62EA-431A-A75A-FE71E73679CB}" dt="2022-08-15T07:41:25.186" v="42"/>
        <pc:sldMkLst>
          <pc:docMk/>
          <pc:sldMk cId="0" sldId="259"/>
        </pc:sldMkLst>
        <pc:spChg chg="add mod">
          <ac:chgData name="Mäkinen Alisa" userId="ff94d537-2d8f-4c75-aced-7aecb2743312" providerId="ADAL" clId="{0743965A-62EA-431A-A75A-FE71E73679CB}" dt="2022-08-15T07:39:26.938" v="3"/>
          <ac:spMkLst>
            <pc:docMk/>
            <pc:sldMk cId="0" sldId="259"/>
            <ac:spMk id="5" creationId="{75207562-2909-4984-853A-6DAF72A0A815}"/>
          </ac:spMkLst>
        </pc:spChg>
        <pc:spChg chg="mod">
          <ac:chgData name="Mäkinen Alisa" userId="ff94d537-2d8f-4c75-aced-7aecb2743312" providerId="ADAL" clId="{0743965A-62EA-431A-A75A-FE71E73679CB}" dt="2022-08-15T07:40:16.782" v="20" actId="207"/>
          <ac:spMkLst>
            <pc:docMk/>
            <pc:sldMk cId="0" sldId="259"/>
            <ac:spMk id="110" creationId="{00000000-0000-0000-0000-000000000000}"/>
          </ac:spMkLst>
        </pc:spChg>
      </pc:sldChg>
      <pc:sldChg chg="addSp modSp mod modTransition modAnim modNotes">
        <pc:chgData name="Mäkinen Alisa" userId="ff94d537-2d8f-4c75-aced-7aecb2743312" providerId="ADAL" clId="{0743965A-62EA-431A-A75A-FE71E73679CB}" dt="2022-08-15T07:41:30.442" v="43"/>
        <pc:sldMkLst>
          <pc:docMk/>
          <pc:sldMk cId="0" sldId="260"/>
        </pc:sldMkLst>
        <pc:spChg chg="add mod">
          <ac:chgData name="Mäkinen Alisa" userId="ff94d537-2d8f-4c75-aced-7aecb2743312" providerId="ADAL" clId="{0743965A-62EA-431A-A75A-FE71E73679CB}" dt="2022-08-15T07:39:28.700" v="4"/>
          <ac:spMkLst>
            <pc:docMk/>
            <pc:sldMk cId="0" sldId="260"/>
            <ac:spMk id="5" creationId="{37E6A746-ABD9-44C6-8F73-19B73C892FCB}"/>
          </ac:spMkLst>
        </pc:spChg>
        <pc:spChg chg="mod">
          <ac:chgData name="Mäkinen Alisa" userId="ff94d537-2d8f-4c75-aced-7aecb2743312" providerId="ADAL" clId="{0743965A-62EA-431A-A75A-FE71E73679CB}" dt="2022-08-15T07:40:28.124" v="25" actId="207"/>
          <ac:spMkLst>
            <pc:docMk/>
            <pc:sldMk cId="0" sldId="260"/>
            <ac:spMk id="118" creationId="{00000000-0000-0000-0000-000000000000}"/>
          </ac:spMkLst>
        </pc:spChg>
      </pc:sldChg>
      <pc:sldChg chg="addSp modSp mod modTransition modAnim modNotes">
        <pc:chgData name="Mäkinen Alisa" userId="ff94d537-2d8f-4c75-aced-7aecb2743312" providerId="ADAL" clId="{0743965A-62EA-431A-A75A-FE71E73679CB}" dt="2022-08-15T07:41:34.269" v="44"/>
        <pc:sldMkLst>
          <pc:docMk/>
          <pc:sldMk cId="0" sldId="261"/>
        </pc:sldMkLst>
        <pc:spChg chg="add mod">
          <ac:chgData name="Mäkinen Alisa" userId="ff94d537-2d8f-4c75-aced-7aecb2743312" providerId="ADAL" clId="{0743965A-62EA-431A-A75A-FE71E73679CB}" dt="2022-08-15T07:39:30.309" v="5"/>
          <ac:spMkLst>
            <pc:docMk/>
            <pc:sldMk cId="0" sldId="261"/>
            <ac:spMk id="5" creationId="{88324655-8AC8-41DC-9CAB-786CB7389F13}"/>
          </ac:spMkLst>
        </pc:spChg>
        <pc:spChg chg="mod">
          <ac:chgData name="Mäkinen Alisa" userId="ff94d537-2d8f-4c75-aced-7aecb2743312" providerId="ADAL" clId="{0743965A-62EA-431A-A75A-FE71E73679CB}" dt="2022-08-15T07:40:35.948" v="30" actId="207"/>
          <ac:spMkLst>
            <pc:docMk/>
            <pc:sldMk cId="0" sldId="261"/>
            <ac:spMk id="126" creationId="{00000000-0000-0000-0000-000000000000}"/>
          </ac:spMkLst>
        </pc:spChg>
      </pc:sldChg>
      <pc:sldChg chg="addSp delSp modSp mod modTransition modNotes">
        <pc:chgData name="Mäkinen Alisa" userId="ff94d537-2d8f-4c75-aced-7aecb2743312" providerId="ADAL" clId="{0743965A-62EA-431A-A75A-FE71E73679CB}" dt="2022-08-15T07:43:19.847" v="69" actId="1035"/>
        <pc:sldMkLst>
          <pc:docMk/>
          <pc:sldMk cId="0" sldId="262"/>
        </pc:sldMkLst>
        <pc:spChg chg="add del mod">
          <ac:chgData name="Mäkinen Alisa" userId="ff94d537-2d8f-4c75-aced-7aecb2743312" providerId="ADAL" clId="{0743965A-62EA-431A-A75A-FE71E73679CB}" dt="2022-08-15T07:41:55.273" v="46" actId="478"/>
          <ac:spMkLst>
            <pc:docMk/>
            <pc:sldMk cId="0" sldId="262"/>
            <ac:spMk id="3" creationId="{B87CBC8F-F58A-45D2-8C8E-F9D8EC001651}"/>
          </ac:spMkLst>
        </pc:spChg>
        <pc:spChg chg="add mod">
          <ac:chgData name="Mäkinen Alisa" userId="ff94d537-2d8f-4c75-aced-7aecb2743312" providerId="ADAL" clId="{0743965A-62EA-431A-A75A-FE71E73679CB}" dt="2022-08-15T07:39:31.997" v="6"/>
          <ac:spMkLst>
            <pc:docMk/>
            <pc:sldMk cId="0" sldId="262"/>
            <ac:spMk id="6" creationId="{8641EF8F-B1C9-436A-AC84-60A42BA68EB3}"/>
          </ac:spMkLst>
        </pc:spChg>
        <pc:spChg chg="add mod">
          <ac:chgData name="Mäkinen Alisa" userId="ff94d537-2d8f-4c75-aced-7aecb2743312" providerId="ADAL" clId="{0743965A-62EA-431A-A75A-FE71E73679CB}" dt="2022-08-15T07:43:19.847" v="69" actId="1035"/>
          <ac:spMkLst>
            <pc:docMk/>
            <pc:sldMk cId="0" sldId="262"/>
            <ac:spMk id="11" creationId="{426BDFD9-C09F-4CDC-85A8-F928B6E768E9}"/>
          </ac:spMkLst>
        </pc:spChg>
        <pc:spChg chg="mod">
          <ac:chgData name="Mäkinen Alisa" userId="ff94d537-2d8f-4c75-aced-7aecb2743312" providerId="ADAL" clId="{0743965A-62EA-431A-A75A-FE71E73679CB}" dt="2022-08-15T07:40:48.760" v="31" actId="14100"/>
          <ac:spMkLst>
            <pc:docMk/>
            <pc:sldMk cId="0" sldId="262"/>
            <ac:spMk id="133" creationId="{00000000-0000-0000-0000-000000000000}"/>
          </ac:spMkLst>
        </pc:spChg>
        <pc:spChg chg="mod">
          <ac:chgData name="Mäkinen Alisa" userId="ff94d537-2d8f-4c75-aced-7aecb2743312" providerId="ADAL" clId="{0743965A-62EA-431A-A75A-FE71E73679CB}" dt="2022-08-15T07:41:04.024" v="38" actId="1076"/>
          <ac:spMkLst>
            <pc:docMk/>
            <pc:sldMk cId="0" sldId="262"/>
            <ac:spMk id="134" creationId="{00000000-0000-0000-0000-000000000000}"/>
          </ac:spMkLst>
        </pc:spChg>
        <pc:spChg chg="del mod">
          <ac:chgData name="Mäkinen Alisa" userId="ff94d537-2d8f-4c75-aced-7aecb2743312" providerId="ADAL" clId="{0743965A-62EA-431A-A75A-FE71E73679CB}" dt="2022-08-15T07:41:50.978" v="45" actId="478"/>
          <ac:spMkLst>
            <pc:docMk/>
            <pc:sldMk cId="0" sldId="262"/>
            <ac:spMk id="136" creationId="{00000000-0000-0000-0000-000000000000}"/>
          </ac:spMkLst>
        </pc:spChg>
        <pc:picChg chg="add mod">
          <ac:chgData name="Mäkinen Alisa" userId="ff94d537-2d8f-4c75-aced-7aecb2743312" providerId="ADAL" clId="{0743965A-62EA-431A-A75A-FE71E73679CB}" dt="2022-08-15T07:42:21.596" v="54" actId="962"/>
          <ac:picMkLst>
            <pc:docMk/>
            <pc:sldMk cId="0" sldId="262"/>
            <ac:picMk id="5" creationId="{4B7EAC0C-CCA6-49BA-98D5-91B1F379A73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b4477f055c_0_7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3" name="Google Shape;83;gb4477f055c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200" cy="3351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b2a0ff99a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gb2a0ff99a7_0_6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" name="Google Shape;91;gb2a0ff99a7_0_6:notes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00" cy="4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i-FI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d89621307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gd89621307e_0_0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gd89621307e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00" cy="4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3ff91ab6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3ff91ab68f_0_0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g13ff91ab68f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00" cy="498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3ff91ab68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3ff91ab68f_0_7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g13ff91ab68f_0_7:notes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00" cy="498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3ff91ab68f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3ff91ab68f_0_14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g13ff91ab68f_0_14:notes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00" cy="498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3ff91ab41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3ff91ab418_0_0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g13ff91ab418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00" cy="498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/>
              <a:t>7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Mukautettu asettelu">
  <p:cSld name="9_Mukautettu asettelu">
    <p:bg>
      <p:bgPr>
        <a:solidFill>
          <a:schemeClr val="dk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6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  <a:defRPr sz="9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6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  <a:defRPr sz="66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6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04454" y="11772077"/>
            <a:ext cx="1804218" cy="9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Mukautettu asettelu">
  <p:cSld name="7_Mukautettu asettelu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8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8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Image Half Full">
  <p:cSld name="22_Image Half Full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3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13"/>
          <p:cNvSpPr txBox="1">
            <a:spLocks noGrp="1"/>
          </p:cNvSpPr>
          <p:nvPr>
            <p:ph type="body" idx="1"/>
          </p:nvPr>
        </p:nvSpPr>
        <p:spPr>
          <a:xfrm>
            <a:off x="772971" y="44378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body" idx="2"/>
          </p:nvPr>
        </p:nvSpPr>
        <p:spPr>
          <a:xfrm>
            <a:off x="12595591" y="44632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body" idx="3"/>
          </p:nvPr>
        </p:nvSpPr>
        <p:spPr>
          <a:xfrm>
            <a:off x="772920" y="3184914"/>
            <a:ext cx="1096060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body" idx="4"/>
          </p:nvPr>
        </p:nvSpPr>
        <p:spPr>
          <a:xfrm>
            <a:off x="12590711" y="3221626"/>
            <a:ext cx="1102031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31" name="Google Shape;31;p13"/>
          <p:cNvCxnSpPr/>
          <p:nvPr/>
        </p:nvCxnSpPr>
        <p:spPr>
          <a:xfrm>
            <a:off x="76858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" name="Google Shape;32;p13"/>
          <p:cNvCxnSpPr/>
          <p:nvPr/>
        </p:nvCxnSpPr>
        <p:spPr>
          <a:xfrm>
            <a:off x="1259120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" name="Google Shape;33;p13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ftr" idx="11"/>
          </p:nvPr>
        </p:nvSpPr>
        <p:spPr>
          <a:xfrm>
            <a:off x="832756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Image Half Full">
  <p:cSld name="17_Image Half Full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803274" y="78814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>
            <a:spLocks noGrp="1"/>
          </p:cNvSpPr>
          <p:nvPr>
            <p:ph type="pic" idx="2"/>
          </p:nvPr>
        </p:nvSpPr>
        <p:spPr>
          <a:xfrm>
            <a:off x="803726" y="2680426"/>
            <a:ext cx="6867074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8778874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>
            <a:spLocks noGrp="1"/>
          </p:cNvSpPr>
          <p:nvPr>
            <p:ph type="pic" idx="4"/>
          </p:nvPr>
        </p:nvSpPr>
        <p:spPr>
          <a:xfrm>
            <a:off x="8779326" y="2705826"/>
            <a:ext cx="6867074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Google Shape;42;p7"/>
          <p:cNvSpPr txBox="1">
            <a:spLocks noGrp="1"/>
          </p:cNvSpPr>
          <p:nvPr>
            <p:ph type="body" idx="5"/>
          </p:nvPr>
        </p:nvSpPr>
        <p:spPr>
          <a:xfrm>
            <a:off x="16754473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>
            <a:spLocks noGrp="1"/>
          </p:cNvSpPr>
          <p:nvPr>
            <p:ph type="pic" idx="6"/>
          </p:nvPr>
        </p:nvSpPr>
        <p:spPr>
          <a:xfrm>
            <a:off x="16754927" y="2705826"/>
            <a:ext cx="6867074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ftr" idx="11"/>
          </p:nvPr>
        </p:nvSpPr>
        <p:spPr>
          <a:xfrm>
            <a:off x="832756" y="12293264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Image Half Full">
  <p:cSld name="18_Image Half Full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1"/>
          </p:nvPr>
        </p:nvSpPr>
        <p:spPr>
          <a:xfrm>
            <a:off x="1621943" y="3160738"/>
            <a:ext cx="10942861" cy="8399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>
            <a:spLocks noGrp="1"/>
          </p:cNvSpPr>
          <p:nvPr>
            <p:ph type="pic" idx="2"/>
          </p:nvPr>
        </p:nvSpPr>
        <p:spPr>
          <a:xfrm>
            <a:off x="13460186" y="0"/>
            <a:ext cx="10923814" cy="13716000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p9"/>
          <p:cNvSpPr txBox="1">
            <a:spLocks noGrp="1"/>
          </p:cNvSpPr>
          <p:nvPr>
            <p:ph type="sldNum" idx="12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1621944" y="730251"/>
            <a:ext cx="10997318" cy="213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mage Half Full">
  <p:cSld name="4_Image Half Full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1649187" y="730250"/>
            <a:ext cx="21463873" cy="162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0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0"/>
          <p:cNvSpPr/>
          <p:nvPr/>
        </p:nvSpPr>
        <p:spPr>
          <a:xfrm>
            <a:off x="8404703" y="4080086"/>
            <a:ext cx="3941487" cy="6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24"/>
              <a:buFont typeface="Arial"/>
              <a:buNone/>
            </a:pPr>
            <a:endParaRPr sz="3024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1"/>
          </p:nvPr>
        </p:nvSpPr>
        <p:spPr>
          <a:xfrm>
            <a:off x="167640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body" idx="2"/>
          </p:nvPr>
        </p:nvSpPr>
        <p:spPr>
          <a:xfrm>
            <a:off x="1304115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Image Half Full">
  <p:cSld name="8_Image Half Full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>
            <a:spLocks noGrp="1"/>
          </p:cNvSpPr>
          <p:nvPr>
            <p:ph type="pic" idx="2"/>
          </p:nvPr>
        </p:nvSpPr>
        <p:spPr>
          <a:xfrm>
            <a:off x="1" y="0"/>
            <a:ext cx="10923814" cy="1371600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11"/>
          <p:cNvSpPr txBox="1">
            <a:spLocks noGrp="1"/>
          </p:cNvSpPr>
          <p:nvPr>
            <p:ph type="title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1"/>
          <p:cNvSpPr txBox="1">
            <a:spLocks noGrp="1"/>
          </p:cNvSpPr>
          <p:nvPr>
            <p:ph type="body" idx="1"/>
          </p:nvPr>
        </p:nvSpPr>
        <p:spPr>
          <a:xfrm>
            <a:off x="11381015" y="3536295"/>
            <a:ext cx="11732048" cy="869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Image Half Full">
  <p:cSld name="14_Image Half Full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2"/>
          <p:cNvSpPr txBox="1">
            <a:spLocks noGrp="1"/>
          </p:cNvSpPr>
          <p:nvPr>
            <p:ph type="body" idx="1"/>
          </p:nvPr>
        </p:nvSpPr>
        <p:spPr>
          <a:xfrm>
            <a:off x="82686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>
            <a:spLocks noGrp="1"/>
          </p:cNvSpPr>
          <p:nvPr>
            <p:ph type="pic" idx="2"/>
          </p:nvPr>
        </p:nvSpPr>
        <p:spPr>
          <a:xfrm>
            <a:off x="827319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12"/>
          <p:cNvSpPr txBox="1">
            <a:spLocks noGrp="1"/>
          </p:cNvSpPr>
          <p:nvPr>
            <p:ph type="body" idx="3"/>
          </p:nvPr>
        </p:nvSpPr>
        <p:spPr>
          <a:xfrm>
            <a:off x="6652041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>
            <a:spLocks noGrp="1"/>
          </p:cNvSpPr>
          <p:nvPr>
            <p:ph type="pic" idx="4"/>
          </p:nvPr>
        </p:nvSpPr>
        <p:spPr>
          <a:xfrm>
            <a:off x="6652493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12"/>
          <p:cNvSpPr txBox="1">
            <a:spLocks noGrp="1"/>
          </p:cNvSpPr>
          <p:nvPr>
            <p:ph type="body" idx="5"/>
          </p:nvPr>
        </p:nvSpPr>
        <p:spPr>
          <a:xfrm>
            <a:off x="1251172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>
            <a:spLocks noGrp="1"/>
          </p:cNvSpPr>
          <p:nvPr>
            <p:ph type="pic" idx="6"/>
          </p:nvPr>
        </p:nvSpPr>
        <p:spPr>
          <a:xfrm>
            <a:off x="12512179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12"/>
          <p:cNvSpPr txBox="1">
            <a:spLocks noGrp="1"/>
          </p:cNvSpPr>
          <p:nvPr>
            <p:ph type="body" idx="7"/>
          </p:nvPr>
        </p:nvSpPr>
        <p:spPr>
          <a:xfrm>
            <a:off x="18390370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>
            <a:spLocks noGrp="1"/>
          </p:cNvSpPr>
          <p:nvPr>
            <p:ph type="pic" idx="8"/>
          </p:nvPr>
        </p:nvSpPr>
        <p:spPr>
          <a:xfrm>
            <a:off x="18390823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ftr" idx="11"/>
          </p:nvPr>
        </p:nvSpPr>
        <p:spPr>
          <a:xfrm>
            <a:off x="820615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5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199" cy="81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sldNum" idx="12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5BA2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b4477f055c_0_7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</a:pPr>
            <a:r>
              <a:rPr lang="fi-FI"/>
              <a:t>Adjektiivit ja adverbit </a:t>
            </a:r>
            <a:r>
              <a:rPr lang="fi-FI">
                <a:highlight>
                  <a:srgbClr val="A45BA2"/>
                </a:highlight>
              </a:rPr>
              <a:t>–</a:t>
            </a:r>
            <a:r>
              <a:rPr lang="fi-FI"/>
              <a:t> Kooste</a:t>
            </a:r>
            <a:endParaRPr/>
          </a:p>
        </p:txBody>
      </p:sp>
      <p:sp>
        <p:nvSpPr>
          <p:cNvPr id="86" name="Google Shape;86;gb4477f055c_0_7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200" cy="10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fi-FI"/>
              <a:t>Module 6 Grammar</a:t>
            </a:r>
            <a:endParaRPr/>
          </a:p>
        </p:txBody>
      </p:sp>
      <p:sp>
        <p:nvSpPr>
          <p:cNvPr id="87" name="Google Shape;87;gb4477f055c_0_7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200" cy="10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</a:pPr>
            <a:r>
              <a:rPr lang="fi-FI"/>
              <a:t>New Insights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b2a0ff99a7_0_6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800"/>
              <a:buNone/>
            </a:pPr>
            <a:r>
              <a:rPr lang="fi-FI"/>
              <a:t>Adjektiivit</a:t>
            </a:r>
            <a:endParaRPr/>
          </a:p>
        </p:txBody>
      </p:sp>
      <p:sp>
        <p:nvSpPr>
          <p:cNvPr id="94" name="Google Shape;94;gb2a0ff99a7_0_6"/>
          <p:cNvSpPr txBox="1">
            <a:spLocks noGrp="1"/>
          </p:cNvSpPr>
          <p:nvPr>
            <p:ph type="body" idx="1"/>
          </p:nvPr>
        </p:nvSpPr>
        <p:spPr>
          <a:xfrm>
            <a:off x="1676400" y="3050891"/>
            <a:ext cx="21031200" cy="9934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4400"/>
              <a:buNone/>
            </a:pPr>
            <a:r>
              <a:rPr lang="fi-FI" sz="5600" dirty="0" err="1"/>
              <a:t>We</a:t>
            </a:r>
            <a:r>
              <a:rPr lang="fi-FI" sz="5600" dirty="0"/>
              <a:t> </a:t>
            </a:r>
            <a:r>
              <a:rPr lang="fi-FI" sz="5600" dirty="0" err="1"/>
              <a:t>went</a:t>
            </a:r>
            <a:r>
              <a:rPr lang="fi-FI" sz="5600" dirty="0"/>
              <a:t> to an</a:t>
            </a:r>
            <a:r>
              <a:rPr lang="fi-FI" sz="5600" b="1" dirty="0"/>
              <a:t> </a:t>
            </a:r>
            <a:r>
              <a:rPr lang="fi-FI" sz="5600" b="1" dirty="0" err="1"/>
              <a:t>incredible</a:t>
            </a:r>
            <a:r>
              <a:rPr lang="fi-FI" sz="5600" dirty="0"/>
              <a:t> </a:t>
            </a:r>
            <a:r>
              <a:rPr lang="fi-FI" sz="5600" dirty="0" err="1"/>
              <a:t>concert</a:t>
            </a:r>
            <a:r>
              <a:rPr lang="fi-FI" sz="5600" dirty="0"/>
              <a:t> </a:t>
            </a:r>
            <a:r>
              <a:rPr lang="fi-FI" sz="5600" dirty="0" err="1"/>
              <a:t>last</a:t>
            </a:r>
            <a:r>
              <a:rPr lang="fi-FI" sz="5600" dirty="0"/>
              <a:t> </a:t>
            </a:r>
            <a:r>
              <a:rPr lang="fi-FI" sz="5600" dirty="0" err="1"/>
              <a:t>night</a:t>
            </a:r>
            <a:r>
              <a:rPr lang="fi-FI" sz="5600" dirty="0"/>
              <a:t>.</a:t>
            </a:r>
            <a:endParaRPr sz="5600" dirty="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4400"/>
              <a:buNone/>
            </a:pPr>
            <a:r>
              <a:rPr lang="fi-FI" sz="5600" dirty="0" err="1"/>
              <a:t>The</a:t>
            </a:r>
            <a:r>
              <a:rPr lang="fi-FI" sz="5600" dirty="0"/>
              <a:t> </a:t>
            </a:r>
            <a:r>
              <a:rPr lang="fi-FI" sz="5600" dirty="0" err="1"/>
              <a:t>band</a:t>
            </a:r>
            <a:r>
              <a:rPr lang="fi-FI" sz="5600" dirty="0"/>
              <a:t> is </a:t>
            </a:r>
            <a:r>
              <a:rPr lang="fi-FI" sz="5600" b="1" dirty="0" err="1"/>
              <a:t>more</a:t>
            </a:r>
            <a:r>
              <a:rPr lang="fi-FI" sz="5600" b="1" dirty="0"/>
              <a:t> </a:t>
            </a:r>
            <a:r>
              <a:rPr lang="fi-FI" sz="5600" b="1" dirty="0" err="1"/>
              <a:t>popular</a:t>
            </a:r>
            <a:r>
              <a:rPr lang="fi-FI" sz="5600" b="1" dirty="0"/>
              <a:t> </a:t>
            </a:r>
            <a:r>
              <a:rPr lang="fi-FI" sz="5600" dirty="0" err="1"/>
              <a:t>than</a:t>
            </a:r>
            <a:r>
              <a:rPr lang="fi-FI" sz="5600" dirty="0"/>
              <a:t> </a:t>
            </a:r>
            <a:r>
              <a:rPr lang="fi-FI" sz="5600" dirty="0" err="1"/>
              <a:t>before</a:t>
            </a:r>
            <a:r>
              <a:rPr lang="fi-FI" sz="5600" dirty="0"/>
              <a:t>.</a:t>
            </a:r>
            <a:endParaRPr sz="5600" dirty="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4400"/>
              <a:buNone/>
            </a:pPr>
            <a:r>
              <a:rPr lang="fi-FI" sz="5600" dirty="0" err="1"/>
              <a:t>They</a:t>
            </a:r>
            <a:r>
              <a:rPr lang="fi-FI" sz="5600" dirty="0"/>
              <a:t> </a:t>
            </a:r>
            <a:r>
              <a:rPr lang="fi-FI" sz="5600" dirty="0" err="1"/>
              <a:t>are</a:t>
            </a:r>
            <a:r>
              <a:rPr lang="fi-FI" sz="5600" dirty="0"/>
              <a:t> </a:t>
            </a:r>
            <a:r>
              <a:rPr lang="fi-FI" sz="5600" b="1" dirty="0" err="1"/>
              <a:t>the</a:t>
            </a:r>
            <a:r>
              <a:rPr lang="fi-FI" sz="5600" b="1" dirty="0"/>
              <a:t> </a:t>
            </a:r>
            <a:r>
              <a:rPr lang="fi-FI" sz="5600" b="1" dirty="0" err="1"/>
              <a:t>most</a:t>
            </a:r>
            <a:r>
              <a:rPr lang="fi-FI" sz="5600" b="1" dirty="0"/>
              <a:t> </a:t>
            </a:r>
            <a:r>
              <a:rPr lang="fi-FI" sz="5600" b="1" dirty="0" err="1"/>
              <a:t>famous</a:t>
            </a:r>
            <a:r>
              <a:rPr lang="fi-FI" sz="5600" b="1" dirty="0"/>
              <a:t> </a:t>
            </a:r>
            <a:r>
              <a:rPr lang="fi-FI" sz="5600" b="1" dirty="0" err="1"/>
              <a:t>band</a:t>
            </a:r>
            <a:r>
              <a:rPr lang="fi-FI" sz="5600" dirty="0"/>
              <a:t> to </a:t>
            </a:r>
            <a:r>
              <a:rPr lang="fi-FI" sz="5600" dirty="0" err="1"/>
              <a:t>come</a:t>
            </a:r>
            <a:r>
              <a:rPr lang="fi-FI" sz="5600" dirty="0"/>
              <a:t> to </a:t>
            </a:r>
            <a:r>
              <a:rPr lang="fi-FI" sz="5600" dirty="0" err="1"/>
              <a:t>our</a:t>
            </a:r>
            <a:r>
              <a:rPr lang="fi-FI" sz="5600" dirty="0"/>
              <a:t> </a:t>
            </a:r>
            <a:r>
              <a:rPr lang="fi-FI" sz="5600" dirty="0" err="1"/>
              <a:t>town</a:t>
            </a:r>
            <a:r>
              <a:rPr lang="fi-FI" sz="5600" dirty="0"/>
              <a:t>.</a:t>
            </a:r>
            <a:endParaRPr sz="5600" dirty="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4400"/>
              <a:buNone/>
            </a:pPr>
            <a:r>
              <a:rPr lang="fi-FI" sz="5600" dirty="0" err="1"/>
              <a:t>Their</a:t>
            </a:r>
            <a:r>
              <a:rPr lang="fi-FI" sz="5600" dirty="0"/>
              <a:t> </a:t>
            </a:r>
            <a:r>
              <a:rPr lang="fi-FI" sz="5600" dirty="0" err="1"/>
              <a:t>new</a:t>
            </a:r>
            <a:r>
              <a:rPr lang="fi-FI" sz="5600" dirty="0"/>
              <a:t> </a:t>
            </a:r>
            <a:r>
              <a:rPr lang="fi-FI" sz="5600" dirty="0" err="1"/>
              <a:t>album</a:t>
            </a:r>
            <a:r>
              <a:rPr lang="fi-FI" sz="5600" dirty="0"/>
              <a:t> </a:t>
            </a:r>
            <a:r>
              <a:rPr lang="fi-FI" sz="5600" dirty="0" err="1"/>
              <a:t>was</a:t>
            </a:r>
            <a:r>
              <a:rPr lang="fi-FI" sz="5600" b="1" dirty="0"/>
              <a:t> </a:t>
            </a:r>
            <a:r>
              <a:rPr lang="fi-FI" sz="5600" b="1" dirty="0" err="1"/>
              <a:t>smooth</a:t>
            </a:r>
            <a:r>
              <a:rPr lang="fi-FI" sz="5600" dirty="0"/>
              <a:t>, </a:t>
            </a:r>
            <a:r>
              <a:rPr lang="fi-FI" sz="5600" b="1" dirty="0" err="1"/>
              <a:t>smoother</a:t>
            </a:r>
            <a:r>
              <a:rPr lang="fi-FI" sz="5600" dirty="0"/>
              <a:t> </a:t>
            </a:r>
            <a:r>
              <a:rPr lang="fi-FI" sz="5600" dirty="0" err="1"/>
              <a:t>than</a:t>
            </a:r>
            <a:r>
              <a:rPr lang="fi-FI" sz="5600" dirty="0"/>
              <a:t> </a:t>
            </a:r>
            <a:r>
              <a:rPr lang="fi-FI" sz="5600" dirty="0" err="1"/>
              <a:t>the</a:t>
            </a:r>
            <a:r>
              <a:rPr lang="fi-FI" sz="5600" dirty="0"/>
              <a:t> </a:t>
            </a:r>
            <a:r>
              <a:rPr lang="fi-FI" sz="5600" dirty="0" err="1"/>
              <a:t>first</a:t>
            </a:r>
            <a:r>
              <a:rPr lang="fi-FI" sz="5600" dirty="0"/>
              <a:t> </a:t>
            </a:r>
            <a:r>
              <a:rPr lang="fi-FI" sz="5600" dirty="0" err="1"/>
              <a:t>one</a:t>
            </a:r>
            <a:r>
              <a:rPr lang="fi-FI" sz="5600" dirty="0"/>
              <a:t> and </a:t>
            </a:r>
            <a:r>
              <a:rPr lang="fi-FI" sz="5600" dirty="0" err="1"/>
              <a:t>much</a:t>
            </a:r>
            <a:r>
              <a:rPr lang="fi-FI" sz="5600" dirty="0"/>
              <a:t> </a:t>
            </a:r>
            <a:r>
              <a:rPr lang="fi-FI" sz="5600" b="1" dirty="0" err="1"/>
              <a:t>better</a:t>
            </a:r>
            <a:r>
              <a:rPr lang="fi-FI" sz="5600" dirty="0"/>
              <a:t>.</a:t>
            </a:r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4400"/>
              <a:buNone/>
            </a:pPr>
            <a:endParaRPr sz="5600" dirty="0"/>
          </a:p>
          <a:p>
            <a:pPr marL="457200" lvl="0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600"/>
              <a:buChar char="●"/>
            </a:pPr>
            <a:r>
              <a:rPr lang="fi-FI" sz="5600" dirty="0">
                <a:solidFill>
                  <a:schemeClr val="bg2"/>
                </a:solidFill>
              </a:rPr>
              <a:t>Adjektiivit ovat kuvailevia sanoja, jotka vastaavat kysymykseen </a:t>
            </a:r>
            <a:r>
              <a:rPr lang="fi-FI" sz="5600" i="1" dirty="0">
                <a:solidFill>
                  <a:schemeClr val="bg2"/>
                </a:solidFill>
              </a:rPr>
              <a:t>millainen?</a:t>
            </a:r>
            <a:r>
              <a:rPr lang="fi-FI" sz="5600" dirty="0">
                <a:solidFill>
                  <a:schemeClr val="bg2"/>
                </a:solidFill>
              </a:rPr>
              <a:t> </a:t>
            </a:r>
            <a:endParaRPr sz="5600" dirty="0">
              <a:solidFill>
                <a:schemeClr val="bg2"/>
              </a:solidFill>
            </a:endParaRPr>
          </a:p>
          <a:p>
            <a:pPr marL="457200" lvl="0" indent="-584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600"/>
              <a:buChar char="●"/>
            </a:pPr>
            <a:r>
              <a:rPr lang="fi-FI" sz="5600" dirty="0">
                <a:solidFill>
                  <a:schemeClr val="bg2"/>
                </a:solidFill>
              </a:rPr>
              <a:t>Pitkiä adjektiiveja vertaillaan sanoilla </a:t>
            </a:r>
            <a:r>
              <a:rPr lang="fi-FI" sz="5600" b="1" dirty="0" err="1">
                <a:solidFill>
                  <a:schemeClr val="bg2"/>
                </a:solidFill>
              </a:rPr>
              <a:t>more</a:t>
            </a:r>
            <a:r>
              <a:rPr lang="fi-FI" sz="5600" dirty="0">
                <a:solidFill>
                  <a:schemeClr val="bg2"/>
                </a:solidFill>
              </a:rPr>
              <a:t> and </a:t>
            </a:r>
            <a:r>
              <a:rPr lang="fi-FI" sz="5600" b="1" dirty="0" err="1">
                <a:solidFill>
                  <a:schemeClr val="bg2"/>
                </a:solidFill>
              </a:rPr>
              <a:t>the</a:t>
            </a:r>
            <a:r>
              <a:rPr lang="fi-FI" sz="5600" b="1" dirty="0">
                <a:solidFill>
                  <a:schemeClr val="bg2"/>
                </a:solidFill>
              </a:rPr>
              <a:t> </a:t>
            </a:r>
            <a:r>
              <a:rPr lang="fi-FI" sz="5600" b="1" dirty="0" err="1">
                <a:solidFill>
                  <a:schemeClr val="bg2"/>
                </a:solidFill>
              </a:rPr>
              <a:t>most</a:t>
            </a:r>
            <a:r>
              <a:rPr lang="fi-FI" sz="5600" dirty="0">
                <a:solidFill>
                  <a:schemeClr val="bg2"/>
                </a:solidFill>
              </a:rPr>
              <a:t>.</a:t>
            </a:r>
            <a:endParaRPr sz="5600" dirty="0">
              <a:solidFill>
                <a:schemeClr val="bg2"/>
              </a:solidFill>
            </a:endParaRPr>
          </a:p>
          <a:p>
            <a:pPr marL="457200" lvl="0" indent="-584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600"/>
              <a:buChar char="●"/>
            </a:pPr>
            <a:r>
              <a:rPr lang="fi-FI" sz="5600" dirty="0">
                <a:solidFill>
                  <a:schemeClr val="bg2"/>
                </a:solidFill>
              </a:rPr>
              <a:t>Yksitavuisia sekä kaksitavuisia -</a:t>
            </a:r>
            <a:r>
              <a:rPr lang="fi-FI" sz="5600" b="1" dirty="0">
                <a:solidFill>
                  <a:schemeClr val="bg2"/>
                </a:solidFill>
              </a:rPr>
              <a:t>y</a:t>
            </a:r>
            <a:r>
              <a:rPr lang="fi-FI" sz="5600" dirty="0">
                <a:solidFill>
                  <a:schemeClr val="bg2"/>
                </a:solidFill>
              </a:rPr>
              <a:t>-päätteisiä adjektiiveja vertaillaan pääosin päätteillä </a:t>
            </a:r>
            <a:r>
              <a:rPr lang="fi-FI" sz="5600" b="1" dirty="0">
                <a:solidFill>
                  <a:schemeClr val="bg2"/>
                </a:solidFill>
              </a:rPr>
              <a:t>-</a:t>
            </a:r>
            <a:r>
              <a:rPr lang="fi-FI" sz="5600" b="1" dirty="0" err="1">
                <a:solidFill>
                  <a:schemeClr val="bg2"/>
                </a:solidFill>
              </a:rPr>
              <a:t>er</a:t>
            </a:r>
            <a:r>
              <a:rPr lang="fi-FI" sz="5600" dirty="0">
                <a:solidFill>
                  <a:schemeClr val="bg2"/>
                </a:solidFill>
              </a:rPr>
              <a:t> ja </a:t>
            </a:r>
            <a:r>
              <a:rPr lang="fi-FI" sz="5600" b="1" dirty="0">
                <a:solidFill>
                  <a:schemeClr val="bg2"/>
                </a:solidFill>
              </a:rPr>
              <a:t>-</a:t>
            </a:r>
            <a:r>
              <a:rPr lang="fi-FI" sz="5600" b="1" dirty="0" err="1">
                <a:solidFill>
                  <a:schemeClr val="bg2"/>
                </a:solidFill>
              </a:rPr>
              <a:t>est</a:t>
            </a:r>
            <a:r>
              <a:rPr lang="fi-FI" sz="5600" dirty="0">
                <a:solidFill>
                  <a:schemeClr val="bg2"/>
                </a:solidFill>
              </a:rPr>
              <a:t>.</a:t>
            </a:r>
            <a:endParaRPr sz="5600" dirty="0">
              <a:solidFill>
                <a:schemeClr val="bg2"/>
              </a:solidFill>
            </a:endParaRPr>
          </a:p>
        </p:txBody>
      </p:sp>
      <p:sp>
        <p:nvSpPr>
          <p:cNvPr id="95" name="Google Shape;95;gb2a0ff99a7_0_6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fi-FI"/>
              <a:t>2</a:t>
            </a:fld>
            <a:endParaRPr/>
          </a:p>
        </p:txBody>
      </p:sp>
      <p:sp>
        <p:nvSpPr>
          <p:cNvPr id="5" name="Google Shape;94;gc48a9d6347_0_0">
            <a:extLst>
              <a:ext uri="{FF2B5EF4-FFF2-40B4-BE49-F238E27FC236}">
                <a16:creationId xmlns:a16="http://schemas.microsoft.com/office/drawing/2014/main" id="{A6C7572A-BDBF-4440-A243-EB2FAA277CB0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1676400" y="12762516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 dirty="0"/>
              <a:t>New </a:t>
            </a:r>
            <a:r>
              <a:rPr lang="fi-FI" dirty="0" err="1"/>
              <a:t>Insights</a:t>
            </a:r>
            <a:r>
              <a:rPr lang="fi-FI" dirty="0"/>
              <a:t> </a:t>
            </a:r>
            <a:r>
              <a:rPr lang="fi-FI" dirty="0" err="1"/>
              <a:t>Module</a:t>
            </a:r>
            <a:r>
              <a:rPr lang="fi-FI" dirty="0"/>
              <a:t> 6 </a:t>
            </a:r>
            <a:r>
              <a:rPr lang="fi-FI" dirty="0" err="1"/>
              <a:t>Grammar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d89621307e_0_0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800"/>
              <a:buNone/>
            </a:pPr>
            <a:r>
              <a:rPr lang="fi-FI"/>
              <a:t>Adverbit</a:t>
            </a:r>
            <a:endParaRPr/>
          </a:p>
        </p:txBody>
      </p:sp>
      <p:sp>
        <p:nvSpPr>
          <p:cNvPr id="102" name="Google Shape;102;gd89621307e_0_0"/>
          <p:cNvSpPr txBox="1">
            <a:spLocks noGrp="1"/>
          </p:cNvSpPr>
          <p:nvPr>
            <p:ph type="body" idx="1"/>
          </p:nvPr>
        </p:nvSpPr>
        <p:spPr>
          <a:xfrm>
            <a:off x="1676400" y="3365413"/>
            <a:ext cx="21031200" cy="9330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None/>
            </a:pPr>
            <a:r>
              <a:rPr lang="fi-FI" sz="5500" dirty="0" err="1"/>
              <a:t>Sue</a:t>
            </a:r>
            <a:r>
              <a:rPr lang="fi-FI" sz="5500" dirty="0"/>
              <a:t> </a:t>
            </a:r>
            <a:r>
              <a:rPr lang="fi-FI" sz="5500" dirty="0" err="1"/>
              <a:t>never</a:t>
            </a:r>
            <a:r>
              <a:rPr lang="fi-FI" sz="5500" dirty="0"/>
              <a:t> </a:t>
            </a:r>
            <a:r>
              <a:rPr lang="fi-FI" sz="5500" dirty="0" err="1"/>
              <a:t>speaks</a:t>
            </a:r>
            <a:r>
              <a:rPr lang="fi-FI" sz="5500" dirty="0"/>
              <a:t> to me </a:t>
            </a:r>
            <a:r>
              <a:rPr lang="fi-FI" sz="5500" b="1" dirty="0" err="1"/>
              <a:t>angrily</a:t>
            </a:r>
            <a:r>
              <a:rPr lang="fi-FI" sz="5500" dirty="0"/>
              <a:t>, </a:t>
            </a:r>
            <a:r>
              <a:rPr lang="fi-FI" sz="5500" dirty="0" err="1"/>
              <a:t>but</a:t>
            </a:r>
            <a:r>
              <a:rPr lang="fi-FI" sz="5500" dirty="0"/>
              <a:t> Mia </a:t>
            </a:r>
            <a:r>
              <a:rPr lang="fi-FI" sz="5500" b="1" dirty="0" err="1"/>
              <a:t>more</a:t>
            </a:r>
            <a:r>
              <a:rPr lang="fi-FI" sz="5500" b="1" dirty="0"/>
              <a:t> </a:t>
            </a:r>
            <a:r>
              <a:rPr lang="fi-FI" sz="5500" b="1" dirty="0" err="1"/>
              <a:t>angrily</a:t>
            </a:r>
            <a:r>
              <a:rPr lang="fi-FI" sz="5500" b="1" dirty="0"/>
              <a:t> </a:t>
            </a:r>
            <a:r>
              <a:rPr lang="fi-FI" sz="5500" dirty="0" err="1"/>
              <a:t>day</a:t>
            </a:r>
            <a:r>
              <a:rPr lang="fi-FI" sz="5500" dirty="0"/>
              <a:t> </a:t>
            </a:r>
            <a:r>
              <a:rPr lang="fi-FI" sz="5500" dirty="0" err="1"/>
              <a:t>by</a:t>
            </a:r>
            <a:r>
              <a:rPr lang="fi-FI" sz="5500" dirty="0"/>
              <a:t> </a:t>
            </a:r>
            <a:r>
              <a:rPr lang="fi-FI" sz="5500" dirty="0" err="1"/>
              <a:t>day</a:t>
            </a:r>
            <a:r>
              <a:rPr lang="fi-FI" sz="5500" dirty="0"/>
              <a:t>.</a:t>
            </a:r>
            <a:endParaRPr sz="5500" dirty="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None/>
            </a:pPr>
            <a:r>
              <a:rPr lang="fi-FI" sz="5500" dirty="0" err="1"/>
              <a:t>Sue</a:t>
            </a:r>
            <a:r>
              <a:rPr lang="fi-FI" sz="5500" dirty="0"/>
              <a:t> is </a:t>
            </a:r>
            <a:r>
              <a:rPr lang="fi-FI" sz="5500" dirty="0" err="1"/>
              <a:t>always</a:t>
            </a:r>
            <a:r>
              <a:rPr lang="fi-FI" sz="5500" dirty="0"/>
              <a:t> </a:t>
            </a:r>
            <a:r>
              <a:rPr lang="fi-FI" sz="5500" b="1" dirty="0" err="1"/>
              <a:t>astonishingly</a:t>
            </a:r>
            <a:r>
              <a:rPr lang="fi-FI" sz="5500" b="1" dirty="0"/>
              <a:t> </a:t>
            </a:r>
            <a:r>
              <a:rPr lang="fi-FI" sz="5500" dirty="0" err="1"/>
              <a:t>kind</a:t>
            </a:r>
            <a:r>
              <a:rPr lang="fi-FI" sz="5500" dirty="0"/>
              <a:t>, </a:t>
            </a:r>
            <a:r>
              <a:rPr lang="fi-FI" sz="5500" dirty="0" err="1"/>
              <a:t>almost</a:t>
            </a:r>
            <a:r>
              <a:rPr lang="fi-FI" sz="5500" dirty="0"/>
              <a:t> </a:t>
            </a:r>
            <a:r>
              <a:rPr lang="fi-FI" sz="5500" b="1" dirty="0" err="1"/>
              <a:t>impossibly</a:t>
            </a:r>
            <a:r>
              <a:rPr lang="fi-FI" sz="5500" dirty="0"/>
              <a:t> so.</a:t>
            </a:r>
            <a:endParaRPr sz="5500" dirty="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None/>
            </a:pPr>
            <a:r>
              <a:rPr lang="fi-FI" sz="5500" dirty="0" err="1"/>
              <a:t>We</a:t>
            </a:r>
            <a:r>
              <a:rPr lang="fi-FI" sz="5500" dirty="0"/>
              <a:t> </a:t>
            </a:r>
            <a:r>
              <a:rPr lang="fi-FI" sz="5500" dirty="0" err="1"/>
              <a:t>shouldn't</a:t>
            </a:r>
            <a:r>
              <a:rPr lang="fi-FI" sz="5500" dirty="0"/>
              <a:t> </a:t>
            </a:r>
            <a:r>
              <a:rPr lang="fi-FI" sz="5500" dirty="0" err="1"/>
              <a:t>expect</a:t>
            </a:r>
            <a:r>
              <a:rPr lang="fi-FI" sz="5500" dirty="0"/>
              <a:t> to </a:t>
            </a:r>
            <a:r>
              <a:rPr lang="fi-FI" sz="5500" dirty="0" err="1"/>
              <a:t>get</a:t>
            </a:r>
            <a:r>
              <a:rPr lang="fi-FI" sz="5500" dirty="0"/>
              <a:t> </a:t>
            </a:r>
            <a:r>
              <a:rPr lang="fi-FI" sz="5500" dirty="0" err="1"/>
              <a:t>such</a:t>
            </a:r>
            <a:r>
              <a:rPr lang="fi-FI" sz="5500" dirty="0"/>
              <a:t> </a:t>
            </a:r>
            <a:r>
              <a:rPr lang="fi-FI" sz="5500" dirty="0" err="1"/>
              <a:t>treatment</a:t>
            </a:r>
            <a:r>
              <a:rPr lang="fi-FI" sz="5500" dirty="0"/>
              <a:t> </a:t>
            </a:r>
            <a:r>
              <a:rPr lang="fi-FI" sz="5500" b="1" dirty="0" err="1"/>
              <a:t>automatically</a:t>
            </a:r>
            <a:r>
              <a:rPr lang="fi-FI" sz="5500" dirty="0"/>
              <a:t>.</a:t>
            </a:r>
            <a:endParaRPr sz="5500" dirty="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None/>
            </a:pPr>
            <a:r>
              <a:rPr lang="fi-FI" sz="5500" dirty="0" err="1"/>
              <a:t>But</a:t>
            </a:r>
            <a:r>
              <a:rPr lang="fi-FI" sz="5500" dirty="0"/>
              <a:t> </a:t>
            </a:r>
            <a:r>
              <a:rPr lang="fi-FI" sz="5500" dirty="0" err="1"/>
              <a:t>we</a:t>
            </a:r>
            <a:r>
              <a:rPr lang="fi-FI" sz="5500" dirty="0"/>
              <a:t> </a:t>
            </a:r>
            <a:r>
              <a:rPr lang="fi-FI" sz="5500" dirty="0" err="1"/>
              <a:t>tend</a:t>
            </a:r>
            <a:r>
              <a:rPr lang="fi-FI" sz="5500" dirty="0"/>
              <a:t> to </a:t>
            </a:r>
            <a:r>
              <a:rPr lang="fi-FI" sz="5500" dirty="0" err="1"/>
              <a:t>get</a:t>
            </a:r>
            <a:r>
              <a:rPr lang="fi-FI" sz="5500" dirty="0"/>
              <a:t> </a:t>
            </a:r>
            <a:r>
              <a:rPr lang="fi-FI" sz="5500" dirty="0" err="1"/>
              <a:t>used</a:t>
            </a:r>
            <a:r>
              <a:rPr lang="fi-FI" sz="5500" dirty="0"/>
              <a:t> to it </a:t>
            </a:r>
            <a:r>
              <a:rPr lang="fi-FI" sz="5500" b="1" dirty="0" err="1"/>
              <a:t>fast</a:t>
            </a:r>
            <a:r>
              <a:rPr lang="fi-FI" sz="5500" b="1" dirty="0"/>
              <a:t>, </a:t>
            </a:r>
            <a:r>
              <a:rPr lang="fi-FI" sz="5500" b="1" dirty="0" err="1"/>
              <a:t>faster</a:t>
            </a:r>
            <a:r>
              <a:rPr lang="fi-FI" sz="5500" b="1" dirty="0"/>
              <a:t> </a:t>
            </a:r>
            <a:r>
              <a:rPr lang="fi-FI" sz="5500" dirty="0" err="1"/>
              <a:t>than</a:t>
            </a:r>
            <a:r>
              <a:rPr lang="fi-FI" sz="5500" dirty="0"/>
              <a:t> is </a:t>
            </a:r>
            <a:r>
              <a:rPr lang="fi-FI" sz="5500" b="1" dirty="0" err="1"/>
              <a:t>hardly</a:t>
            </a:r>
            <a:r>
              <a:rPr lang="fi-FI" sz="5500" dirty="0"/>
              <a:t> </a:t>
            </a:r>
            <a:r>
              <a:rPr lang="fi-FI" sz="5500" dirty="0" err="1"/>
              <a:t>good</a:t>
            </a:r>
            <a:r>
              <a:rPr lang="fi-FI" sz="5500" dirty="0"/>
              <a:t> for us.</a:t>
            </a:r>
            <a:endParaRPr sz="5500" dirty="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None/>
            </a:pPr>
            <a:r>
              <a:rPr lang="fi-FI" sz="5500" b="1" dirty="0" err="1"/>
              <a:t>Briefly</a:t>
            </a:r>
            <a:r>
              <a:rPr lang="fi-FI" sz="5500" b="1" dirty="0"/>
              <a:t>,</a:t>
            </a:r>
            <a:r>
              <a:rPr lang="fi-FI" sz="5500" dirty="0"/>
              <a:t> </a:t>
            </a:r>
            <a:r>
              <a:rPr lang="fi-FI" sz="5500" dirty="0" err="1"/>
              <a:t>don't</a:t>
            </a:r>
            <a:r>
              <a:rPr lang="fi-FI" sz="5500" dirty="0"/>
              <a:t> </a:t>
            </a:r>
            <a:r>
              <a:rPr lang="fi-FI" sz="5500" dirty="0" err="1"/>
              <a:t>take</a:t>
            </a:r>
            <a:r>
              <a:rPr lang="fi-FI" sz="5500" dirty="0"/>
              <a:t> </a:t>
            </a:r>
            <a:r>
              <a:rPr lang="fi-FI" sz="5500" dirty="0" err="1"/>
              <a:t>people</a:t>
            </a:r>
            <a:r>
              <a:rPr lang="fi-FI" sz="5500" dirty="0"/>
              <a:t> for </a:t>
            </a:r>
            <a:r>
              <a:rPr lang="fi-FI" sz="5500" dirty="0" err="1"/>
              <a:t>granted</a:t>
            </a:r>
            <a:r>
              <a:rPr lang="fi-FI" sz="5500" dirty="0"/>
              <a:t>.</a:t>
            </a:r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None/>
            </a:pPr>
            <a:endParaRPr sz="5500" dirty="0"/>
          </a:p>
          <a:p>
            <a:pPr marL="457200" lvl="0" indent="-5778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500"/>
              <a:buChar char="●"/>
            </a:pPr>
            <a:r>
              <a:rPr lang="fi-FI" sz="5500" dirty="0">
                <a:solidFill>
                  <a:schemeClr val="bg2"/>
                </a:solidFill>
              </a:rPr>
              <a:t>Adverbi vastaa kysymykseen </a:t>
            </a:r>
            <a:r>
              <a:rPr lang="fi-FI" sz="5500" i="1" dirty="0">
                <a:solidFill>
                  <a:schemeClr val="bg2"/>
                </a:solidFill>
              </a:rPr>
              <a:t>miten, millä tavoin?</a:t>
            </a:r>
            <a:endParaRPr sz="5500" i="1" dirty="0">
              <a:solidFill>
                <a:schemeClr val="bg2"/>
              </a:solidFill>
            </a:endParaRPr>
          </a:p>
          <a:p>
            <a:pPr marL="457200" lvl="0" indent="-577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500"/>
              <a:buChar char="●"/>
            </a:pPr>
            <a:r>
              <a:rPr lang="fi-FI" sz="5500" b="1" dirty="0">
                <a:solidFill>
                  <a:schemeClr val="bg2"/>
                </a:solidFill>
              </a:rPr>
              <a:t>-ly</a:t>
            </a:r>
            <a:r>
              <a:rPr lang="fi-FI" sz="5500" dirty="0">
                <a:solidFill>
                  <a:schemeClr val="bg2"/>
                </a:solidFill>
              </a:rPr>
              <a:t>-päätteisiä </a:t>
            </a:r>
            <a:r>
              <a:rPr lang="fi-FI" sz="5500" dirty="0" err="1">
                <a:solidFill>
                  <a:schemeClr val="bg2"/>
                </a:solidFill>
              </a:rPr>
              <a:t>adverbejä</a:t>
            </a:r>
            <a:r>
              <a:rPr lang="fi-FI" sz="5500" dirty="0">
                <a:solidFill>
                  <a:schemeClr val="bg2"/>
                </a:solidFill>
              </a:rPr>
              <a:t> vertaillaan sanoilla </a:t>
            </a:r>
            <a:r>
              <a:rPr lang="fi-FI" sz="5500" b="1" dirty="0" err="1">
                <a:solidFill>
                  <a:schemeClr val="bg2"/>
                </a:solidFill>
              </a:rPr>
              <a:t>more</a:t>
            </a:r>
            <a:r>
              <a:rPr lang="fi-FI" sz="5500" dirty="0">
                <a:solidFill>
                  <a:schemeClr val="bg2"/>
                </a:solidFill>
              </a:rPr>
              <a:t> ja </a:t>
            </a:r>
            <a:r>
              <a:rPr lang="fi-FI" sz="5500" b="1" dirty="0" err="1">
                <a:solidFill>
                  <a:schemeClr val="bg2"/>
                </a:solidFill>
              </a:rPr>
              <a:t>most</a:t>
            </a:r>
            <a:r>
              <a:rPr lang="fi-FI" sz="5500" dirty="0">
                <a:solidFill>
                  <a:schemeClr val="bg2"/>
                </a:solidFill>
              </a:rPr>
              <a:t>.</a:t>
            </a:r>
            <a:endParaRPr sz="5500" dirty="0">
              <a:solidFill>
                <a:schemeClr val="bg2"/>
              </a:solidFill>
            </a:endParaRPr>
          </a:p>
          <a:p>
            <a:pPr marL="457200" lvl="0" indent="-577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500"/>
              <a:buChar char="●"/>
            </a:pPr>
            <a:r>
              <a:rPr lang="fi-FI" sz="5500" dirty="0">
                <a:solidFill>
                  <a:schemeClr val="bg2"/>
                </a:solidFill>
              </a:rPr>
              <a:t>Jos adverbi ja adjektiivi ovat sama sana, vertailu tehdään </a:t>
            </a:r>
            <a:r>
              <a:rPr lang="fi-FI" sz="5500" b="1" dirty="0">
                <a:solidFill>
                  <a:schemeClr val="bg2"/>
                </a:solidFill>
              </a:rPr>
              <a:t>-</a:t>
            </a:r>
            <a:r>
              <a:rPr lang="fi-FI" sz="5500" b="1" dirty="0" err="1">
                <a:solidFill>
                  <a:schemeClr val="bg2"/>
                </a:solidFill>
              </a:rPr>
              <a:t>er</a:t>
            </a:r>
            <a:r>
              <a:rPr lang="fi-FI" sz="5500" b="1" dirty="0">
                <a:solidFill>
                  <a:schemeClr val="bg2"/>
                </a:solidFill>
              </a:rPr>
              <a:t> </a:t>
            </a:r>
            <a:r>
              <a:rPr lang="fi-FI" sz="5500" dirty="0">
                <a:solidFill>
                  <a:schemeClr val="bg2"/>
                </a:solidFill>
              </a:rPr>
              <a:t>ja </a:t>
            </a:r>
            <a:r>
              <a:rPr lang="fi-FI" sz="5500" b="1" dirty="0">
                <a:solidFill>
                  <a:schemeClr val="bg2"/>
                </a:solidFill>
              </a:rPr>
              <a:t>-</a:t>
            </a:r>
            <a:r>
              <a:rPr lang="fi-FI" sz="5500" b="1" dirty="0" err="1">
                <a:solidFill>
                  <a:schemeClr val="bg2"/>
                </a:solidFill>
              </a:rPr>
              <a:t>est</a:t>
            </a:r>
            <a:r>
              <a:rPr lang="fi-FI" sz="5500" b="1" dirty="0">
                <a:solidFill>
                  <a:schemeClr val="bg2"/>
                </a:solidFill>
              </a:rPr>
              <a:t> -</a:t>
            </a:r>
            <a:r>
              <a:rPr lang="fi-FI" sz="5500" dirty="0">
                <a:solidFill>
                  <a:schemeClr val="bg2"/>
                </a:solidFill>
              </a:rPr>
              <a:t>päätteillä.</a:t>
            </a:r>
            <a:endParaRPr sz="5500" dirty="0">
              <a:solidFill>
                <a:schemeClr val="bg2"/>
              </a:solidFill>
            </a:endParaRPr>
          </a:p>
        </p:txBody>
      </p:sp>
      <p:sp>
        <p:nvSpPr>
          <p:cNvPr id="103" name="Google Shape;103;gd89621307e_0_0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fi-FI"/>
              <a:t>3</a:t>
            </a:fld>
            <a:endParaRPr/>
          </a:p>
        </p:txBody>
      </p:sp>
      <p:sp>
        <p:nvSpPr>
          <p:cNvPr id="5" name="Google Shape;94;gc48a9d6347_0_0">
            <a:extLst>
              <a:ext uri="{FF2B5EF4-FFF2-40B4-BE49-F238E27FC236}">
                <a16:creationId xmlns:a16="http://schemas.microsoft.com/office/drawing/2014/main" id="{58AB6D24-F378-435B-BCB0-2B5480E37F8C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1676400" y="12762516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 dirty="0"/>
              <a:t>New </a:t>
            </a:r>
            <a:r>
              <a:rPr lang="fi-FI" dirty="0" err="1"/>
              <a:t>Insights</a:t>
            </a:r>
            <a:r>
              <a:rPr lang="fi-FI" dirty="0"/>
              <a:t> </a:t>
            </a:r>
            <a:r>
              <a:rPr lang="fi-FI" dirty="0" err="1"/>
              <a:t>Module</a:t>
            </a:r>
            <a:r>
              <a:rPr lang="fi-FI" dirty="0"/>
              <a:t> 6 </a:t>
            </a:r>
            <a:r>
              <a:rPr lang="fi-FI" dirty="0" err="1"/>
              <a:t>Grammar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3ff91ab68f_0_0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Muistettavaa adjektiiveista</a:t>
            </a:r>
            <a:endParaRPr/>
          </a:p>
        </p:txBody>
      </p:sp>
      <p:sp>
        <p:nvSpPr>
          <p:cNvPr id="110" name="Google Shape;110;g13ff91ab68f_0_0"/>
          <p:cNvSpPr txBox="1">
            <a:spLocks noGrp="1"/>
          </p:cNvSpPr>
          <p:nvPr>
            <p:ph type="body" idx="1"/>
          </p:nvPr>
        </p:nvSpPr>
        <p:spPr>
          <a:xfrm>
            <a:off x="1676400" y="3730512"/>
            <a:ext cx="21031200" cy="883630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b="1" dirty="0" err="1"/>
              <a:t>The</a:t>
            </a:r>
            <a:r>
              <a:rPr lang="fi-FI" b="1" dirty="0"/>
              <a:t> </a:t>
            </a:r>
            <a:r>
              <a:rPr lang="fi-FI" b="1" dirty="0" err="1"/>
              <a:t>young</a:t>
            </a:r>
            <a:r>
              <a:rPr lang="fi-FI" b="1" dirty="0"/>
              <a:t> </a:t>
            </a:r>
            <a:r>
              <a:rPr lang="fi-FI" dirty="0" err="1"/>
              <a:t>aren't</a:t>
            </a:r>
            <a:r>
              <a:rPr lang="fi-FI" dirty="0"/>
              <a:t> </a:t>
            </a:r>
            <a:r>
              <a:rPr lang="fi-FI" dirty="0" err="1"/>
              <a:t>afraid</a:t>
            </a:r>
            <a:r>
              <a:rPr lang="fi-FI" dirty="0"/>
              <a:t> of </a:t>
            </a:r>
            <a:r>
              <a:rPr lang="fi-FI" b="1" dirty="0" err="1"/>
              <a:t>the</a:t>
            </a:r>
            <a:r>
              <a:rPr lang="fi-FI" b="1" dirty="0"/>
              <a:t> </a:t>
            </a:r>
            <a:r>
              <a:rPr lang="fi-FI" b="1" dirty="0" err="1"/>
              <a:t>unknown</a:t>
            </a:r>
            <a:r>
              <a:rPr lang="fi-FI" dirty="0"/>
              <a:t>.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/>
              <a:t>My </a:t>
            </a:r>
            <a:r>
              <a:rPr lang="fi-FI" b="1" dirty="0"/>
              <a:t>70-year-old</a:t>
            </a:r>
            <a:r>
              <a:rPr lang="fi-FI" dirty="0"/>
              <a:t> </a:t>
            </a:r>
            <a:r>
              <a:rPr lang="fi-FI" dirty="0" err="1"/>
              <a:t>grandmother</a:t>
            </a:r>
            <a:r>
              <a:rPr lang="fi-FI" dirty="0"/>
              <a:t> </a:t>
            </a:r>
            <a:r>
              <a:rPr lang="fi-FI" dirty="0" err="1"/>
              <a:t>used</a:t>
            </a:r>
            <a:r>
              <a:rPr lang="fi-FI" dirty="0"/>
              <a:t> to </a:t>
            </a:r>
            <a:r>
              <a:rPr lang="fi-FI" dirty="0" err="1"/>
              <a:t>take</a:t>
            </a:r>
            <a:r>
              <a:rPr lang="fi-FI" dirty="0"/>
              <a:t> </a:t>
            </a:r>
            <a:r>
              <a:rPr lang="fi-FI" dirty="0" err="1"/>
              <a:t>care</a:t>
            </a:r>
            <a:r>
              <a:rPr lang="fi-FI" dirty="0"/>
              <a:t> of me </a:t>
            </a:r>
            <a:r>
              <a:rPr lang="fi-FI" dirty="0" err="1"/>
              <a:t>when</a:t>
            </a:r>
            <a:r>
              <a:rPr lang="fi-FI" dirty="0"/>
              <a:t> I </a:t>
            </a:r>
            <a:r>
              <a:rPr lang="fi-FI" dirty="0" err="1"/>
              <a:t>was</a:t>
            </a:r>
            <a:r>
              <a:rPr lang="fi-FI" dirty="0"/>
              <a:t> </a:t>
            </a:r>
            <a:r>
              <a:rPr lang="fi-FI" b="1" dirty="0"/>
              <a:t>6 </a:t>
            </a:r>
            <a:r>
              <a:rPr lang="fi-FI" b="1" dirty="0" err="1"/>
              <a:t>years</a:t>
            </a:r>
            <a:r>
              <a:rPr lang="fi-FI" b="1" dirty="0"/>
              <a:t> </a:t>
            </a:r>
            <a:r>
              <a:rPr lang="fi-FI" b="1" dirty="0" err="1"/>
              <a:t>old</a:t>
            </a:r>
            <a:r>
              <a:rPr lang="fi-FI" b="1" dirty="0"/>
              <a:t>.</a:t>
            </a:r>
            <a:endParaRPr b="1"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 err="1"/>
              <a:t>I'm</a:t>
            </a:r>
            <a:r>
              <a:rPr lang="fi-FI" dirty="0"/>
              <a:t> </a:t>
            </a:r>
            <a:r>
              <a:rPr lang="fi-FI" dirty="0" err="1"/>
              <a:t>not</a:t>
            </a:r>
            <a:r>
              <a:rPr lang="fi-FI" dirty="0"/>
              <a:t> </a:t>
            </a:r>
            <a:r>
              <a:rPr lang="fi-FI" b="1" dirty="0"/>
              <a:t>as </a:t>
            </a:r>
            <a:r>
              <a:rPr lang="fi-FI" b="1" dirty="0" err="1"/>
              <a:t>hard-working</a:t>
            </a:r>
            <a:r>
              <a:rPr lang="fi-FI" b="1" dirty="0"/>
              <a:t> as</a:t>
            </a:r>
            <a:r>
              <a:rPr lang="fi-FI" dirty="0"/>
              <a:t> my </a:t>
            </a:r>
            <a:r>
              <a:rPr lang="fi-FI" dirty="0" err="1"/>
              <a:t>brother</a:t>
            </a:r>
            <a:r>
              <a:rPr lang="fi-FI" dirty="0"/>
              <a:t>.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b="1" dirty="0" err="1"/>
              <a:t>worse</a:t>
            </a:r>
            <a:r>
              <a:rPr lang="fi-FI" dirty="0"/>
              <a:t> at </a:t>
            </a:r>
            <a:r>
              <a:rPr lang="fi-FI" dirty="0" err="1"/>
              <a:t>this</a:t>
            </a:r>
            <a:r>
              <a:rPr lang="fi-FI" dirty="0"/>
              <a:t> </a:t>
            </a:r>
            <a:r>
              <a:rPr lang="fi-FI" b="1" dirty="0" err="1"/>
              <a:t>than</a:t>
            </a:r>
            <a:r>
              <a:rPr lang="fi-FI" b="1" dirty="0"/>
              <a:t> </a:t>
            </a:r>
            <a:r>
              <a:rPr lang="fi-FI" dirty="0"/>
              <a:t>he is?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simply</a:t>
            </a:r>
            <a:r>
              <a:rPr lang="fi-FI" dirty="0"/>
              <a:t> </a:t>
            </a:r>
            <a:r>
              <a:rPr lang="fi-FI" dirty="0" err="1"/>
              <a:t>not</a:t>
            </a:r>
            <a:r>
              <a:rPr lang="fi-FI" dirty="0"/>
              <a:t> </a:t>
            </a:r>
            <a:r>
              <a:rPr lang="fi-FI" dirty="0" err="1"/>
              <a:t>very</a:t>
            </a:r>
            <a:r>
              <a:rPr lang="fi-FI" dirty="0"/>
              <a:t> </a:t>
            </a:r>
            <a:r>
              <a:rPr lang="fi-FI" b="1" dirty="0" err="1"/>
              <a:t>similar</a:t>
            </a:r>
            <a:r>
              <a:rPr lang="fi-FI" b="1" dirty="0"/>
              <a:t> to</a:t>
            </a:r>
            <a:r>
              <a:rPr lang="fi-FI" dirty="0"/>
              <a:t> </a:t>
            </a:r>
            <a:r>
              <a:rPr lang="fi-FI" dirty="0" err="1"/>
              <a:t>each</a:t>
            </a:r>
            <a:r>
              <a:rPr lang="fi-FI" dirty="0"/>
              <a:t> </a:t>
            </a:r>
            <a:r>
              <a:rPr lang="fi-FI" dirty="0" err="1"/>
              <a:t>other</a:t>
            </a:r>
            <a:r>
              <a:rPr lang="fi-FI" dirty="0"/>
              <a:t>.</a:t>
            </a: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581025" algn="l" rtl="0">
              <a:spcBef>
                <a:spcPts val="2000"/>
              </a:spcBef>
              <a:spcAft>
                <a:spcPts val="0"/>
              </a:spcAft>
              <a:buSzPct val="100000"/>
              <a:buChar char="●"/>
            </a:pPr>
            <a:r>
              <a:rPr lang="fi-FI" dirty="0">
                <a:solidFill>
                  <a:schemeClr val="bg2"/>
                </a:solidFill>
              </a:rPr>
              <a:t>Ihmisryhmät ja abstraktit käsitteet (</a:t>
            </a:r>
            <a:r>
              <a:rPr lang="fi-FI" b="1" dirty="0" err="1">
                <a:solidFill>
                  <a:schemeClr val="bg2"/>
                </a:solidFill>
              </a:rPr>
              <a:t>The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b="1" dirty="0" err="1">
                <a:solidFill>
                  <a:schemeClr val="bg2"/>
                </a:solidFill>
              </a:rPr>
              <a:t>young</a:t>
            </a:r>
            <a:r>
              <a:rPr lang="fi-FI" b="1" dirty="0">
                <a:solidFill>
                  <a:schemeClr val="bg2"/>
                </a:solidFill>
              </a:rPr>
              <a:t>, </a:t>
            </a:r>
            <a:r>
              <a:rPr lang="fi-FI" b="1" dirty="0" err="1">
                <a:solidFill>
                  <a:schemeClr val="bg2"/>
                </a:solidFill>
              </a:rPr>
              <a:t>the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b="1" dirty="0" err="1">
                <a:solidFill>
                  <a:schemeClr val="bg2"/>
                </a:solidFill>
              </a:rPr>
              <a:t>unknown</a:t>
            </a:r>
            <a:r>
              <a:rPr lang="fi-FI" dirty="0">
                <a:solidFill>
                  <a:schemeClr val="bg2"/>
                </a:solidFill>
              </a:rPr>
              <a:t>)</a:t>
            </a:r>
            <a:endParaRPr dirty="0">
              <a:solidFill>
                <a:schemeClr val="bg2"/>
              </a:solidFill>
            </a:endParaRPr>
          </a:p>
          <a:p>
            <a:pPr marL="457200" lvl="0" indent="-58102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fi-FI" dirty="0">
                <a:solidFill>
                  <a:schemeClr val="bg2"/>
                </a:solidFill>
              </a:rPr>
              <a:t>Adjektiivin osana numero (</a:t>
            </a:r>
            <a:r>
              <a:rPr lang="fi-FI" b="1" dirty="0">
                <a:solidFill>
                  <a:schemeClr val="bg2"/>
                </a:solidFill>
              </a:rPr>
              <a:t>70-year-old, 6 </a:t>
            </a:r>
            <a:r>
              <a:rPr lang="fi-FI" b="1" dirty="0" err="1">
                <a:solidFill>
                  <a:schemeClr val="bg2"/>
                </a:solidFill>
              </a:rPr>
              <a:t>years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b="1" dirty="0" err="1">
                <a:solidFill>
                  <a:schemeClr val="bg2"/>
                </a:solidFill>
              </a:rPr>
              <a:t>old</a:t>
            </a:r>
            <a:r>
              <a:rPr lang="fi-FI" dirty="0">
                <a:solidFill>
                  <a:schemeClr val="bg2"/>
                </a:solidFill>
              </a:rPr>
              <a:t>)</a:t>
            </a:r>
            <a:endParaRPr dirty="0">
              <a:solidFill>
                <a:schemeClr val="bg2"/>
              </a:solidFill>
            </a:endParaRPr>
          </a:p>
          <a:p>
            <a:pPr marL="457200" lvl="0" indent="-58102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fi-FI" i="1" dirty="0">
                <a:solidFill>
                  <a:schemeClr val="bg2"/>
                </a:solidFill>
              </a:rPr>
              <a:t>Yhtä … kuin</a:t>
            </a:r>
            <a:r>
              <a:rPr lang="fi-FI" b="1" i="1" dirty="0">
                <a:solidFill>
                  <a:schemeClr val="bg2"/>
                </a:solidFill>
              </a:rPr>
              <a:t> </a:t>
            </a:r>
            <a:r>
              <a:rPr lang="fi-FI" dirty="0">
                <a:solidFill>
                  <a:schemeClr val="bg2"/>
                </a:solidFill>
              </a:rPr>
              <a:t>(</a:t>
            </a:r>
            <a:r>
              <a:rPr lang="fi-FI" b="1" dirty="0">
                <a:solidFill>
                  <a:schemeClr val="bg2"/>
                </a:solidFill>
              </a:rPr>
              <a:t>As … as</a:t>
            </a:r>
            <a:r>
              <a:rPr lang="fi-FI" dirty="0">
                <a:solidFill>
                  <a:schemeClr val="bg2"/>
                </a:solidFill>
              </a:rPr>
              <a:t>)</a:t>
            </a:r>
            <a:endParaRPr dirty="0">
              <a:solidFill>
                <a:schemeClr val="bg2"/>
              </a:solidFill>
            </a:endParaRPr>
          </a:p>
          <a:p>
            <a:pPr marL="457200" lvl="0" indent="-58102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fi-FI" dirty="0">
                <a:solidFill>
                  <a:schemeClr val="bg2"/>
                </a:solidFill>
              </a:rPr>
              <a:t>Komparatiivin </a:t>
            </a:r>
            <a:r>
              <a:rPr lang="fi-FI" i="1" dirty="0">
                <a:solidFill>
                  <a:schemeClr val="bg2"/>
                </a:solidFill>
              </a:rPr>
              <a:t>kuin</a:t>
            </a:r>
            <a:r>
              <a:rPr lang="fi-FI" b="1" i="1" dirty="0">
                <a:solidFill>
                  <a:schemeClr val="bg2"/>
                </a:solidFill>
              </a:rPr>
              <a:t> </a:t>
            </a:r>
            <a:r>
              <a:rPr lang="fi-FI" dirty="0">
                <a:solidFill>
                  <a:schemeClr val="bg2"/>
                </a:solidFill>
              </a:rPr>
              <a:t>(</a:t>
            </a:r>
            <a:r>
              <a:rPr lang="fi-FI" b="1" dirty="0" err="1">
                <a:solidFill>
                  <a:schemeClr val="bg2"/>
                </a:solidFill>
              </a:rPr>
              <a:t>than</a:t>
            </a:r>
            <a:r>
              <a:rPr lang="fi-FI" dirty="0">
                <a:solidFill>
                  <a:schemeClr val="bg2"/>
                </a:solidFill>
              </a:rPr>
              <a:t>)</a:t>
            </a:r>
            <a:endParaRPr dirty="0">
              <a:solidFill>
                <a:schemeClr val="bg2"/>
              </a:solidFill>
            </a:endParaRPr>
          </a:p>
          <a:p>
            <a:pPr marL="457200" lvl="0" indent="-58102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fi-FI" dirty="0">
                <a:solidFill>
                  <a:schemeClr val="bg2"/>
                </a:solidFill>
              </a:rPr>
              <a:t>Muita </a:t>
            </a:r>
            <a:r>
              <a:rPr lang="fi-FI" i="1" dirty="0">
                <a:solidFill>
                  <a:schemeClr val="bg2"/>
                </a:solidFill>
              </a:rPr>
              <a:t>kuin</a:t>
            </a:r>
            <a:r>
              <a:rPr lang="fi-FI" dirty="0">
                <a:solidFill>
                  <a:schemeClr val="bg2"/>
                </a:solidFill>
              </a:rPr>
              <a:t>-sanan vastineita (esimerkiksi </a:t>
            </a:r>
            <a:r>
              <a:rPr lang="fi-FI" b="1" dirty="0">
                <a:solidFill>
                  <a:schemeClr val="bg2"/>
                </a:solidFill>
              </a:rPr>
              <a:t>to</a:t>
            </a:r>
            <a:r>
              <a:rPr lang="fi-FI" dirty="0">
                <a:solidFill>
                  <a:schemeClr val="bg2"/>
                </a:solidFill>
              </a:rPr>
              <a:t>)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111" name="Google Shape;111;g13ff91ab68f_0_0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fi-FI"/>
              <a:t>4</a:t>
            </a:fld>
            <a:endParaRPr/>
          </a:p>
        </p:txBody>
      </p:sp>
      <p:sp>
        <p:nvSpPr>
          <p:cNvPr id="5" name="Google Shape;94;gc48a9d6347_0_0">
            <a:extLst>
              <a:ext uri="{FF2B5EF4-FFF2-40B4-BE49-F238E27FC236}">
                <a16:creationId xmlns:a16="http://schemas.microsoft.com/office/drawing/2014/main" id="{75207562-2909-4984-853A-6DAF72A0A81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1676400" y="12762516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 dirty="0"/>
              <a:t>New </a:t>
            </a:r>
            <a:r>
              <a:rPr lang="fi-FI" dirty="0" err="1"/>
              <a:t>Insights</a:t>
            </a:r>
            <a:r>
              <a:rPr lang="fi-FI" dirty="0"/>
              <a:t> </a:t>
            </a:r>
            <a:r>
              <a:rPr lang="fi-FI" dirty="0" err="1"/>
              <a:t>Module</a:t>
            </a:r>
            <a:r>
              <a:rPr lang="fi-FI" dirty="0"/>
              <a:t> 6 </a:t>
            </a:r>
            <a:r>
              <a:rPr lang="fi-FI" dirty="0" err="1"/>
              <a:t>Grammar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3ff91ab68f_0_7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Muistettavaa adjektiiveista</a:t>
            </a:r>
            <a:endParaRPr/>
          </a:p>
        </p:txBody>
      </p:sp>
      <p:sp>
        <p:nvSpPr>
          <p:cNvPr id="118" name="Google Shape;118;g13ff91ab68f_0_7"/>
          <p:cNvSpPr txBox="1">
            <a:spLocks noGrp="1"/>
          </p:cNvSpPr>
          <p:nvPr>
            <p:ph type="body" idx="1"/>
          </p:nvPr>
        </p:nvSpPr>
        <p:spPr>
          <a:xfrm>
            <a:off x="1676400" y="3730512"/>
            <a:ext cx="21031200" cy="849031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 err="1"/>
              <a:t>These</a:t>
            </a:r>
            <a:r>
              <a:rPr lang="fi-FI" dirty="0"/>
              <a:t> </a:t>
            </a:r>
            <a:r>
              <a:rPr lang="fi-FI" dirty="0" err="1"/>
              <a:t>mushrooms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b="1" dirty="0"/>
              <a:t> </a:t>
            </a:r>
            <a:r>
              <a:rPr lang="fi-FI" b="1" dirty="0" err="1"/>
              <a:t>far</a:t>
            </a:r>
            <a:r>
              <a:rPr lang="fi-FI" b="1" dirty="0"/>
              <a:t> </a:t>
            </a:r>
            <a:r>
              <a:rPr lang="fi-FI" b="1" dirty="0" err="1"/>
              <a:t>better</a:t>
            </a:r>
            <a:r>
              <a:rPr lang="fi-FI" dirty="0"/>
              <a:t> </a:t>
            </a:r>
            <a:r>
              <a:rPr lang="fi-FI" dirty="0" err="1"/>
              <a:t>than</a:t>
            </a:r>
            <a:r>
              <a:rPr lang="fi-FI" dirty="0"/>
              <a:t> </a:t>
            </a:r>
            <a:r>
              <a:rPr lang="fi-FI" dirty="0" err="1"/>
              <a:t>those</a:t>
            </a:r>
            <a:r>
              <a:rPr lang="fi-FI" dirty="0"/>
              <a:t> </a:t>
            </a:r>
            <a:r>
              <a:rPr lang="fi-FI" dirty="0" err="1"/>
              <a:t>ones</a:t>
            </a:r>
            <a:r>
              <a:rPr lang="fi-FI" dirty="0"/>
              <a:t>.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/>
              <a:t>I </a:t>
            </a:r>
            <a:r>
              <a:rPr lang="fi-FI" dirty="0" err="1"/>
              <a:t>think</a:t>
            </a:r>
            <a:r>
              <a:rPr lang="fi-FI" dirty="0"/>
              <a:t> </a:t>
            </a:r>
            <a:r>
              <a:rPr lang="fi-FI" dirty="0" err="1"/>
              <a:t>they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only</a:t>
            </a:r>
            <a:r>
              <a:rPr lang="fi-FI" dirty="0"/>
              <a:t> </a:t>
            </a:r>
            <a:r>
              <a:rPr lang="fi-FI" b="1" dirty="0"/>
              <a:t>a </a:t>
            </a:r>
            <a:r>
              <a:rPr lang="fi-FI" b="1" dirty="0" err="1"/>
              <a:t>little</a:t>
            </a:r>
            <a:r>
              <a:rPr lang="fi-FI" b="1" dirty="0"/>
              <a:t> </a:t>
            </a:r>
            <a:r>
              <a:rPr lang="fi-FI" b="1" dirty="0" err="1"/>
              <a:t>bit</a:t>
            </a:r>
            <a:r>
              <a:rPr lang="fi-FI" b="1" dirty="0"/>
              <a:t> </a:t>
            </a:r>
            <a:r>
              <a:rPr lang="fi-FI" b="1" dirty="0" err="1"/>
              <a:t>tastier</a:t>
            </a:r>
            <a:r>
              <a:rPr lang="fi-FI" dirty="0"/>
              <a:t>.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b="1" dirty="0" err="1"/>
              <a:t>The</a:t>
            </a:r>
            <a:r>
              <a:rPr lang="fi-FI" b="1" dirty="0"/>
              <a:t> </a:t>
            </a:r>
            <a:r>
              <a:rPr lang="fi-FI" b="1" dirty="0" err="1"/>
              <a:t>faster</a:t>
            </a:r>
            <a:r>
              <a:rPr lang="fi-FI" dirty="0"/>
              <a:t> </a:t>
            </a:r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cooking</a:t>
            </a:r>
            <a:r>
              <a:rPr lang="fi-FI" dirty="0"/>
              <a:t> is, </a:t>
            </a:r>
            <a:r>
              <a:rPr lang="fi-FI" b="1" dirty="0" err="1"/>
              <a:t>the</a:t>
            </a:r>
            <a:r>
              <a:rPr lang="fi-FI" b="1" dirty="0"/>
              <a:t> </a:t>
            </a:r>
            <a:r>
              <a:rPr lang="fi-FI" b="1" dirty="0" err="1"/>
              <a:t>bigger</a:t>
            </a:r>
            <a:r>
              <a:rPr lang="fi-FI" dirty="0"/>
              <a:t> </a:t>
            </a:r>
            <a:r>
              <a:rPr lang="fi-FI" dirty="0" err="1"/>
              <a:t>portions</a:t>
            </a:r>
            <a:r>
              <a:rPr lang="fi-FI" dirty="0"/>
              <a:t> </a:t>
            </a:r>
            <a:r>
              <a:rPr lang="fi-FI" dirty="0" err="1"/>
              <a:t>we'll</a:t>
            </a:r>
            <a:r>
              <a:rPr lang="fi-FI" dirty="0"/>
              <a:t> </a:t>
            </a:r>
            <a:r>
              <a:rPr lang="fi-FI" dirty="0" err="1"/>
              <a:t>get</a:t>
            </a:r>
            <a:r>
              <a:rPr lang="fi-FI" dirty="0"/>
              <a:t>.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expectations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getting</a:t>
            </a:r>
            <a:r>
              <a:rPr lang="fi-FI" b="1" dirty="0"/>
              <a:t> </a:t>
            </a:r>
            <a:r>
              <a:rPr lang="fi-FI" b="1" dirty="0" err="1"/>
              <a:t>more</a:t>
            </a:r>
            <a:r>
              <a:rPr lang="fi-FI" b="1" dirty="0"/>
              <a:t> and </a:t>
            </a:r>
            <a:r>
              <a:rPr lang="fi-FI" b="1" dirty="0" err="1"/>
              <a:t>more</a:t>
            </a:r>
            <a:r>
              <a:rPr lang="fi-FI" b="1" dirty="0"/>
              <a:t> </a:t>
            </a:r>
            <a:r>
              <a:rPr lang="fi-FI" b="1" dirty="0" err="1"/>
              <a:t>preposterous</a:t>
            </a:r>
            <a:r>
              <a:rPr lang="fi-FI" dirty="0"/>
              <a:t>.</a:t>
            </a: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609600" algn="l" rtl="0">
              <a:spcBef>
                <a:spcPts val="2000"/>
              </a:spcBef>
              <a:spcAft>
                <a:spcPts val="0"/>
              </a:spcAft>
              <a:buSzPts val="6000"/>
              <a:buChar char="●"/>
            </a:pPr>
            <a:r>
              <a:rPr lang="fi-FI" dirty="0">
                <a:solidFill>
                  <a:schemeClr val="bg2"/>
                </a:solidFill>
              </a:rPr>
              <a:t>Vertailumuodon vahvistussanoja (</a:t>
            </a:r>
            <a:r>
              <a:rPr lang="fi-FI" i="1" dirty="0">
                <a:solidFill>
                  <a:schemeClr val="bg2"/>
                </a:solidFill>
              </a:rPr>
              <a:t>paljon</a:t>
            </a:r>
            <a:r>
              <a:rPr lang="fi-FI" dirty="0">
                <a:solidFill>
                  <a:schemeClr val="bg2"/>
                </a:solidFill>
              </a:rPr>
              <a:t> = </a:t>
            </a:r>
            <a:r>
              <a:rPr lang="fi-FI" b="1" dirty="0" err="1">
                <a:solidFill>
                  <a:schemeClr val="bg2"/>
                </a:solidFill>
              </a:rPr>
              <a:t>much</a:t>
            </a:r>
            <a:r>
              <a:rPr lang="fi-FI" b="1" dirty="0">
                <a:solidFill>
                  <a:schemeClr val="bg2"/>
                </a:solidFill>
              </a:rPr>
              <a:t>, a </a:t>
            </a:r>
            <a:r>
              <a:rPr lang="fi-FI" b="1" dirty="0" err="1">
                <a:solidFill>
                  <a:schemeClr val="bg2"/>
                </a:solidFill>
              </a:rPr>
              <a:t>lot</a:t>
            </a:r>
            <a:r>
              <a:rPr lang="fi-FI" b="1" dirty="0">
                <a:solidFill>
                  <a:schemeClr val="bg2"/>
                </a:solidFill>
              </a:rPr>
              <a:t>, </a:t>
            </a:r>
            <a:r>
              <a:rPr lang="fi-FI" b="1" dirty="0" err="1">
                <a:solidFill>
                  <a:schemeClr val="bg2"/>
                </a:solidFill>
              </a:rPr>
              <a:t>far</a:t>
            </a:r>
            <a:r>
              <a:rPr lang="fi-FI" dirty="0">
                <a:solidFill>
                  <a:schemeClr val="bg2"/>
                </a:solidFill>
              </a:rPr>
              <a:t>)</a:t>
            </a:r>
            <a:endParaRPr dirty="0">
              <a:solidFill>
                <a:schemeClr val="bg2"/>
              </a:solidFill>
            </a:endParaRPr>
          </a:p>
          <a:p>
            <a:pPr marL="457200" lvl="0" indent="-609600" algn="l" rtl="0">
              <a:spcBef>
                <a:spcPts val="0"/>
              </a:spcBef>
              <a:spcAft>
                <a:spcPts val="0"/>
              </a:spcAft>
              <a:buSzPts val="6000"/>
              <a:buChar char="●"/>
            </a:pPr>
            <a:r>
              <a:rPr lang="fi-FI" dirty="0">
                <a:solidFill>
                  <a:schemeClr val="bg2"/>
                </a:solidFill>
              </a:rPr>
              <a:t>Vertailumuodon vahvistussanoja (</a:t>
            </a:r>
            <a:r>
              <a:rPr lang="fi-FI" i="1" dirty="0">
                <a:solidFill>
                  <a:schemeClr val="bg2"/>
                </a:solidFill>
              </a:rPr>
              <a:t>vähän</a:t>
            </a:r>
            <a:r>
              <a:rPr lang="fi-FI" dirty="0">
                <a:solidFill>
                  <a:schemeClr val="bg2"/>
                </a:solidFill>
              </a:rPr>
              <a:t> = </a:t>
            </a:r>
            <a:r>
              <a:rPr lang="fi-FI" b="1" dirty="0">
                <a:solidFill>
                  <a:schemeClr val="bg2"/>
                </a:solidFill>
              </a:rPr>
              <a:t>a </a:t>
            </a:r>
            <a:r>
              <a:rPr lang="fi-FI" b="1" dirty="0" err="1">
                <a:solidFill>
                  <a:schemeClr val="bg2"/>
                </a:solidFill>
              </a:rPr>
              <a:t>little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b="1" dirty="0" err="1">
                <a:solidFill>
                  <a:schemeClr val="bg2"/>
                </a:solidFill>
              </a:rPr>
              <a:t>bit</a:t>
            </a:r>
            <a:r>
              <a:rPr lang="fi-FI" b="1" dirty="0">
                <a:solidFill>
                  <a:schemeClr val="bg2"/>
                </a:solidFill>
              </a:rPr>
              <a:t>, a </a:t>
            </a:r>
            <a:r>
              <a:rPr lang="fi-FI" b="1" dirty="0" err="1">
                <a:solidFill>
                  <a:schemeClr val="bg2"/>
                </a:solidFill>
              </a:rPr>
              <a:t>bit</a:t>
            </a:r>
            <a:r>
              <a:rPr lang="fi-FI" dirty="0">
                <a:solidFill>
                  <a:schemeClr val="bg2"/>
                </a:solidFill>
              </a:rPr>
              <a:t>)</a:t>
            </a:r>
            <a:endParaRPr dirty="0">
              <a:solidFill>
                <a:schemeClr val="bg2"/>
              </a:solidFill>
            </a:endParaRPr>
          </a:p>
          <a:p>
            <a:pPr marL="457200" lvl="0" indent="-609600" algn="l" rtl="0">
              <a:spcBef>
                <a:spcPts val="0"/>
              </a:spcBef>
              <a:spcAft>
                <a:spcPts val="0"/>
              </a:spcAft>
              <a:buSzPts val="6000"/>
              <a:buChar char="●"/>
            </a:pPr>
            <a:r>
              <a:rPr lang="fi-FI" i="1" dirty="0">
                <a:solidFill>
                  <a:schemeClr val="bg2"/>
                </a:solidFill>
              </a:rPr>
              <a:t>Mitä … sitä</a:t>
            </a:r>
            <a:r>
              <a:rPr lang="fi-FI" dirty="0">
                <a:solidFill>
                  <a:schemeClr val="bg2"/>
                </a:solidFill>
              </a:rPr>
              <a:t> (</a:t>
            </a:r>
            <a:r>
              <a:rPr lang="fi-FI" b="1" dirty="0" err="1">
                <a:solidFill>
                  <a:schemeClr val="bg2"/>
                </a:solidFill>
              </a:rPr>
              <a:t>the</a:t>
            </a:r>
            <a:r>
              <a:rPr lang="fi-FI" b="1" dirty="0">
                <a:solidFill>
                  <a:schemeClr val="bg2"/>
                </a:solidFill>
              </a:rPr>
              <a:t> … </a:t>
            </a:r>
            <a:r>
              <a:rPr lang="fi-FI" b="1" dirty="0" err="1">
                <a:solidFill>
                  <a:schemeClr val="bg2"/>
                </a:solidFill>
              </a:rPr>
              <a:t>the</a:t>
            </a:r>
            <a:r>
              <a:rPr lang="fi-FI" dirty="0">
                <a:solidFill>
                  <a:schemeClr val="bg2"/>
                </a:solidFill>
              </a:rPr>
              <a:t>)</a:t>
            </a:r>
            <a:endParaRPr dirty="0">
              <a:solidFill>
                <a:schemeClr val="bg2"/>
              </a:solidFill>
            </a:endParaRPr>
          </a:p>
          <a:p>
            <a:pPr marL="457200" lvl="0" indent="-609600" algn="l" rtl="0">
              <a:spcBef>
                <a:spcPts val="0"/>
              </a:spcBef>
              <a:spcAft>
                <a:spcPts val="0"/>
              </a:spcAft>
              <a:buSzPts val="6000"/>
              <a:buChar char="●"/>
            </a:pPr>
            <a:r>
              <a:rPr lang="fi-FI" i="1" dirty="0">
                <a:solidFill>
                  <a:schemeClr val="bg2"/>
                </a:solidFill>
              </a:rPr>
              <a:t>Yhä, aina vain</a:t>
            </a:r>
            <a:r>
              <a:rPr lang="fi-FI" dirty="0">
                <a:solidFill>
                  <a:schemeClr val="bg2"/>
                </a:solidFill>
              </a:rPr>
              <a:t> (</a:t>
            </a:r>
            <a:r>
              <a:rPr lang="fi-FI" b="1" dirty="0" err="1">
                <a:solidFill>
                  <a:schemeClr val="bg2"/>
                </a:solidFill>
              </a:rPr>
              <a:t>more</a:t>
            </a:r>
            <a:r>
              <a:rPr lang="fi-FI" b="1" dirty="0">
                <a:solidFill>
                  <a:schemeClr val="bg2"/>
                </a:solidFill>
              </a:rPr>
              <a:t> and </a:t>
            </a:r>
            <a:r>
              <a:rPr lang="fi-FI" b="1" dirty="0" err="1">
                <a:solidFill>
                  <a:schemeClr val="bg2"/>
                </a:solidFill>
              </a:rPr>
              <a:t>more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b="1" dirty="0" err="1">
                <a:solidFill>
                  <a:schemeClr val="bg2"/>
                </a:solidFill>
              </a:rPr>
              <a:t>preposterous</a:t>
            </a:r>
            <a:r>
              <a:rPr lang="fi-FI" dirty="0">
                <a:solidFill>
                  <a:schemeClr val="bg2"/>
                </a:solidFill>
              </a:rPr>
              <a:t>, komparatiivi kertaantuu)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119" name="Google Shape;119;g13ff91ab68f_0_7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fi-FI"/>
              <a:t>5</a:t>
            </a:fld>
            <a:endParaRPr/>
          </a:p>
        </p:txBody>
      </p:sp>
      <p:sp>
        <p:nvSpPr>
          <p:cNvPr id="5" name="Google Shape;94;gc48a9d6347_0_0">
            <a:extLst>
              <a:ext uri="{FF2B5EF4-FFF2-40B4-BE49-F238E27FC236}">
                <a16:creationId xmlns:a16="http://schemas.microsoft.com/office/drawing/2014/main" id="{37E6A746-ABD9-44C6-8F73-19B73C892FCB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1676400" y="12762516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 dirty="0"/>
              <a:t>New </a:t>
            </a:r>
            <a:r>
              <a:rPr lang="fi-FI" dirty="0" err="1"/>
              <a:t>Insights</a:t>
            </a:r>
            <a:r>
              <a:rPr lang="fi-FI" dirty="0"/>
              <a:t> </a:t>
            </a:r>
            <a:r>
              <a:rPr lang="fi-FI" dirty="0" err="1"/>
              <a:t>Module</a:t>
            </a:r>
            <a:r>
              <a:rPr lang="fi-FI" dirty="0"/>
              <a:t> 6 </a:t>
            </a:r>
            <a:r>
              <a:rPr lang="fi-FI" dirty="0" err="1"/>
              <a:t>Grammar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3ff91ab68f_0_14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Muistettavaa adverbeista</a:t>
            </a:r>
            <a:endParaRPr/>
          </a:p>
        </p:txBody>
      </p:sp>
      <p:sp>
        <p:nvSpPr>
          <p:cNvPr id="126" name="Google Shape;126;g13ff91ab68f_0_14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200" cy="87992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dirty="0" err="1"/>
              <a:t>worked</a:t>
            </a:r>
            <a:r>
              <a:rPr lang="fi-FI" dirty="0"/>
              <a:t> </a:t>
            </a:r>
            <a:r>
              <a:rPr lang="fi-FI" b="1" dirty="0" err="1"/>
              <a:t>hard</a:t>
            </a:r>
            <a:r>
              <a:rPr lang="fi-FI" dirty="0"/>
              <a:t>, </a:t>
            </a:r>
            <a:r>
              <a:rPr lang="fi-FI" dirty="0" err="1"/>
              <a:t>our</a:t>
            </a:r>
            <a:r>
              <a:rPr lang="fi-FI" dirty="0"/>
              <a:t> life is </a:t>
            </a:r>
            <a:r>
              <a:rPr lang="fi-FI" b="1" dirty="0" err="1"/>
              <a:t>hard</a:t>
            </a:r>
            <a:r>
              <a:rPr lang="fi-FI" dirty="0"/>
              <a:t>.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 err="1"/>
              <a:t>This</a:t>
            </a:r>
            <a:r>
              <a:rPr lang="fi-FI" dirty="0"/>
              <a:t> is </a:t>
            </a:r>
            <a:r>
              <a:rPr lang="fi-FI" b="1" dirty="0" err="1"/>
              <a:t>hardly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life </a:t>
            </a:r>
            <a:r>
              <a:rPr lang="fi-FI" dirty="0" err="1"/>
              <a:t>choice</a:t>
            </a:r>
            <a:r>
              <a:rPr lang="fi-FI" dirty="0"/>
              <a:t> I </a:t>
            </a:r>
            <a:r>
              <a:rPr lang="fi-FI" dirty="0" err="1"/>
              <a:t>would</a:t>
            </a:r>
            <a:r>
              <a:rPr lang="fi-FI" dirty="0"/>
              <a:t> </a:t>
            </a:r>
            <a:r>
              <a:rPr lang="fi-FI" dirty="0" err="1"/>
              <a:t>recommend</a:t>
            </a:r>
            <a:r>
              <a:rPr lang="fi-FI" dirty="0"/>
              <a:t>.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/>
              <a:t>To </a:t>
            </a:r>
            <a:r>
              <a:rPr lang="fi-FI" dirty="0" err="1"/>
              <a:t>put</a:t>
            </a:r>
            <a:r>
              <a:rPr lang="fi-FI" dirty="0"/>
              <a:t> it</a:t>
            </a:r>
            <a:r>
              <a:rPr lang="fi-FI" b="1" dirty="0"/>
              <a:t> </a:t>
            </a:r>
            <a:r>
              <a:rPr lang="fi-FI" b="1" dirty="0" err="1"/>
              <a:t>briefly</a:t>
            </a:r>
            <a:r>
              <a:rPr lang="fi-FI" dirty="0"/>
              <a:t>, </a:t>
            </a:r>
            <a:r>
              <a:rPr lang="fi-FI" dirty="0" err="1"/>
              <a:t>life's</a:t>
            </a:r>
            <a:r>
              <a:rPr lang="fi-FI" dirty="0"/>
              <a:t> </a:t>
            </a:r>
            <a:r>
              <a:rPr lang="fi-FI" dirty="0" err="1"/>
              <a:t>too</a:t>
            </a:r>
            <a:r>
              <a:rPr lang="fi-FI" dirty="0"/>
              <a:t> </a:t>
            </a:r>
            <a:r>
              <a:rPr lang="fi-FI" dirty="0" err="1"/>
              <a:t>short</a:t>
            </a:r>
            <a:r>
              <a:rPr lang="fi-FI" dirty="0"/>
              <a:t> to </a:t>
            </a:r>
            <a:r>
              <a:rPr lang="fi-FI" dirty="0" err="1"/>
              <a:t>spend</a:t>
            </a:r>
            <a:r>
              <a:rPr lang="fi-FI" dirty="0"/>
              <a:t> it </a:t>
            </a:r>
            <a:r>
              <a:rPr lang="fi-FI" dirty="0" err="1"/>
              <a:t>like</a:t>
            </a:r>
            <a:r>
              <a:rPr lang="fi-FI" dirty="0"/>
              <a:t> </a:t>
            </a:r>
            <a:r>
              <a:rPr lang="fi-FI" dirty="0" err="1"/>
              <a:t>this</a:t>
            </a:r>
            <a:r>
              <a:rPr lang="fi-FI" dirty="0"/>
              <a:t>.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 err="1"/>
              <a:t>I'll</a:t>
            </a:r>
            <a:r>
              <a:rPr lang="fi-FI" dirty="0"/>
              <a:t> </a:t>
            </a:r>
            <a:r>
              <a:rPr lang="fi-FI" b="1" dirty="0" err="1"/>
              <a:t>shortly</a:t>
            </a:r>
            <a:r>
              <a:rPr lang="fi-FI" dirty="0"/>
              <a:t> </a:t>
            </a:r>
            <a:r>
              <a:rPr lang="fi-FI" dirty="0" err="1"/>
              <a:t>move</a:t>
            </a:r>
            <a:r>
              <a:rPr lang="fi-FI" dirty="0"/>
              <a:t> </a:t>
            </a:r>
            <a:r>
              <a:rPr lang="fi-FI" dirty="0" err="1"/>
              <a:t>onto</a:t>
            </a:r>
            <a:r>
              <a:rPr lang="fi-FI" dirty="0"/>
              <a:t> a </a:t>
            </a:r>
            <a:r>
              <a:rPr lang="fi-FI" dirty="0" err="1"/>
              <a:t>new</a:t>
            </a:r>
            <a:r>
              <a:rPr lang="fi-FI" dirty="0"/>
              <a:t> </a:t>
            </a:r>
            <a:r>
              <a:rPr lang="fi-FI" dirty="0" err="1"/>
              <a:t>field</a:t>
            </a:r>
            <a:r>
              <a:rPr lang="fi-FI" dirty="0"/>
              <a:t> of </a:t>
            </a:r>
            <a:r>
              <a:rPr lang="fi-FI" dirty="0" err="1"/>
              <a:t>study</a:t>
            </a:r>
            <a:r>
              <a:rPr lang="fi-FI" dirty="0"/>
              <a:t>.</a:t>
            </a: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609600" algn="l" rtl="0">
              <a:spcBef>
                <a:spcPts val="2000"/>
              </a:spcBef>
              <a:spcAft>
                <a:spcPts val="0"/>
              </a:spcAft>
              <a:buSzPts val="6000"/>
              <a:buChar char="●"/>
            </a:pPr>
            <a:r>
              <a:rPr lang="fi-FI" dirty="0">
                <a:solidFill>
                  <a:schemeClr val="bg2"/>
                </a:solidFill>
              </a:rPr>
              <a:t>Joillakin sanoilla adverbi ja adjektiivi näyttävät samalta (</a:t>
            </a:r>
            <a:r>
              <a:rPr lang="fi-FI" b="1" dirty="0" err="1">
                <a:solidFill>
                  <a:schemeClr val="bg2"/>
                </a:solidFill>
              </a:rPr>
              <a:t>hard</a:t>
            </a:r>
            <a:r>
              <a:rPr lang="fi-FI" dirty="0">
                <a:solidFill>
                  <a:schemeClr val="bg2"/>
                </a:solidFill>
              </a:rPr>
              <a:t>).</a:t>
            </a:r>
            <a:endParaRPr dirty="0">
              <a:solidFill>
                <a:schemeClr val="bg2"/>
              </a:solidFill>
            </a:endParaRPr>
          </a:p>
          <a:p>
            <a:pPr marL="457200" lvl="0" indent="-609600" algn="l" rtl="0">
              <a:spcBef>
                <a:spcPts val="0"/>
              </a:spcBef>
              <a:spcAft>
                <a:spcPts val="0"/>
              </a:spcAft>
              <a:buSzPts val="6000"/>
              <a:buChar char="●"/>
            </a:pPr>
            <a:r>
              <a:rPr lang="fi-FI" dirty="0">
                <a:solidFill>
                  <a:schemeClr val="bg2"/>
                </a:solidFill>
              </a:rPr>
              <a:t>Joillakin </a:t>
            </a:r>
            <a:r>
              <a:rPr lang="fi-FI" dirty="0" err="1">
                <a:solidFill>
                  <a:schemeClr val="bg2"/>
                </a:solidFill>
              </a:rPr>
              <a:t>adverbeillä</a:t>
            </a:r>
            <a:r>
              <a:rPr lang="fi-FI" dirty="0">
                <a:solidFill>
                  <a:schemeClr val="bg2"/>
                </a:solidFill>
              </a:rPr>
              <a:t> on kaksi muotoa, mutta merkitys muuttuu (</a:t>
            </a:r>
            <a:r>
              <a:rPr lang="fi-FI" b="1" dirty="0" err="1">
                <a:solidFill>
                  <a:schemeClr val="bg2"/>
                </a:solidFill>
              </a:rPr>
              <a:t>hardly</a:t>
            </a:r>
            <a:r>
              <a:rPr lang="fi-FI" b="1" i="1" dirty="0">
                <a:solidFill>
                  <a:schemeClr val="bg2"/>
                </a:solidFill>
              </a:rPr>
              <a:t> </a:t>
            </a:r>
            <a:r>
              <a:rPr lang="fi-FI" dirty="0">
                <a:solidFill>
                  <a:schemeClr val="bg2"/>
                </a:solidFill>
              </a:rPr>
              <a:t>= </a:t>
            </a:r>
            <a:r>
              <a:rPr lang="fi-FI" i="1" dirty="0">
                <a:solidFill>
                  <a:schemeClr val="bg2"/>
                </a:solidFill>
              </a:rPr>
              <a:t>tuskin</a:t>
            </a:r>
            <a:r>
              <a:rPr lang="fi-FI" dirty="0">
                <a:solidFill>
                  <a:schemeClr val="bg2"/>
                </a:solidFill>
              </a:rPr>
              <a:t>).</a:t>
            </a:r>
            <a:endParaRPr dirty="0">
              <a:solidFill>
                <a:schemeClr val="bg2"/>
              </a:solidFill>
            </a:endParaRPr>
          </a:p>
          <a:p>
            <a:pPr marL="457200" lvl="0" indent="-609600" algn="l" rtl="0">
              <a:spcBef>
                <a:spcPts val="0"/>
              </a:spcBef>
              <a:spcAft>
                <a:spcPts val="0"/>
              </a:spcAft>
              <a:buSzPts val="6000"/>
              <a:buChar char="●"/>
            </a:pPr>
            <a:r>
              <a:rPr lang="fi-FI" b="1" dirty="0" err="1">
                <a:solidFill>
                  <a:schemeClr val="bg2"/>
                </a:solidFill>
              </a:rPr>
              <a:t>Briefly</a:t>
            </a:r>
            <a:r>
              <a:rPr lang="fi-FI" b="1" i="1" dirty="0">
                <a:solidFill>
                  <a:schemeClr val="bg2"/>
                </a:solidFill>
              </a:rPr>
              <a:t> </a:t>
            </a:r>
            <a:r>
              <a:rPr lang="fi-FI" dirty="0">
                <a:solidFill>
                  <a:schemeClr val="bg2"/>
                </a:solidFill>
              </a:rPr>
              <a:t>=</a:t>
            </a:r>
            <a:r>
              <a:rPr lang="fi-FI" b="1" i="1" dirty="0">
                <a:solidFill>
                  <a:schemeClr val="bg2"/>
                </a:solidFill>
              </a:rPr>
              <a:t> </a:t>
            </a:r>
            <a:r>
              <a:rPr lang="fi-FI" b="1" dirty="0">
                <a:solidFill>
                  <a:schemeClr val="bg2"/>
                </a:solidFill>
              </a:rPr>
              <a:t>In a </a:t>
            </a:r>
            <a:r>
              <a:rPr lang="fi-FI" b="1" dirty="0" err="1">
                <a:solidFill>
                  <a:schemeClr val="bg2"/>
                </a:solidFill>
              </a:rPr>
              <a:t>nutshell</a:t>
            </a:r>
            <a:endParaRPr b="1" dirty="0">
              <a:solidFill>
                <a:schemeClr val="bg2"/>
              </a:solidFill>
            </a:endParaRPr>
          </a:p>
          <a:p>
            <a:pPr marL="457200" lvl="0" indent="-609600" algn="l" rtl="0">
              <a:spcBef>
                <a:spcPts val="0"/>
              </a:spcBef>
              <a:spcAft>
                <a:spcPts val="0"/>
              </a:spcAft>
              <a:buSzPts val="6000"/>
              <a:buChar char="●"/>
            </a:pPr>
            <a:r>
              <a:rPr lang="fi-FI" b="1" dirty="0" err="1">
                <a:solidFill>
                  <a:schemeClr val="bg2"/>
                </a:solidFill>
              </a:rPr>
              <a:t>Shortly</a:t>
            </a:r>
            <a:r>
              <a:rPr lang="fi-FI" dirty="0">
                <a:solidFill>
                  <a:schemeClr val="bg2"/>
                </a:solidFill>
              </a:rPr>
              <a:t> = </a:t>
            </a:r>
            <a:r>
              <a:rPr lang="fi-FI" b="1" dirty="0" err="1">
                <a:solidFill>
                  <a:schemeClr val="bg2"/>
                </a:solidFill>
              </a:rPr>
              <a:t>Soon</a:t>
            </a:r>
            <a:endParaRPr b="1" dirty="0">
              <a:solidFill>
                <a:schemeClr val="bg2"/>
              </a:solidFill>
            </a:endParaRPr>
          </a:p>
        </p:txBody>
      </p:sp>
      <p:sp>
        <p:nvSpPr>
          <p:cNvPr id="127" name="Google Shape;127;g13ff91ab68f_0_14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fi-FI"/>
              <a:t>6</a:t>
            </a:fld>
            <a:endParaRPr/>
          </a:p>
        </p:txBody>
      </p:sp>
      <p:sp>
        <p:nvSpPr>
          <p:cNvPr id="5" name="Google Shape;94;gc48a9d6347_0_0">
            <a:extLst>
              <a:ext uri="{FF2B5EF4-FFF2-40B4-BE49-F238E27FC236}">
                <a16:creationId xmlns:a16="http://schemas.microsoft.com/office/drawing/2014/main" id="{88324655-8AC8-41DC-9CAB-786CB7389F13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1676400" y="12762516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 dirty="0"/>
              <a:t>New </a:t>
            </a:r>
            <a:r>
              <a:rPr lang="fi-FI" dirty="0" err="1"/>
              <a:t>Insights</a:t>
            </a:r>
            <a:r>
              <a:rPr lang="fi-FI" dirty="0"/>
              <a:t> </a:t>
            </a:r>
            <a:r>
              <a:rPr lang="fi-FI" dirty="0" err="1"/>
              <a:t>Module</a:t>
            </a:r>
            <a:r>
              <a:rPr lang="fi-FI" dirty="0"/>
              <a:t> 6 </a:t>
            </a:r>
            <a:r>
              <a:rPr lang="fi-FI" dirty="0" err="1"/>
              <a:t>Grammar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3ff91ab418_0_0"/>
          <p:cNvSpPr txBox="1">
            <a:spLocks noGrp="1"/>
          </p:cNvSpPr>
          <p:nvPr>
            <p:ph type="title"/>
          </p:nvPr>
        </p:nvSpPr>
        <p:spPr>
          <a:xfrm>
            <a:off x="1649187" y="1322172"/>
            <a:ext cx="21463800" cy="1029277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i-FI" sz="6519" dirty="0" err="1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Practise</a:t>
            </a:r>
            <a:r>
              <a:rPr lang="fi-FI" sz="6519" dirty="0"/>
              <a:t>. </a:t>
            </a:r>
            <a:r>
              <a:rPr lang="fi-FI" sz="6519" dirty="0" err="1"/>
              <a:t>Work</a:t>
            </a:r>
            <a:r>
              <a:rPr lang="fi-FI" sz="6519" dirty="0"/>
              <a:t> </a:t>
            </a:r>
            <a:r>
              <a:rPr lang="fi-FI" sz="6519" dirty="0" err="1"/>
              <a:t>with</a:t>
            </a:r>
            <a:r>
              <a:rPr lang="fi-FI" sz="6519" dirty="0"/>
              <a:t> a </a:t>
            </a:r>
            <a:r>
              <a:rPr lang="fi-FI" sz="6519" dirty="0" err="1"/>
              <a:t>partner</a:t>
            </a:r>
            <a:r>
              <a:rPr lang="fi-FI" sz="6519" dirty="0"/>
              <a:t>. </a:t>
            </a:r>
            <a:r>
              <a:rPr lang="fi-FI" sz="6519" dirty="0" err="1"/>
              <a:t>Form</a:t>
            </a:r>
            <a:r>
              <a:rPr lang="fi-FI" sz="6519" dirty="0"/>
              <a:t> </a:t>
            </a:r>
            <a:r>
              <a:rPr lang="fi-FI" sz="6519" dirty="0" err="1"/>
              <a:t>sentences</a:t>
            </a:r>
            <a:r>
              <a:rPr lang="fi-FI" sz="6519" dirty="0"/>
              <a:t> </a:t>
            </a:r>
            <a:r>
              <a:rPr lang="fi-FI" sz="6519" dirty="0" err="1"/>
              <a:t>where</a:t>
            </a:r>
            <a:r>
              <a:rPr lang="fi-FI" sz="6519" dirty="0"/>
              <a:t> </a:t>
            </a:r>
            <a:r>
              <a:rPr lang="fi-FI" sz="6519" dirty="0" err="1"/>
              <a:t>you</a:t>
            </a:r>
            <a:r>
              <a:rPr lang="fi-FI" sz="6519" dirty="0"/>
              <a:t> </a:t>
            </a:r>
            <a:r>
              <a:rPr lang="fi-FI" sz="6519" dirty="0" err="1"/>
              <a:t>describe</a:t>
            </a:r>
            <a:r>
              <a:rPr lang="fi-FI" sz="6519" dirty="0"/>
              <a:t> </a:t>
            </a:r>
            <a:r>
              <a:rPr lang="fi-FI" sz="6519" dirty="0" err="1"/>
              <a:t>the</a:t>
            </a:r>
            <a:r>
              <a:rPr lang="fi-FI" sz="6519" dirty="0"/>
              <a:t> </a:t>
            </a:r>
            <a:r>
              <a:rPr lang="fi-FI" sz="6519" dirty="0" err="1"/>
              <a:t>people</a:t>
            </a:r>
            <a:r>
              <a:rPr lang="fi-FI" sz="6519" dirty="0"/>
              <a:t> and </a:t>
            </a:r>
            <a:r>
              <a:rPr lang="fi-FI" sz="6519" dirty="0" err="1"/>
              <a:t>consider</a:t>
            </a:r>
            <a:r>
              <a:rPr lang="fi-FI" sz="6519" dirty="0"/>
              <a:t> </a:t>
            </a:r>
            <a:r>
              <a:rPr lang="fi-FI" sz="6519" dirty="0" err="1"/>
              <a:t>them</a:t>
            </a:r>
            <a:r>
              <a:rPr lang="fi-FI" sz="6519" dirty="0"/>
              <a:t> for a </a:t>
            </a:r>
            <a:r>
              <a:rPr lang="fi-FI" sz="6519" dirty="0" err="1"/>
              <a:t>job</a:t>
            </a:r>
            <a:r>
              <a:rPr lang="fi-FI" sz="6519" dirty="0"/>
              <a:t> in management. </a:t>
            </a:r>
            <a:r>
              <a:rPr lang="fi-FI" sz="6519" dirty="0" err="1"/>
              <a:t>Use</a:t>
            </a:r>
            <a:r>
              <a:rPr lang="fi-FI" sz="6519" dirty="0"/>
              <a:t> </a:t>
            </a:r>
            <a:r>
              <a:rPr lang="fi-FI" sz="6519" dirty="0" err="1"/>
              <a:t>the</a:t>
            </a:r>
            <a:r>
              <a:rPr lang="fi-FI" sz="6519" dirty="0"/>
              <a:t> </a:t>
            </a:r>
            <a:r>
              <a:rPr lang="fi-FI" sz="6519" dirty="0" err="1"/>
              <a:t>given</a:t>
            </a:r>
            <a:r>
              <a:rPr lang="fi-FI" sz="6519" dirty="0"/>
              <a:t> </a:t>
            </a:r>
            <a:r>
              <a:rPr lang="fi-FI" sz="6519" dirty="0" err="1"/>
              <a:t>adjectives</a:t>
            </a:r>
            <a:r>
              <a:rPr lang="fi-FI" sz="6519" dirty="0"/>
              <a:t> and </a:t>
            </a:r>
            <a:r>
              <a:rPr lang="fi-FI" sz="6519" dirty="0" err="1"/>
              <a:t>also</a:t>
            </a:r>
            <a:r>
              <a:rPr lang="fi-FI" sz="6519" dirty="0"/>
              <a:t> </a:t>
            </a:r>
            <a:r>
              <a:rPr lang="fi-FI" sz="6519" dirty="0" err="1"/>
              <a:t>form</a:t>
            </a:r>
            <a:r>
              <a:rPr lang="fi-FI" sz="6519" dirty="0"/>
              <a:t> </a:t>
            </a:r>
            <a:r>
              <a:rPr lang="fi-FI" sz="6519" dirty="0" err="1"/>
              <a:t>adverbs</a:t>
            </a:r>
            <a:r>
              <a:rPr lang="fi-FI" sz="6519" dirty="0"/>
              <a:t> </a:t>
            </a:r>
            <a:r>
              <a:rPr lang="fi-FI" sz="6519" dirty="0" err="1"/>
              <a:t>from</a:t>
            </a:r>
            <a:r>
              <a:rPr lang="fi-FI" sz="6519" dirty="0"/>
              <a:t> </a:t>
            </a:r>
            <a:r>
              <a:rPr lang="fi-FI" sz="6519" dirty="0" err="1"/>
              <a:t>them</a:t>
            </a:r>
            <a:r>
              <a:rPr lang="fi-FI" sz="6519" dirty="0"/>
              <a:t> </a:t>
            </a:r>
            <a:r>
              <a:rPr lang="fi-FI" sz="6519" dirty="0" err="1"/>
              <a:t>when</a:t>
            </a:r>
            <a:r>
              <a:rPr lang="fi-FI" sz="6519" dirty="0"/>
              <a:t> </a:t>
            </a:r>
            <a:r>
              <a:rPr lang="fi-FI" sz="6519" dirty="0" err="1"/>
              <a:t>appropriate</a:t>
            </a:r>
            <a:r>
              <a:rPr lang="fi-FI" sz="6519" dirty="0"/>
              <a:t>.</a:t>
            </a:r>
            <a:endParaRPr sz="6519" dirty="0"/>
          </a:p>
        </p:txBody>
      </p:sp>
      <p:sp>
        <p:nvSpPr>
          <p:cNvPr id="134" name="Google Shape;134;g13ff91ab418_0_0"/>
          <p:cNvSpPr txBox="1">
            <a:spLocks noGrp="1"/>
          </p:cNvSpPr>
          <p:nvPr>
            <p:ph type="body" idx="1"/>
          </p:nvPr>
        </p:nvSpPr>
        <p:spPr>
          <a:xfrm>
            <a:off x="1676400" y="3841728"/>
            <a:ext cx="10069500" cy="8552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 err="1"/>
              <a:t>employable</a:t>
            </a:r>
            <a:r>
              <a:rPr lang="fi-FI" dirty="0"/>
              <a:t>		</a:t>
            </a:r>
            <a:r>
              <a:rPr lang="fi-FI" dirty="0" err="1"/>
              <a:t>systematic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 err="1"/>
              <a:t>productive</a:t>
            </a:r>
            <a:r>
              <a:rPr lang="fi-FI" dirty="0"/>
              <a:t>			</a:t>
            </a:r>
            <a:r>
              <a:rPr lang="fi-FI" dirty="0" err="1"/>
              <a:t>adaptable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 err="1"/>
              <a:t>hesitant</a:t>
            </a:r>
            <a:r>
              <a:rPr lang="fi-FI" dirty="0"/>
              <a:t>			</a:t>
            </a:r>
            <a:r>
              <a:rPr lang="fi-FI" dirty="0" err="1"/>
              <a:t>suspicious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 err="1"/>
              <a:t>cheerful</a:t>
            </a:r>
            <a:r>
              <a:rPr lang="fi-FI" dirty="0"/>
              <a:t>			</a:t>
            </a:r>
            <a:r>
              <a:rPr lang="fi-FI" dirty="0" err="1"/>
              <a:t>cautious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 err="1"/>
              <a:t>irritable</a:t>
            </a:r>
            <a:r>
              <a:rPr lang="fi-FI" dirty="0"/>
              <a:t>			</a:t>
            </a:r>
            <a:r>
              <a:rPr lang="fi-FI" dirty="0" err="1"/>
              <a:t>diverse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 err="1"/>
              <a:t>enthusiastic</a:t>
            </a:r>
            <a:r>
              <a:rPr lang="fi-FI" dirty="0"/>
              <a:t>		</a:t>
            </a:r>
            <a:r>
              <a:rPr lang="fi-FI" dirty="0" err="1"/>
              <a:t>hard-working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 err="1"/>
              <a:t>intense</a:t>
            </a:r>
            <a:r>
              <a:rPr lang="fi-FI" dirty="0"/>
              <a:t>				</a:t>
            </a:r>
            <a:r>
              <a:rPr lang="fi-FI" dirty="0" err="1"/>
              <a:t>cooperative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 err="1"/>
              <a:t>eager</a:t>
            </a:r>
            <a:r>
              <a:rPr lang="fi-FI" dirty="0"/>
              <a:t>				</a:t>
            </a:r>
            <a:r>
              <a:rPr lang="fi-FI" dirty="0" err="1"/>
              <a:t>reluctant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 err="1"/>
              <a:t>friendly</a:t>
            </a:r>
            <a:r>
              <a:rPr lang="fi-FI" dirty="0"/>
              <a:t>			</a:t>
            </a:r>
            <a:r>
              <a:rPr lang="fi-FI" dirty="0" err="1"/>
              <a:t>keen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 err="1"/>
              <a:t>flexible</a:t>
            </a:r>
            <a:r>
              <a:rPr lang="fi-FI" dirty="0"/>
              <a:t>				</a:t>
            </a:r>
            <a:r>
              <a:rPr lang="fi-FI" dirty="0" err="1"/>
              <a:t>competent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 err="1"/>
              <a:t>quiet</a:t>
            </a:r>
            <a:r>
              <a:rPr lang="fi-FI" dirty="0"/>
              <a:t>				</a:t>
            </a:r>
            <a:r>
              <a:rPr lang="fi-FI" dirty="0" err="1"/>
              <a:t>successful</a:t>
            </a:r>
            <a:endParaRPr dirty="0"/>
          </a:p>
        </p:txBody>
      </p:sp>
      <p:sp>
        <p:nvSpPr>
          <p:cNvPr id="135" name="Google Shape;135;g13ff91ab418_0_0"/>
          <p:cNvSpPr txBox="1">
            <a:spLocks noGrp="1"/>
          </p:cNvSpPr>
          <p:nvPr>
            <p:ph type="sldNum" idx="12"/>
          </p:nvPr>
        </p:nvSpPr>
        <p:spPr>
          <a:xfrm>
            <a:off x="17624213" y="12255499"/>
            <a:ext cx="5486400" cy="730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fi-FI"/>
              <a:t>7</a:t>
            </a:fld>
            <a:endParaRPr/>
          </a:p>
        </p:txBody>
      </p:sp>
      <p:sp>
        <p:nvSpPr>
          <p:cNvPr id="6" name="Google Shape;94;gc48a9d6347_0_0">
            <a:extLst>
              <a:ext uri="{FF2B5EF4-FFF2-40B4-BE49-F238E27FC236}">
                <a16:creationId xmlns:a16="http://schemas.microsoft.com/office/drawing/2014/main" id="{8641EF8F-B1C9-436A-AC84-60A42BA68EB3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1676400" y="12762516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 dirty="0"/>
              <a:t>New </a:t>
            </a:r>
            <a:r>
              <a:rPr lang="fi-FI" dirty="0" err="1"/>
              <a:t>Insights</a:t>
            </a:r>
            <a:r>
              <a:rPr lang="fi-FI" dirty="0"/>
              <a:t> </a:t>
            </a:r>
            <a:r>
              <a:rPr lang="fi-FI" dirty="0" err="1"/>
              <a:t>Module</a:t>
            </a:r>
            <a:r>
              <a:rPr lang="fi-FI" dirty="0"/>
              <a:t> 6 </a:t>
            </a:r>
            <a:r>
              <a:rPr lang="fi-FI" dirty="0" err="1"/>
              <a:t>Grammar</a:t>
            </a:r>
            <a:endParaRPr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B7EAC0C-CCA6-49BA-98D5-91B1F379A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1565" y="4917988"/>
            <a:ext cx="9946035" cy="6637185"/>
          </a:xfrm>
          <a:prstGeom prst="rect">
            <a:avLst/>
          </a:prstGeo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426BDFD9-C09F-4CDC-85A8-F928B6E768E9}"/>
              </a:ext>
            </a:extLst>
          </p:cNvPr>
          <p:cNvSpPr txBox="1"/>
          <p:nvPr/>
        </p:nvSpPr>
        <p:spPr>
          <a:xfrm>
            <a:off x="12761565" y="11574654"/>
            <a:ext cx="28825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i-FI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iStock.com/</a:t>
            </a:r>
            <a:r>
              <a:rPr lang="fi-FI" sz="2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PeopleImages</a:t>
            </a:r>
            <a:endParaRPr lang="fi-FI" sz="3200" b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2846E567175C44E9B308FF43FDA30FE" ma:contentTypeVersion="11" ma:contentTypeDescription="Luo uusi asiakirja." ma:contentTypeScope="" ma:versionID="7bbbf15b716562dc6acd3365848ff217">
  <xsd:schema xmlns:xsd="http://www.w3.org/2001/XMLSchema" xmlns:xs="http://www.w3.org/2001/XMLSchema" xmlns:p="http://schemas.microsoft.com/office/2006/metadata/properties" xmlns:ns2="8699c720-f1e3-4ea1-8df0-5d269de6d616" xmlns:ns3="3f577760-0cbf-4b0d-965b-16b5b53896a1" targetNamespace="http://schemas.microsoft.com/office/2006/metadata/properties" ma:root="true" ma:fieldsID="83bd472d8dbda01abe8220a174226cb2" ns2:_="" ns3:_="">
    <xsd:import namespace="8699c720-f1e3-4ea1-8df0-5d269de6d616"/>
    <xsd:import namespace="3f577760-0cbf-4b0d-965b-16b5b53896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99c720-f1e3-4ea1-8df0-5d269de6d6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577760-0cbf-4b0d-965b-16b5b53896a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5179638-4796-450F-809A-3EB8F368B5C8}"/>
</file>

<file path=customXml/itemProps2.xml><?xml version="1.0" encoding="utf-8"?>
<ds:datastoreItem xmlns:ds="http://schemas.openxmlformats.org/officeDocument/2006/customXml" ds:itemID="{E39C2B4A-3166-4DAD-A84F-F17055123D7C}"/>
</file>

<file path=customXml/itemProps3.xml><?xml version="1.0" encoding="utf-8"?>
<ds:datastoreItem xmlns:ds="http://schemas.openxmlformats.org/officeDocument/2006/customXml" ds:itemID="{0F48B390-D4C9-46FD-BBE5-AE6328A439A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583</Words>
  <Application>Microsoft Office PowerPoint</Application>
  <PresentationFormat>Mukautettu</PresentationFormat>
  <Paragraphs>85</Paragraphs>
  <Slides>7</Slides>
  <Notes>7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Office-teema</vt:lpstr>
      <vt:lpstr>Adjektiivit ja adverbit – Kooste</vt:lpstr>
      <vt:lpstr>Adjektiivit</vt:lpstr>
      <vt:lpstr>Adverbit</vt:lpstr>
      <vt:lpstr>Muistettavaa adjektiiveista</vt:lpstr>
      <vt:lpstr>Muistettavaa adjektiiveista</vt:lpstr>
      <vt:lpstr>Muistettavaa adverbeista</vt:lpstr>
      <vt:lpstr>Practise. Work with a partner. Form sentences where you describe the people and consider them for a job in management. Use the given adjectives and also form adverbs from them when appropriate.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Adjektiivit ja adverbit – Kooste</dc:title>
  <dc:creator>Väänänen Anna</dc:creator>
  <cp:lastModifiedBy>Mäkinen Alisa</cp:lastModifiedBy>
  <cp:revision>1</cp:revision>
  <dcterms:created xsi:type="dcterms:W3CDTF">2020-05-05T09:10:38Z</dcterms:created>
  <dcterms:modified xsi:type="dcterms:W3CDTF">2022-08-15T07:43:22Z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0x01010072846E567175C44E9B308FF43FDA30FE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