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7" r:id="rId3"/>
    <p:sldId id="257" r:id="rId4"/>
    <p:sldId id="258" r:id="rId5"/>
    <p:sldId id="259" r:id="rId6"/>
    <p:sldId id="260" r:id="rId7"/>
    <p:sldId id="261" r:id="rId8"/>
    <p:sldId id="263" r:id="rId9"/>
    <p:sldId id="264" r:id="rId10"/>
    <p:sldId id="266" r:id="rId11"/>
    <p:sldId id="265" r:id="rId12"/>
    <p:sldId id="267" r:id="rId13"/>
    <p:sldId id="268" r:id="rId14"/>
    <p:sldId id="262" r:id="rId15"/>
    <p:sldId id="269" r:id="rId16"/>
    <p:sldId id="272" r:id="rId17"/>
    <p:sldId id="270" r:id="rId18"/>
    <p:sldId id="271" r:id="rId19"/>
    <p:sldId id="273" r:id="rId20"/>
    <p:sldId id="275" r:id="rId21"/>
    <p:sldId id="274"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fi-FI"/>
          </a:p>
        </p:txBody>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i-FI"/>
              <a:t>Muokkaa perustyyl. napsautt.</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2/12/2026</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i-FI"/>
              <a:t>Muokkaa perustyyl. napsautt.</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0F7F47CF-67C9-420C-80A5-E2069FF0C2DF}"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i-FI"/>
              <a:t>Muokkaa perustyyl. napsautt.</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i-FI"/>
              <a:t>Muokkaa perustyyl. napsautt.</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2" name="Content Placeholder 3"/>
          <p:cNvSpPr>
            <a:spLocks noGrp="1"/>
          </p:cNvSpPr>
          <p:nvPr>
            <p:ph sz="quarter" idx="13"/>
          </p:nvPr>
        </p:nvSpPr>
        <p:spPr>
          <a:xfrm>
            <a:off x="685802" y="2861733"/>
            <a:ext cx="5088712" cy="2512852"/>
          </a:xfrm>
        </p:spPr>
        <p:txBody>
          <a:bodyPr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3" name="Content Placeholder 5"/>
          <p:cNvSpPr>
            <a:spLocks noGrp="1"/>
          </p:cNvSpPr>
          <p:nvPr>
            <p:ph sz="quarter" idx="14"/>
          </p:nvPr>
        </p:nvSpPr>
        <p:spPr>
          <a:xfrm>
            <a:off x="5993969" y="2861733"/>
            <a:ext cx="5088713" cy="2512852"/>
          </a:xfrm>
        </p:spPr>
        <p:txBody>
          <a:bodyPr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2/12/2026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2/12/2026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2/12/2026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i-FI"/>
              <a:t>Muokkaa perustyyl. napsautt.</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50C3BFE2-83B7-4B0A-B9D3-AB28331082B3}"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i-FI"/>
              <a:t>Muokkaa perustyyl. napsautt.</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12EF78E3-FDA3-4D28-AAA2-0B81F349A39D}"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i-FI"/>
              <a:t>Muokkaa perustyyl. napsautt.</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341D2AC3-6A0B-4169-B1EA-E3AE8B351BDD}"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i-FI"/>
              <a:t>Muokkaa perustyyl. napsautt.</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DD4B9363-8B87-41B7-9F8E-64519CBB8F34}"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i-FI"/>
              <a:t>Muokkaa perustyyl. napsautt.</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EAEF5746-5284-4951-9F37-7AE924EDBCB7}"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i-FI"/>
              <a:t>Muokkaa perustyyl. napsautt.</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p:txBody>
          <a:bodyPr/>
          <a:lstStyle/>
          <a:p>
            <a:fld id="{02398B29-7265-4A65-A2A4-6703C057B7C1}" type="datetimeFigureOut">
              <a:rPr lang="en-US" dirty="0"/>
              <a:t>2/12/2026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i-FI"/>
              <a:t>Muokkaa perustyyl. napsautt.</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3" name="Date Placeholder 2"/>
          <p:cNvSpPr>
            <a:spLocks noGrp="1"/>
          </p:cNvSpPr>
          <p:nvPr>
            <p:ph type="dt" sz="half" idx="10"/>
          </p:nvPr>
        </p:nvSpPr>
        <p:spPr/>
        <p:txBody>
          <a:bodyPr/>
          <a:lstStyle/>
          <a:p>
            <a:fld id="{28FBA082-94DF-4C4B-A041-6624924AB0A8}" type="datetimeFigureOut">
              <a:rPr lang="en-US" dirty="0"/>
              <a:t>2/12/2026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i-FI"/>
              <a:t>Muokkaa perustyyl. napsautt.</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3" name="Date Placeholder 2"/>
          <p:cNvSpPr>
            <a:spLocks noGrp="1"/>
          </p:cNvSpPr>
          <p:nvPr>
            <p:ph type="dt" sz="half" idx="10"/>
          </p:nvPr>
        </p:nvSpPr>
        <p:spPr/>
        <p:txBody>
          <a:bodyPr/>
          <a:lstStyle/>
          <a:p>
            <a:fld id="{B27686C4-3AB5-4E0C-86CA-FB108C350AA9}" type="datetimeFigureOut">
              <a:rPr lang="en-US" dirty="0"/>
              <a:t>2/12/2026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i-FI"/>
              <a:t>Muokkaa perustyyl. napsautt.</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i-FI"/>
              <a:t>Muokkaa perustyyl. napsautt.</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2/12/2026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fi-FI"/>
            </a:p>
          </p:txBody>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i-FI"/>
              <a:t>Muokkaa perustyyl. napsautt.</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2/12/2026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yle.fi/aihe/artikkeli/2009/09/28/talvisodan-ensimmainen-laukaus#media=4212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yle.fi/aihe/artikkeli/2008/08/13/suomi-nousee-tuhkasta#media=3271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s.fi/kotimaa/art-2000006540563.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yle.fi/aihe/artikkeli/2009/09/23/kirje-isalta-kertoi-evakkoperheesta-uuden-edessa#media=4210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yle.fi/aihe/artikkeli/2006/10/05/sota-helsingin-kasvot#media=1517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Suomi sodassa</a:t>
            </a:r>
          </a:p>
        </p:txBody>
      </p:sp>
      <p:sp>
        <p:nvSpPr>
          <p:cNvPr id="3" name="Alaotsikko 2"/>
          <p:cNvSpPr>
            <a:spLocks noGrp="1"/>
          </p:cNvSpPr>
          <p:nvPr>
            <p:ph type="subTitle" idx="1"/>
          </p:nvPr>
        </p:nvSpPr>
        <p:spPr/>
        <p:txBody>
          <a:bodyPr/>
          <a:lstStyle/>
          <a:p>
            <a:endParaRPr lang="fi-FI"/>
          </a:p>
        </p:txBody>
      </p:sp>
    </p:spTree>
    <p:extLst>
      <p:ext uri="{BB962C8B-B14F-4D97-AF65-F5344CB8AC3E}">
        <p14:creationId xmlns:p14="http://schemas.microsoft.com/office/powerpoint/2010/main" val="418124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Kuva 4" descr="Kuva, joka sisältää kohteen kartta, teksti, atlas&#10;&#10;Tekoälyllä luotu sisältö voi olla virheellistä.">
            <a:extLst>
              <a:ext uri="{FF2B5EF4-FFF2-40B4-BE49-F238E27FC236}">
                <a16:creationId xmlns:a16="http://schemas.microsoft.com/office/drawing/2014/main" id="{71BD35C9-A8D9-BD46-9F3E-B86FC241AEA7}"/>
              </a:ext>
            </a:extLst>
          </p:cNvPr>
          <p:cNvPicPr>
            <a:picLocks noChangeAspect="1"/>
          </p:cNvPicPr>
          <p:nvPr/>
        </p:nvPicPr>
        <p:blipFill>
          <a:blip r:embed="rId2"/>
          <a:stretch>
            <a:fillRect/>
          </a:stretch>
        </p:blipFill>
        <p:spPr>
          <a:xfrm>
            <a:off x="484632" y="1768762"/>
            <a:ext cx="2560320" cy="3314330"/>
          </a:xfrm>
          <a:prstGeom prst="rect">
            <a:avLst/>
          </a:prstGeom>
        </p:spPr>
      </p:pic>
      <p:cxnSp>
        <p:nvCxnSpPr>
          <p:cNvPr id="46" name="Straight Connector 45">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Kuva 6" descr="Kuva, joka sisältää kohteen kartta, teksti, atlas&#10;&#10;Tekoälyllä luotu sisältö voi olla virheellistä.">
            <a:extLst>
              <a:ext uri="{FF2B5EF4-FFF2-40B4-BE49-F238E27FC236}">
                <a16:creationId xmlns:a16="http://schemas.microsoft.com/office/drawing/2014/main" id="{1ABDE799-462B-CAC3-AB89-9DB8D0BE39C2}"/>
              </a:ext>
            </a:extLst>
          </p:cNvPr>
          <p:cNvPicPr>
            <a:picLocks noChangeAspect="1"/>
          </p:cNvPicPr>
          <p:nvPr/>
        </p:nvPicPr>
        <p:blipFill>
          <a:blip r:embed="rId3"/>
          <a:stretch>
            <a:fillRect/>
          </a:stretch>
        </p:blipFill>
        <p:spPr>
          <a:xfrm>
            <a:off x="3354631" y="1774108"/>
            <a:ext cx="2560320" cy="3303637"/>
          </a:xfrm>
          <a:prstGeom prst="rect">
            <a:avLst/>
          </a:prstGeom>
        </p:spPr>
      </p:pic>
      <p:cxnSp>
        <p:nvCxnSpPr>
          <p:cNvPr id="69" name="Straight Connector 47">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Kuva 5" descr="Kuva, joka sisältää kohteen kartta, teksti&#10;&#10;Tekoälyllä luotu sisältö voi olla virheellistä.">
            <a:extLst>
              <a:ext uri="{FF2B5EF4-FFF2-40B4-BE49-F238E27FC236}">
                <a16:creationId xmlns:a16="http://schemas.microsoft.com/office/drawing/2014/main" id="{56973229-451D-F682-8238-4D84BA51F925}"/>
              </a:ext>
            </a:extLst>
          </p:cNvPr>
          <p:cNvPicPr>
            <a:picLocks noChangeAspect="1"/>
          </p:cNvPicPr>
          <p:nvPr/>
        </p:nvPicPr>
        <p:blipFill>
          <a:blip r:embed="rId4"/>
          <a:stretch>
            <a:fillRect/>
          </a:stretch>
        </p:blipFill>
        <p:spPr>
          <a:xfrm>
            <a:off x="6235726" y="2356993"/>
            <a:ext cx="2560320" cy="2137867"/>
          </a:xfrm>
          <a:prstGeom prst="rect">
            <a:avLst/>
          </a:prstGeom>
        </p:spPr>
      </p:pic>
      <p:cxnSp>
        <p:nvCxnSpPr>
          <p:cNvPr id="70" name="Straight Connector 49">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4" name="Kuva 3" descr="Kuva, joka sisältää kohteen teksti, kartta, graafinen suunnittelu, Suorakaide&#10;&#10;Tekoälyllä luotu sisältö voi olla virheellistä.">
            <a:extLst>
              <a:ext uri="{FF2B5EF4-FFF2-40B4-BE49-F238E27FC236}">
                <a16:creationId xmlns:a16="http://schemas.microsoft.com/office/drawing/2014/main" id="{2F19DEE9-C4DC-88F8-0557-AC6444451FD1}"/>
              </a:ext>
            </a:extLst>
          </p:cNvPr>
          <p:cNvPicPr>
            <a:picLocks noChangeAspect="1"/>
          </p:cNvPicPr>
          <p:nvPr/>
        </p:nvPicPr>
        <p:blipFill>
          <a:blip r:embed="rId5"/>
          <a:stretch>
            <a:fillRect/>
          </a:stretch>
        </p:blipFill>
        <p:spPr>
          <a:xfrm>
            <a:off x="9120662" y="2465807"/>
            <a:ext cx="2560320" cy="1920240"/>
          </a:xfrm>
          <a:prstGeom prst="rect">
            <a:avLst/>
          </a:prstGeom>
        </p:spPr>
      </p:pic>
    </p:spTree>
    <p:extLst>
      <p:ext uri="{BB962C8B-B14F-4D97-AF65-F5344CB8AC3E}">
        <p14:creationId xmlns:p14="http://schemas.microsoft.com/office/powerpoint/2010/main" val="427702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1400" dirty="0"/>
              <a:t>s.63, tehtävä 3</a:t>
            </a:r>
          </a:p>
        </p:txBody>
      </p:sp>
      <p:pic>
        <p:nvPicPr>
          <p:cNvPr id="4" name="Sisällön paikkamerkki 3"/>
          <p:cNvPicPr>
            <a:picLocks noGrp="1" noChangeAspect="1"/>
          </p:cNvPicPr>
          <p:nvPr>
            <p:ph sz="quarter" idx="13"/>
          </p:nvPr>
        </p:nvPicPr>
        <p:blipFill>
          <a:blip r:embed="rId2"/>
          <a:stretch>
            <a:fillRect/>
          </a:stretch>
        </p:blipFill>
        <p:spPr>
          <a:xfrm>
            <a:off x="2176469" y="122299"/>
            <a:ext cx="9495744" cy="6192000"/>
          </a:xfrm>
          <a:prstGeom prst="rect">
            <a:avLst/>
          </a:prstGeom>
        </p:spPr>
      </p:pic>
    </p:spTree>
    <p:extLst>
      <p:ext uri="{BB962C8B-B14F-4D97-AF65-F5344CB8AC3E}">
        <p14:creationId xmlns:p14="http://schemas.microsoft.com/office/powerpoint/2010/main" val="2372840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Talvisodan taustaa</a:t>
            </a:r>
          </a:p>
        </p:txBody>
      </p:sp>
      <p:sp>
        <p:nvSpPr>
          <p:cNvPr id="3" name="Sisällön paikkamerkki 2"/>
          <p:cNvSpPr>
            <a:spLocks noGrp="1"/>
          </p:cNvSpPr>
          <p:nvPr>
            <p:ph sz="quarter" idx="13"/>
          </p:nvPr>
        </p:nvSpPr>
        <p:spPr/>
        <p:txBody>
          <a:bodyPr/>
          <a:lstStyle/>
          <a:p>
            <a:r>
              <a:rPr lang="fi-FI" dirty="0"/>
              <a:t>Tilanne </a:t>
            </a:r>
            <a:r>
              <a:rPr lang="fi-FI" dirty="0" err="1"/>
              <a:t>euroopassa</a:t>
            </a:r>
            <a:r>
              <a:rPr lang="fi-FI" dirty="0"/>
              <a:t> kiristyi – saksan toiminta aiheutti levottomuutta</a:t>
            </a:r>
          </a:p>
          <a:p>
            <a:r>
              <a:rPr lang="fi-FI" dirty="0"/>
              <a:t>NL halusi vahvistaa puolustustaan, etenkin </a:t>
            </a:r>
            <a:r>
              <a:rPr lang="fi-FI" dirty="0" err="1"/>
              <a:t>leningradin</a:t>
            </a:r>
            <a:r>
              <a:rPr lang="fi-FI" dirty="0"/>
              <a:t> turvallisuus huolestutti -&gt; suomi ei suostunut aluevaatimuksiin</a:t>
            </a:r>
          </a:p>
          <a:p>
            <a:r>
              <a:rPr lang="fi-FI" dirty="0" err="1"/>
              <a:t>Molotov-ribbentrop</a:t>
            </a:r>
            <a:r>
              <a:rPr lang="fi-FI" dirty="0"/>
              <a:t> –sopimus johtaa sotaan</a:t>
            </a:r>
          </a:p>
          <a:p>
            <a:r>
              <a:rPr lang="fi-FI" dirty="0"/>
              <a:t>Salaisessa lisäpöytäkirjassa suomi määriteltiin NL:n etupiiriin</a:t>
            </a:r>
          </a:p>
        </p:txBody>
      </p:sp>
    </p:spTree>
    <p:extLst>
      <p:ext uri="{BB962C8B-B14F-4D97-AF65-F5344CB8AC3E}">
        <p14:creationId xmlns:p14="http://schemas.microsoft.com/office/powerpoint/2010/main" val="243371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3196297" y="-155917"/>
            <a:ext cx="5184000" cy="6912000"/>
          </a:xfrm>
          <a:prstGeom prst="rect">
            <a:avLst/>
          </a:prstGeom>
        </p:spPr>
      </p:pic>
    </p:spTree>
    <p:extLst>
      <p:ext uri="{BB962C8B-B14F-4D97-AF65-F5344CB8AC3E}">
        <p14:creationId xmlns:p14="http://schemas.microsoft.com/office/powerpoint/2010/main" val="2140407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lstStyle/>
          <a:p>
            <a:r>
              <a:rPr lang="fi-FI" dirty="0"/>
              <a:t>Sota syttyy</a:t>
            </a:r>
          </a:p>
        </p:txBody>
      </p:sp>
      <p:sp>
        <p:nvSpPr>
          <p:cNvPr id="5" name="Sisällön paikkamerkki 4"/>
          <p:cNvSpPr>
            <a:spLocks noGrp="1"/>
          </p:cNvSpPr>
          <p:nvPr>
            <p:ph sz="quarter" idx="13"/>
          </p:nvPr>
        </p:nvSpPr>
        <p:spPr/>
        <p:txBody>
          <a:bodyPr/>
          <a:lstStyle/>
          <a:p>
            <a:r>
              <a:rPr lang="fi-FI" dirty="0" err="1"/>
              <a:t>Mainilan</a:t>
            </a:r>
            <a:r>
              <a:rPr lang="fi-FI" dirty="0"/>
              <a:t> laukaukset – </a:t>
            </a:r>
            <a:r>
              <a:rPr lang="fi-FI" dirty="0" err="1"/>
              <a:t>nl</a:t>
            </a:r>
            <a:r>
              <a:rPr lang="fi-FI" dirty="0"/>
              <a:t> ampui omaa kyläänsä ja syytti suomalaisia</a:t>
            </a:r>
          </a:p>
          <a:p>
            <a:r>
              <a:rPr lang="fi-FI" dirty="0"/>
              <a:t>Hyökkäys alkoi pari päivää myöhemmin</a:t>
            </a:r>
          </a:p>
          <a:p>
            <a:r>
              <a:rPr lang="fi-FI" dirty="0" err="1"/>
              <a:t>Nl</a:t>
            </a:r>
            <a:r>
              <a:rPr lang="fi-FI" dirty="0"/>
              <a:t> perusti </a:t>
            </a:r>
            <a:r>
              <a:rPr lang="fi-FI" dirty="0" err="1"/>
              <a:t>terijoen</a:t>
            </a:r>
            <a:r>
              <a:rPr lang="fi-FI" dirty="0"/>
              <a:t> hallituksen – valehallitus, joka pyysi apua </a:t>
            </a:r>
            <a:r>
              <a:rPr lang="fi-FI" dirty="0" err="1"/>
              <a:t>neuvostoliitolta</a:t>
            </a:r>
            <a:endParaRPr lang="fi-FI" dirty="0"/>
          </a:p>
        </p:txBody>
      </p:sp>
    </p:spTree>
    <p:extLst>
      <p:ext uri="{BB962C8B-B14F-4D97-AF65-F5344CB8AC3E}">
        <p14:creationId xmlns:p14="http://schemas.microsoft.com/office/powerpoint/2010/main" val="239409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2800" dirty="0">
                <a:hlinkClick r:id="rId2"/>
              </a:rPr>
              <a:t>https://yle.fi/aihe/artikkeli/2009/09/28/talvisodan-ensimmainen-laukaus#media=42124</a:t>
            </a:r>
            <a:r>
              <a:rPr lang="fi-FI" sz="2800" dirty="0"/>
              <a:t> </a:t>
            </a:r>
          </a:p>
        </p:txBody>
      </p:sp>
      <p:sp>
        <p:nvSpPr>
          <p:cNvPr id="3" name="Sisällön paikkamerkki 2"/>
          <p:cNvSpPr>
            <a:spLocks noGrp="1"/>
          </p:cNvSpPr>
          <p:nvPr>
            <p:ph sz="quarter" idx="13"/>
          </p:nvPr>
        </p:nvSpPr>
        <p:spPr/>
        <p:txBody>
          <a:bodyPr/>
          <a:lstStyle/>
          <a:p>
            <a:r>
              <a:rPr lang="fi-FI" dirty="0"/>
              <a:t>a) Mikä oli Mikko Kallionpään kohtaaman puna-armeijan joukko-osaston tarkoituksena? </a:t>
            </a:r>
          </a:p>
          <a:p>
            <a:r>
              <a:rPr lang="fi-FI" b="1" dirty="0"/>
              <a:t>B) Kuvaile Mikon ja venäläisen kohtaamista metsässä.</a:t>
            </a:r>
          </a:p>
          <a:p>
            <a:r>
              <a:rPr lang="fi-FI" dirty="0"/>
              <a:t>c) Miten Mikko suhtautui venäläisen sotilaan ampumiseen?</a:t>
            </a:r>
          </a:p>
          <a:p>
            <a:r>
              <a:rPr lang="fi-FI" dirty="0"/>
              <a:t>d) Miten Lieksaan yrittäneen venäläispataljoonan lopulta kävi?</a:t>
            </a:r>
          </a:p>
          <a:p>
            <a:pPr marL="0" indent="0">
              <a:buNone/>
            </a:pPr>
            <a:endParaRPr lang="fi-FI" dirty="0"/>
          </a:p>
        </p:txBody>
      </p:sp>
    </p:spTree>
    <p:extLst>
      <p:ext uri="{BB962C8B-B14F-4D97-AF65-F5344CB8AC3E}">
        <p14:creationId xmlns:p14="http://schemas.microsoft.com/office/powerpoint/2010/main" val="35154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Talvisodan rauha</a:t>
            </a:r>
          </a:p>
        </p:txBody>
      </p:sp>
      <p:sp>
        <p:nvSpPr>
          <p:cNvPr id="3" name="Sisällön paikkamerkki 2"/>
          <p:cNvSpPr>
            <a:spLocks noGrp="1"/>
          </p:cNvSpPr>
          <p:nvPr>
            <p:ph sz="quarter" idx="13"/>
          </p:nvPr>
        </p:nvSpPr>
        <p:spPr/>
        <p:txBody>
          <a:bodyPr/>
          <a:lstStyle/>
          <a:p>
            <a:r>
              <a:rPr lang="fi-FI" dirty="0"/>
              <a:t>Suomen taistelutahtoa ihailtiin yleisesti – puhuttiin </a:t>
            </a:r>
            <a:r>
              <a:rPr lang="fi-FI" b="1" u="sng" dirty="0"/>
              <a:t>talvisodan hengestä </a:t>
            </a:r>
            <a:r>
              <a:rPr lang="fi-FI" dirty="0"/>
              <a:t>-&gt; Yksimielinen puolustustahto</a:t>
            </a:r>
          </a:p>
          <a:p>
            <a:r>
              <a:rPr lang="fi-FI" dirty="0"/>
              <a:t>Suomi saavutti taitavalla sotataktiikalla tärkeitä voittoja (mottitaktiikka)</a:t>
            </a:r>
          </a:p>
          <a:p>
            <a:r>
              <a:rPr lang="fi-FI" dirty="0"/>
              <a:t>Rauha maaliskuussa 1940</a:t>
            </a:r>
          </a:p>
        </p:txBody>
      </p:sp>
    </p:spTree>
    <p:extLst>
      <p:ext uri="{BB962C8B-B14F-4D97-AF65-F5344CB8AC3E}">
        <p14:creationId xmlns:p14="http://schemas.microsoft.com/office/powerpoint/2010/main" val="372263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3232428" y="-90000"/>
            <a:ext cx="5376015" cy="6948000"/>
          </a:xfrm>
          <a:prstGeom prst="rect">
            <a:avLst/>
          </a:prstGeom>
        </p:spPr>
      </p:pic>
    </p:spTree>
    <p:extLst>
      <p:ext uri="{BB962C8B-B14F-4D97-AF65-F5344CB8AC3E}">
        <p14:creationId xmlns:p14="http://schemas.microsoft.com/office/powerpoint/2010/main" val="1803428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Suomi nousee</a:t>
            </a:r>
          </a:p>
        </p:txBody>
      </p:sp>
      <p:sp>
        <p:nvSpPr>
          <p:cNvPr id="3" name="Sisällön paikkamerkki 2"/>
          <p:cNvSpPr>
            <a:spLocks noGrp="1"/>
          </p:cNvSpPr>
          <p:nvPr>
            <p:ph sz="quarter" idx="13"/>
          </p:nvPr>
        </p:nvSpPr>
        <p:spPr/>
        <p:txBody>
          <a:bodyPr/>
          <a:lstStyle/>
          <a:p>
            <a:r>
              <a:rPr lang="fi-FI" dirty="0">
                <a:hlinkClick r:id="rId2"/>
              </a:rPr>
              <a:t>https://yle.fi/aihe/artikkeli/2008/08/13/suomi-nousee-tuhkasta#media=32719</a:t>
            </a:r>
            <a:r>
              <a:rPr lang="fi-FI" dirty="0"/>
              <a:t> </a:t>
            </a:r>
          </a:p>
          <a:p>
            <a:r>
              <a:rPr lang="fi-FI" dirty="0"/>
              <a:t>a) Minkälaisen kuvan dokumentti antaa suomalaisista? </a:t>
            </a:r>
          </a:p>
          <a:p>
            <a:r>
              <a:rPr lang="fi-FI" b="1" dirty="0"/>
              <a:t>b) Mitä haasteita Suomella oli talvisodan jälkeen ratkaistavanaan?</a:t>
            </a:r>
            <a:endParaRPr lang="fi-FI" dirty="0"/>
          </a:p>
          <a:p>
            <a:r>
              <a:rPr lang="fi-FI" dirty="0"/>
              <a:t>c) Dokumentti on esimerkki sota-ajalle tyypillisestä valistusvideosta. Mikä on ollut sen julkaisun tarkoitus?</a:t>
            </a:r>
          </a:p>
          <a:p>
            <a:pPr marL="0" indent="0">
              <a:buNone/>
            </a:pPr>
            <a:endParaRPr lang="fi-FI" dirty="0"/>
          </a:p>
        </p:txBody>
      </p:sp>
    </p:spTree>
    <p:extLst>
      <p:ext uri="{BB962C8B-B14F-4D97-AF65-F5344CB8AC3E}">
        <p14:creationId xmlns:p14="http://schemas.microsoft.com/office/powerpoint/2010/main" val="332975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Välirauha</a:t>
            </a:r>
          </a:p>
        </p:txBody>
      </p:sp>
      <p:sp>
        <p:nvSpPr>
          <p:cNvPr id="3" name="Sisällön paikkamerkki 2"/>
          <p:cNvSpPr>
            <a:spLocks noGrp="1"/>
          </p:cNvSpPr>
          <p:nvPr>
            <p:ph sz="quarter" idx="13"/>
          </p:nvPr>
        </p:nvSpPr>
        <p:spPr/>
        <p:txBody>
          <a:bodyPr/>
          <a:lstStyle/>
          <a:p>
            <a:r>
              <a:rPr lang="fi-FI" dirty="0"/>
              <a:t>Rauhan solmimisesta saakka uskottiin sen olevan vain väliaikainen</a:t>
            </a:r>
          </a:p>
          <a:p>
            <a:r>
              <a:rPr lang="fi-FI" dirty="0"/>
              <a:t>Tunnelmat olivat katkerat ja  pelokkaat ( hyökkääkö NL uudestaan?) </a:t>
            </a:r>
          </a:p>
          <a:p>
            <a:r>
              <a:rPr lang="fi-FI" dirty="0"/>
              <a:t>Baltian tilanne, matkustajakone Kalevan alasampuminen </a:t>
            </a:r>
            <a:r>
              <a:rPr lang="fi-FI" dirty="0">
                <a:hlinkClick r:id="rId2"/>
              </a:rPr>
              <a:t>https://www.is.fi/kotimaa/art-2000006540563.html</a:t>
            </a:r>
            <a:r>
              <a:rPr lang="fi-FI" dirty="0"/>
              <a:t> </a:t>
            </a:r>
          </a:p>
          <a:p>
            <a:r>
              <a:rPr lang="fi-FI" dirty="0"/>
              <a:t>Tee kirjasta tehtävät 1 ja 2 s.75</a:t>
            </a:r>
          </a:p>
        </p:txBody>
      </p:sp>
    </p:spTree>
    <p:extLst>
      <p:ext uri="{BB962C8B-B14F-4D97-AF65-F5344CB8AC3E}">
        <p14:creationId xmlns:p14="http://schemas.microsoft.com/office/powerpoint/2010/main" val="54429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Jatkosota</a:t>
            </a:r>
          </a:p>
        </p:txBody>
      </p:sp>
      <p:sp>
        <p:nvSpPr>
          <p:cNvPr id="3" name="Sisällön paikkamerkki 2"/>
          <p:cNvSpPr>
            <a:spLocks noGrp="1"/>
          </p:cNvSpPr>
          <p:nvPr>
            <p:ph sz="quarter" idx="13"/>
          </p:nvPr>
        </p:nvSpPr>
        <p:spPr/>
        <p:txBody>
          <a:bodyPr/>
          <a:lstStyle/>
          <a:p>
            <a:r>
              <a:rPr lang="fi-FI" dirty="0"/>
              <a:t>Välirauhan aikana suomi lähestyi saksaa (taustalla operaatio </a:t>
            </a:r>
            <a:r>
              <a:rPr lang="fi-FI" dirty="0" err="1"/>
              <a:t>barbarossa</a:t>
            </a:r>
            <a:r>
              <a:rPr lang="fi-FI" dirty="0"/>
              <a:t>)</a:t>
            </a:r>
          </a:p>
          <a:p>
            <a:r>
              <a:rPr lang="fi-FI" dirty="0"/>
              <a:t>Saksa hyökkäsi ensin ja sen joukkoja oli suomessa – </a:t>
            </a:r>
            <a:r>
              <a:rPr lang="fi-FI" dirty="0" err="1"/>
              <a:t>nl</a:t>
            </a:r>
            <a:r>
              <a:rPr lang="fi-FI" dirty="0"/>
              <a:t> aloitti sodan ja suomi totesi olevansa mukana</a:t>
            </a:r>
          </a:p>
          <a:p>
            <a:r>
              <a:rPr lang="fi-FI" b="1" u="sng" dirty="0"/>
              <a:t>Jatkosota syttyi 25.6.1941</a:t>
            </a:r>
          </a:p>
        </p:txBody>
      </p:sp>
    </p:spTree>
    <p:extLst>
      <p:ext uri="{BB962C8B-B14F-4D97-AF65-F5344CB8AC3E}">
        <p14:creationId xmlns:p14="http://schemas.microsoft.com/office/powerpoint/2010/main" val="94763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Muutamia käsitteitä</a:t>
            </a:r>
          </a:p>
        </p:txBody>
      </p:sp>
      <p:sp>
        <p:nvSpPr>
          <p:cNvPr id="3" name="Sisällön paikkamerkki 2"/>
          <p:cNvSpPr>
            <a:spLocks noGrp="1"/>
          </p:cNvSpPr>
          <p:nvPr>
            <p:ph sz="quarter" idx="13"/>
          </p:nvPr>
        </p:nvSpPr>
        <p:spPr/>
        <p:txBody>
          <a:bodyPr>
            <a:noAutofit/>
          </a:bodyPr>
          <a:lstStyle/>
          <a:p>
            <a:r>
              <a:rPr lang="fi-FI" sz="2800" b="1" u="sng" dirty="0"/>
              <a:t>Erillissotateoria</a:t>
            </a:r>
            <a:r>
              <a:rPr lang="fi-FI" sz="2800" dirty="0"/>
              <a:t>= suomi ei ollut saksan liittolainen, vaan kävi erillistä sotaa</a:t>
            </a:r>
          </a:p>
          <a:p>
            <a:r>
              <a:rPr lang="fi-FI" sz="2800" b="1" u="sng" dirty="0"/>
              <a:t>Ajopuuteoria</a:t>
            </a:r>
            <a:r>
              <a:rPr lang="fi-FI" sz="2800" dirty="0"/>
              <a:t>= suomi ajautui sotaan tahtomattaan suurmaiden politiikan seurauksena</a:t>
            </a:r>
          </a:p>
          <a:p>
            <a:r>
              <a:rPr lang="fi-FI" sz="2800" b="1" u="sng" dirty="0"/>
              <a:t>Koskiveneteoria</a:t>
            </a:r>
            <a:r>
              <a:rPr lang="fi-FI" sz="2800" dirty="0"/>
              <a:t> = suomi vaikutti omilla päätöksillään sotaan liittymiseen</a:t>
            </a:r>
          </a:p>
        </p:txBody>
      </p:sp>
    </p:spTree>
    <p:extLst>
      <p:ext uri="{BB962C8B-B14F-4D97-AF65-F5344CB8AC3E}">
        <p14:creationId xmlns:p14="http://schemas.microsoft.com/office/powerpoint/2010/main" val="159207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Mitä teksti kertoo suomalaisten </a:t>
            </a:r>
            <a:r>
              <a:rPr lang="fi-FI"/>
              <a:t>suhtautumisesta valloitussotaan?</a:t>
            </a:r>
            <a:endParaRPr lang="fi-FI" dirty="0"/>
          </a:p>
        </p:txBody>
      </p:sp>
      <p:sp>
        <p:nvSpPr>
          <p:cNvPr id="3" name="Sisällön paikkamerkki 2"/>
          <p:cNvSpPr>
            <a:spLocks noGrp="1"/>
          </p:cNvSpPr>
          <p:nvPr>
            <p:ph sz="quarter" idx="13"/>
          </p:nvPr>
        </p:nvSpPr>
        <p:spPr/>
        <p:txBody>
          <a:bodyPr/>
          <a:lstStyle/>
          <a:p>
            <a:r>
              <a:rPr lang="fi-FI" sz="2400" dirty="0"/>
              <a:t>”</a:t>
            </a:r>
            <a:r>
              <a:rPr lang="fi-FI" sz="2400" i="1" dirty="0"/>
              <a:t>Me – – sotilaat olemme päättäneet, ettemme hyökkää Suomen ja Neuvostoliiton välisen vanhan rajan yli. Vaan puolustamme synnyinmaatamme rajojen sisällä viimeiseen mieheen. Olemme näin rajapitäjän asukkaat menettäneet miehiä paljon ja muutenkin joutuneet paljon raskaammin kärsimään sodan seurauksista.</a:t>
            </a:r>
            <a:r>
              <a:rPr lang="fi-FI" sz="2400" dirty="0"/>
              <a:t>”</a:t>
            </a:r>
          </a:p>
          <a:p>
            <a:r>
              <a:rPr lang="fi-FI" sz="1400" dirty="0"/>
              <a:t>Jalkaväkirykmentti 9:n kolmannen pataljoonan miehistön ja aliupseereiden allekirjoittama kirjelmä pataljoonan komentajalle 30.8.1941</a:t>
            </a:r>
          </a:p>
          <a:p>
            <a:endParaRPr lang="fi-FI" dirty="0"/>
          </a:p>
        </p:txBody>
      </p:sp>
    </p:spTree>
    <p:extLst>
      <p:ext uri="{BB962C8B-B14F-4D97-AF65-F5344CB8AC3E}">
        <p14:creationId xmlns:p14="http://schemas.microsoft.com/office/powerpoint/2010/main" val="2688677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Hyökkäyksen tulokset</a:t>
            </a:r>
          </a:p>
        </p:txBody>
      </p:sp>
      <p:pic>
        <p:nvPicPr>
          <p:cNvPr id="4" name="Sisällön paikkamerkki 3"/>
          <p:cNvPicPr>
            <a:picLocks noGrp="1" noChangeAspect="1"/>
          </p:cNvPicPr>
          <p:nvPr>
            <p:ph sz="quarter" idx="13"/>
          </p:nvPr>
        </p:nvPicPr>
        <p:blipFill>
          <a:blip r:embed="rId2"/>
          <a:stretch>
            <a:fillRect/>
          </a:stretch>
        </p:blipFill>
        <p:spPr>
          <a:xfrm>
            <a:off x="7500730" y="459976"/>
            <a:ext cx="4231484" cy="5832000"/>
          </a:xfrm>
          <a:prstGeom prst="rect">
            <a:avLst/>
          </a:prstGeom>
        </p:spPr>
      </p:pic>
      <p:sp>
        <p:nvSpPr>
          <p:cNvPr id="5" name="Sisällön paikkamerkki 4"/>
          <p:cNvSpPr>
            <a:spLocks noGrp="1"/>
          </p:cNvSpPr>
          <p:nvPr>
            <p:ph sz="quarter" idx="14"/>
          </p:nvPr>
        </p:nvSpPr>
        <p:spPr>
          <a:xfrm>
            <a:off x="1739911" y="2063396"/>
            <a:ext cx="5086538" cy="3311189"/>
          </a:xfrm>
        </p:spPr>
        <p:txBody>
          <a:bodyPr/>
          <a:lstStyle/>
          <a:p>
            <a:r>
              <a:rPr lang="fi-FI" dirty="0"/>
              <a:t>Talvisodan menetetyt alueet vallattiin ja vähän enemmänkin</a:t>
            </a:r>
          </a:p>
          <a:p>
            <a:r>
              <a:rPr lang="fi-FI" dirty="0"/>
              <a:t>Asemasodan aika rauhallinen 1942-44</a:t>
            </a:r>
          </a:p>
        </p:txBody>
      </p:sp>
    </p:spTree>
    <p:extLst>
      <p:ext uri="{BB962C8B-B14F-4D97-AF65-F5344CB8AC3E}">
        <p14:creationId xmlns:p14="http://schemas.microsoft.com/office/powerpoint/2010/main" val="316851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dirty="0"/>
              <a:t>https://yle.fi/aihe/artikkeli/2012/03/16/kun-suomi-hyokkasi-itarajan-yli#media=78794</a:t>
            </a:r>
          </a:p>
        </p:txBody>
      </p:sp>
      <p:sp>
        <p:nvSpPr>
          <p:cNvPr id="3" name="Sisällön paikkamerkki 2"/>
          <p:cNvSpPr>
            <a:spLocks noGrp="1"/>
          </p:cNvSpPr>
          <p:nvPr>
            <p:ph sz="quarter" idx="13"/>
          </p:nvPr>
        </p:nvSpPr>
        <p:spPr/>
        <p:txBody>
          <a:bodyPr/>
          <a:lstStyle/>
          <a:p>
            <a:r>
              <a:rPr lang="fi-FI" sz="2400" dirty="0"/>
              <a:t>a) Millainen käsitys suomalaisilla oli jatkosodan kestosta?</a:t>
            </a:r>
          </a:p>
          <a:p>
            <a:r>
              <a:rPr lang="fi-FI" sz="2400" b="1" dirty="0"/>
              <a:t>b) Mitä dokumentti kertoo hyökkäysvaiheen suomalaisista uhreista?</a:t>
            </a:r>
            <a:endParaRPr lang="fi-FI" sz="2400" dirty="0"/>
          </a:p>
          <a:p>
            <a:r>
              <a:rPr lang="fi-FI" sz="2400" dirty="0"/>
              <a:t>c) Miten veteraanit suhtautuivat siihen, että Suomi ylitti vanhan rajan ja hyökkäsi Neuvostoliiton alueelle?</a:t>
            </a:r>
          </a:p>
          <a:p>
            <a:r>
              <a:rPr lang="fi-FI" sz="2400" dirty="0"/>
              <a:t>d) Veteraanit kertovat dokumentissa omia kokemuksiaan sodasta. Mikä niistä jäi erityisesti mieleesi?</a:t>
            </a:r>
          </a:p>
          <a:p>
            <a:pPr marL="0" indent="0">
              <a:buNone/>
            </a:pPr>
            <a:endParaRPr lang="fi-FI" dirty="0"/>
          </a:p>
        </p:txBody>
      </p:sp>
    </p:spTree>
    <p:extLst>
      <p:ext uri="{BB962C8B-B14F-4D97-AF65-F5344CB8AC3E}">
        <p14:creationId xmlns:p14="http://schemas.microsoft.com/office/powerpoint/2010/main" val="2581018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p:txBody>
          <a:bodyPr/>
          <a:lstStyle/>
          <a:p>
            <a:r>
              <a:rPr lang="fi-FI" dirty="0"/>
              <a:t>NL:n suurhyökkäys</a:t>
            </a:r>
          </a:p>
        </p:txBody>
      </p:sp>
      <p:sp>
        <p:nvSpPr>
          <p:cNvPr id="6" name="Sisällön paikkamerkki 5"/>
          <p:cNvSpPr>
            <a:spLocks noGrp="1"/>
          </p:cNvSpPr>
          <p:nvPr>
            <p:ph sz="quarter" idx="13"/>
          </p:nvPr>
        </p:nvSpPr>
        <p:spPr/>
        <p:txBody>
          <a:bodyPr>
            <a:normAutofit/>
          </a:bodyPr>
          <a:lstStyle/>
          <a:p>
            <a:r>
              <a:rPr lang="fi-FI" sz="2400" dirty="0"/>
              <a:t>Kesäkuun 9. alkoi NL:n suurhyökkäys</a:t>
            </a:r>
          </a:p>
          <a:p>
            <a:r>
              <a:rPr lang="fi-FI" sz="2400" dirty="0"/>
              <a:t>Puolustusasemat murtuivat ja nopea perääntyminen alkoi</a:t>
            </a:r>
          </a:p>
          <a:p>
            <a:r>
              <a:rPr lang="fi-FI" sz="2400" dirty="0"/>
              <a:t>Joukot keskitettiin karjalan kannakselle – hyökkäys pysäytettiin ( Tali-</a:t>
            </a:r>
            <a:r>
              <a:rPr lang="fi-FI" sz="2400" dirty="0" err="1"/>
              <a:t>ihantala</a:t>
            </a:r>
            <a:r>
              <a:rPr lang="fi-FI" sz="2400" dirty="0"/>
              <a:t>)</a:t>
            </a:r>
          </a:p>
          <a:p>
            <a:r>
              <a:rPr lang="fi-FI" sz="2400" dirty="0"/>
              <a:t>Saksan apu merkittävää (</a:t>
            </a:r>
            <a:r>
              <a:rPr lang="fi-FI" sz="2400" dirty="0" err="1"/>
              <a:t>rytin</a:t>
            </a:r>
            <a:r>
              <a:rPr lang="fi-FI" sz="2400" dirty="0"/>
              <a:t> </a:t>
            </a:r>
            <a:r>
              <a:rPr lang="fi-FI" sz="2400" dirty="0" err="1"/>
              <a:t>ribbentrop</a:t>
            </a:r>
            <a:r>
              <a:rPr lang="fi-FI" sz="2400" dirty="0"/>
              <a:t>-sopimus)</a:t>
            </a:r>
          </a:p>
          <a:p>
            <a:r>
              <a:rPr lang="fi-FI" sz="2400" dirty="0"/>
              <a:t>Syyskuussa 1944 välirauha</a:t>
            </a:r>
          </a:p>
        </p:txBody>
      </p:sp>
    </p:spTree>
    <p:extLst>
      <p:ext uri="{BB962C8B-B14F-4D97-AF65-F5344CB8AC3E}">
        <p14:creationId xmlns:p14="http://schemas.microsoft.com/office/powerpoint/2010/main" val="84598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2447778" y="183173"/>
            <a:ext cx="7012197" cy="6300000"/>
          </a:xfrm>
          <a:prstGeom prst="rect">
            <a:avLst/>
          </a:prstGeom>
        </p:spPr>
      </p:pic>
    </p:spTree>
    <p:extLst>
      <p:ext uri="{BB962C8B-B14F-4D97-AF65-F5344CB8AC3E}">
        <p14:creationId xmlns:p14="http://schemas.microsoft.com/office/powerpoint/2010/main" val="4144224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a:t>Ryhmätyö –</a:t>
            </a:r>
            <a:r>
              <a:rPr lang="fi-FI" sz="3600" dirty="0"/>
              <a:t> etsi tietoa kirjasta ja netistä</a:t>
            </a:r>
          </a:p>
        </p:txBody>
      </p:sp>
      <p:sp>
        <p:nvSpPr>
          <p:cNvPr id="3" name="Sisällön paikkamerkki 2"/>
          <p:cNvSpPr>
            <a:spLocks noGrp="1"/>
          </p:cNvSpPr>
          <p:nvPr>
            <p:ph sz="quarter" idx="13"/>
          </p:nvPr>
        </p:nvSpPr>
        <p:spPr/>
        <p:txBody>
          <a:bodyPr/>
          <a:lstStyle/>
          <a:p>
            <a:r>
              <a:rPr lang="fi-FI" dirty="0"/>
              <a:t>1. Lottien toiminta (</a:t>
            </a:r>
            <a:r>
              <a:rPr lang="fi-FI" dirty="0" err="1"/>
              <a:t>mathilda</a:t>
            </a:r>
            <a:r>
              <a:rPr lang="fi-FI" dirty="0"/>
              <a:t>, </a:t>
            </a:r>
            <a:r>
              <a:rPr lang="fi-FI" dirty="0" err="1"/>
              <a:t>alma</a:t>
            </a:r>
            <a:r>
              <a:rPr lang="fi-FI" dirty="0"/>
              <a:t>, </a:t>
            </a:r>
            <a:r>
              <a:rPr lang="fi-FI" dirty="0" err="1"/>
              <a:t>iines</a:t>
            </a:r>
            <a:r>
              <a:rPr lang="fi-FI" dirty="0"/>
              <a:t> v., </a:t>
            </a:r>
            <a:r>
              <a:rPr lang="fi-FI" dirty="0" err="1"/>
              <a:t>iisa</a:t>
            </a:r>
            <a:r>
              <a:rPr lang="fi-FI" dirty="0"/>
              <a:t>)</a:t>
            </a:r>
          </a:p>
          <a:p>
            <a:r>
              <a:rPr lang="fi-FI" dirty="0"/>
              <a:t>2. elämä kotirintamalla (</a:t>
            </a:r>
            <a:r>
              <a:rPr lang="fi-FI" dirty="0" err="1"/>
              <a:t>lotta</a:t>
            </a:r>
            <a:r>
              <a:rPr lang="fi-FI" dirty="0"/>
              <a:t> a., </a:t>
            </a:r>
            <a:r>
              <a:rPr lang="fi-FI" dirty="0" err="1"/>
              <a:t>riina</a:t>
            </a:r>
            <a:r>
              <a:rPr lang="fi-FI" dirty="0"/>
              <a:t> r., </a:t>
            </a:r>
            <a:r>
              <a:rPr lang="fi-FI" dirty="0" err="1"/>
              <a:t>iines</a:t>
            </a:r>
            <a:r>
              <a:rPr lang="fi-FI" dirty="0"/>
              <a:t> k., aina, lumia, </a:t>
            </a:r>
            <a:r>
              <a:rPr lang="fi-FI" dirty="0" err="1"/>
              <a:t>lotta</a:t>
            </a:r>
            <a:r>
              <a:rPr lang="fi-FI" dirty="0"/>
              <a:t> h., </a:t>
            </a:r>
            <a:r>
              <a:rPr lang="fi-FI" dirty="0" err="1"/>
              <a:t>oona</a:t>
            </a:r>
            <a:r>
              <a:rPr lang="fi-FI" dirty="0"/>
              <a:t>)</a:t>
            </a:r>
          </a:p>
          <a:p>
            <a:r>
              <a:rPr lang="fi-FI" dirty="0"/>
              <a:t>3. sotalapset  </a:t>
            </a:r>
            <a:r>
              <a:rPr lang="fi-FI" dirty="0" err="1"/>
              <a:t>aaron</a:t>
            </a:r>
            <a:r>
              <a:rPr lang="fi-FI" dirty="0"/>
              <a:t>, </a:t>
            </a:r>
            <a:r>
              <a:rPr lang="fi-FI" dirty="0" err="1"/>
              <a:t>topi</a:t>
            </a:r>
            <a:r>
              <a:rPr lang="fi-FI" dirty="0"/>
              <a:t>, </a:t>
            </a:r>
            <a:r>
              <a:rPr lang="fi-FI" dirty="0" err="1"/>
              <a:t>ville</a:t>
            </a:r>
            <a:r>
              <a:rPr lang="fi-FI" dirty="0"/>
              <a:t>, </a:t>
            </a:r>
            <a:r>
              <a:rPr lang="fi-FI" dirty="0" err="1"/>
              <a:t>veeti</a:t>
            </a:r>
            <a:r>
              <a:rPr lang="fi-FI" dirty="0"/>
              <a:t>)</a:t>
            </a:r>
          </a:p>
          <a:p>
            <a:r>
              <a:rPr lang="fi-FI" dirty="0"/>
              <a:t>4. Sotilaiden elämää asemasodan aikana (</a:t>
            </a:r>
            <a:r>
              <a:rPr lang="fi-FI" dirty="0" err="1"/>
              <a:t>tiiu</a:t>
            </a:r>
            <a:r>
              <a:rPr lang="fi-FI" dirty="0"/>
              <a:t>, </a:t>
            </a:r>
            <a:r>
              <a:rPr lang="fi-FI" dirty="0" err="1"/>
              <a:t>riina</a:t>
            </a:r>
            <a:r>
              <a:rPr lang="fi-FI" dirty="0"/>
              <a:t> t., vuokko) ja (</a:t>
            </a:r>
            <a:r>
              <a:rPr lang="fi-FI" dirty="0" err="1"/>
              <a:t>miro</a:t>
            </a:r>
            <a:r>
              <a:rPr lang="fi-FI" dirty="0"/>
              <a:t>, sulo, </a:t>
            </a:r>
            <a:r>
              <a:rPr lang="fi-FI" dirty="0" err="1"/>
              <a:t>santtu</a:t>
            </a:r>
            <a:r>
              <a:rPr lang="fi-FI" dirty="0"/>
              <a:t>)</a:t>
            </a:r>
          </a:p>
          <a:p>
            <a:r>
              <a:rPr lang="fi-FI" dirty="0"/>
              <a:t> 5. viihde sota-aikana (</a:t>
            </a:r>
            <a:r>
              <a:rPr lang="fi-FI" dirty="0" err="1"/>
              <a:t>niklas</a:t>
            </a:r>
            <a:r>
              <a:rPr lang="fi-FI" dirty="0"/>
              <a:t>, </a:t>
            </a:r>
            <a:r>
              <a:rPr lang="fi-FI" dirty="0" err="1"/>
              <a:t>henri</a:t>
            </a:r>
            <a:r>
              <a:rPr lang="fi-FI" dirty="0"/>
              <a:t>) ja (</a:t>
            </a:r>
            <a:r>
              <a:rPr lang="fi-FI" dirty="0" err="1"/>
              <a:t>juho</a:t>
            </a:r>
            <a:r>
              <a:rPr lang="fi-FI" dirty="0"/>
              <a:t>, urho, </a:t>
            </a:r>
            <a:r>
              <a:rPr lang="fi-FI" dirty="0" err="1"/>
              <a:t>valtteri</a:t>
            </a:r>
            <a:r>
              <a:rPr lang="fi-FI" dirty="0"/>
              <a:t>)</a:t>
            </a:r>
          </a:p>
        </p:txBody>
      </p:sp>
    </p:spTree>
    <p:extLst>
      <p:ext uri="{BB962C8B-B14F-4D97-AF65-F5344CB8AC3E}">
        <p14:creationId xmlns:p14="http://schemas.microsoft.com/office/powerpoint/2010/main" val="2811603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Ryhmätyössä huomioitavia asioita</a:t>
            </a:r>
          </a:p>
        </p:txBody>
      </p:sp>
      <p:sp>
        <p:nvSpPr>
          <p:cNvPr id="3" name="Sisällön paikkamerkki 2"/>
          <p:cNvSpPr>
            <a:spLocks noGrp="1"/>
          </p:cNvSpPr>
          <p:nvPr>
            <p:ph sz="quarter" idx="13"/>
          </p:nvPr>
        </p:nvSpPr>
        <p:spPr>
          <a:xfrm>
            <a:off x="302621" y="2390502"/>
            <a:ext cx="10780062" cy="4376057"/>
          </a:xfrm>
        </p:spPr>
        <p:txBody>
          <a:bodyPr>
            <a:normAutofit/>
          </a:bodyPr>
          <a:lstStyle/>
          <a:p>
            <a:r>
              <a:rPr lang="fi-FI" sz="3200" dirty="0"/>
              <a:t>Selitä lyhyesti oma aihe.</a:t>
            </a:r>
          </a:p>
          <a:p>
            <a:r>
              <a:rPr lang="fi-FI" sz="3200" dirty="0"/>
              <a:t>Millainen merkitys sillä oli suomelle/suomalaisille?</a:t>
            </a:r>
          </a:p>
          <a:p>
            <a:r>
              <a:rPr lang="fi-FI" sz="3200" dirty="0"/>
              <a:t>Mitä positiivista tai negatiivista aiheeseen liittyy?</a:t>
            </a:r>
          </a:p>
          <a:p>
            <a:r>
              <a:rPr lang="fi-FI" sz="3200" dirty="0"/>
              <a:t>Mikä oli mielenkiintoista tai yllättävää aiheessa?</a:t>
            </a:r>
          </a:p>
          <a:p>
            <a:endParaRPr lang="fi-FI" dirty="0"/>
          </a:p>
          <a:p>
            <a:endParaRPr lang="fi-FI" dirty="0"/>
          </a:p>
          <a:p>
            <a:endParaRPr lang="fi-FI" dirty="0"/>
          </a:p>
        </p:txBody>
      </p:sp>
    </p:spTree>
    <p:extLst>
      <p:ext uri="{BB962C8B-B14F-4D97-AF65-F5344CB8AC3E}">
        <p14:creationId xmlns:p14="http://schemas.microsoft.com/office/powerpoint/2010/main" val="3481105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Karjalan evakot</a:t>
            </a:r>
          </a:p>
        </p:txBody>
      </p:sp>
      <p:sp>
        <p:nvSpPr>
          <p:cNvPr id="3" name="Sisällön paikkamerkki 2"/>
          <p:cNvSpPr>
            <a:spLocks noGrp="1"/>
          </p:cNvSpPr>
          <p:nvPr>
            <p:ph sz="quarter" idx="13"/>
          </p:nvPr>
        </p:nvSpPr>
        <p:spPr/>
        <p:txBody>
          <a:bodyPr/>
          <a:lstStyle/>
          <a:p>
            <a:r>
              <a:rPr lang="fi-FI" dirty="0">
                <a:hlinkClick r:id="rId2"/>
              </a:rPr>
              <a:t>https://yle.fi/aihe/artikkeli/2009/09/23/kirje-isalta-kertoi-evakkoperheesta-uuden-edessa#media=42107</a:t>
            </a:r>
            <a:r>
              <a:rPr lang="fi-FI" dirty="0"/>
              <a:t> </a:t>
            </a:r>
          </a:p>
          <a:p>
            <a:r>
              <a:rPr lang="fi-FI" dirty="0"/>
              <a:t>a) Millaisen kuvan tv-sarjan kohtaus antaa karjalaisten evakkomatkasta?</a:t>
            </a:r>
          </a:p>
          <a:p>
            <a:r>
              <a:rPr lang="fi-FI" b="1" dirty="0"/>
              <a:t>b) Miten vastaanottajat suhtautuvat kylän asemalle saapuviin karjalaisiin?</a:t>
            </a:r>
            <a:endParaRPr lang="fi-FI" dirty="0"/>
          </a:p>
          <a:p>
            <a:r>
              <a:rPr lang="fi-FI" dirty="0"/>
              <a:t>c) Onko tv-sarja mielestäsi luotettava historian lähde? Perustele kantasi.</a:t>
            </a:r>
          </a:p>
          <a:p>
            <a:endParaRPr lang="fi-FI" dirty="0"/>
          </a:p>
        </p:txBody>
      </p:sp>
    </p:spTree>
    <p:extLst>
      <p:ext uri="{BB962C8B-B14F-4D97-AF65-F5344CB8AC3E}">
        <p14:creationId xmlns:p14="http://schemas.microsoft.com/office/powerpoint/2010/main" val="3197175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Videoita sota-ajasta</a:t>
            </a:r>
          </a:p>
        </p:txBody>
      </p:sp>
      <p:sp>
        <p:nvSpPr>
          <p:cNvPr id="3" name="Sisällön paikkamerkki 2"/>
          <p:cNvSpPr>
            <a:spLocks noGrp="1"/>
          </p:cNvSpPr>
          <p:nvPr>
            <p:ph sz="quarter" idx="13"/>
          </p:nvPr>
        </p:nvSpPr>
        <p:spPr/>
        <p:txBody>
          <a:bodyPr/>
          <a:lstStyle/>
          <a:p>
            <a:r>
              <a:rPr lang="fi-FI" dirty="0">
                <a:hlinkClick r:id="rId2"/>
              </a:rPr>
              <a:t>https://yle.fi/aihe/artikkeli/2006/10/05/sota-helsingin-kasvot#media=15176</a:t>
            </a:r>
            <a:endParaRPr lang="fi-FI" dirty="0"/>
          </a:p>
          <a:p>
            <a:endParaRPr lang="fi-FI" dirty="0"/>
          </a:p>
        </p:txBody>
      </p:sp>
    </p:spTree>
    <p:extLst>
      <p:ext uri="{BB962C8B-B14F-4D97-AF65-F5344CB8AC3E}">
        <p14:creationId xmlns:p14="http://schemas.microsoft.com/office/powerpoint/2010/main" val="4500689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äätapahtuma">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Päätapahtuma</Template>
  <TotalTime>645</TotalTime>
  <Words>691</Words>
  <Application>Microsoft Office PowerPoint</Application>
  <PresentationFormat>Laajakuva</PresentationFormat>
  <Paragraphs>74</Paragraphs>
  <Slides>22</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22</vt:i4>
      </vt:variant>
    </vt:vector>
  </HeadingPairs>
  <TitlesOfParts>
    <vt:vector size="25" baseType="lpstr">
      <vt:lpstr>Arial</vt:lpstr>
      <vt:lpstr>Impact</vt:lpstr>
      <vt:lpstr>Päätapahtuma</vt:lpstr>
      <vt:lpstr>Suomi sodassa</vt:lpstr>
      <vt:lpstr>PowerPoint-esitys</vt:lpstr>
      <vt:lpstr>s.63, tehtävä 3</vt:lpstr>
      <vt:lpstr>Talvisodan taustaa</vt:lpstr>
      <vt:lpstr>PowerPoint-esitys</vt:lpstr>
      <vt:lpstr>Sota syttyy</vt:lpstr>
      <vt:lpstr>https://yle.fi/aihe/artikkeli/2009/09/28/talvisodan-ensimmainen-laukaus#media=42124 </vt:lpstr>
      <vt:lpstr>Talvisodan rauha</vt:lpstr>
      <vt:lpstr>PowerPoint-esitys</vt:lpstr>
      <vt:lpstr>Suomi nousee</vt:lpstr>
      <vt:lpstr>Välirauha</vt:lpstr>
      <vt:lpstr>Jatkosota</vt:lpstr>
      <vt:lpstr>Muutamia käsitteitä</vt:lpstr>
      <vt:lpstr>Mitä teksti kertoo suomalaisten suhtautumisesta valloitussotaan?</vt:lpstr>
      <vt:lpstr>Hyökkäyksen tulokset</vt:lpstr>
      <vt:lpstr>https://yle.fi/aihe/artikkeli/2012/03/16/kun-suomi-hyokkasi-itarajan-yli#media=78794</vt:lpstr>
      <vt:lpstr>NL:n suurhyökkäys</vt:lpstr>
      <vt:lpstr>PowerPoint-esitys</vt:lpstr>
      <vt:lpstr>Ryhmätyö – etsi tietoa kirjasta ja netistä</vt:lpstr>
      <vt:lpstr>Ryhmätyössä huomioitavia asioita</vt:lpstr>
      <vt:lpstr>Karjalan evakot</vt:lpstr>
      <vt:lpstr>Videoita sota-ajasta</vt:lpstr>
    </vt:vector>
  </TitlesOfParts>
  <Company>Kouvolan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Suomi sodassa</dc:title>
  <dc:creator>Helenius Niki</dc:creator>
  <cp:lastModifiedBy>Helenius Niki</cp:lastModifiedBy>
  <cp:revision>37</cp:revision>
  <dcterms:created xsi:type="dcterms:W3CDTF">2021-10-12T11:00:43Z</dcterms:created>
  <dcterms:modified xsi:type="dcterms:W3CDTF">2026-02-12T09:06:54Z</dcterms:modified>
</cp:coreProperties>
</file>