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84" r:id="rId5"/>
    <p:sldId id="295" r:id="rId6"/>
    <p:sldId id="270" r:id="rId7"/>
    <p:sldId id="271" r:id="rId8"/>
    <p:sldId id="272" r:id="rId9"/>
    <p:sldId id="280" r:id="rId10"/>
    <p:sldId id="273" r:id="rId11"/>
    <p:sldId id="274" r:id="rId12"/>
    <p:sldId id="275" r:id="rId13"/>
    <p:sldId id="296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i1DyYn0KjY7Zsrc9V+D68dO85g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ongisto-Mäenpää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B27"/>
    <a:srgbClr val="CEA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8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6-14T14:07:50.657" idx="2">
    <p:pos x="6000" y="0"/>
    <p:text>Hamotelma, josta saa tehdä kauniimman version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Kx6HwU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966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.fi/kotimaa/art-2000005928441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7tE_zV8Dt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982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b72b92ec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b72b92ec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62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b72b92ec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b72b92ec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dirty="0"/>
              <a:t>Löydät dokumentin kappaleen 5 kohdalta osiosta ”lisämateriaalit” ja nimellä: 5. Dokumenttitehtävä C: oikeustapaus keskiajalta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dirty="0"/>
              <a:t>Kuvan lähde: </a:t>
            </a:r>
            <a:r>
              <a:rPr lang="fi-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Lähde: http://www.alvin-portal.org/alvin/view.jsf?pid=alvin-record%3A88812&amp;dswid=3501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563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b72b92ec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b72b92ec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174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b72b92ec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b72b92ec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22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b72b92a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b72b92a4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fi-FI" dirty="0"/>
              <a:t>Kalvon tehtävä on dokumenttitehtävä A opettajan aineistossa. 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fi-FI" dirty="0"/>
              <a:t>Lue myös: Helsingin Sanomien artikkeli: “</a:t>
            </a:r>
            <a:r>
              <a:rPr lang="fi-FI" dirty="0">
                <a:solidFill>
                  <a:srgbClr val="191919"/>
                </a:solidFill>
              </a:rPr>
              <a:t>Lähes 700 vuotta vanha Pähkinäsaaren rauhan raja jakaa Suomen yhä kahtia – Alueelliset terveyserot näkyvät Kelan tilastoissa”:</a:t>
            </a:r>
            <a:r>
              <a:rPr lang="fi-FI" dirty="0"/>
              <a:t>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https://www.hs.fi/kotimaa/art-2000005928441.html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945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Dokumenttitehtävä B. </a:t>
            </a: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89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4d92dda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d4d92dda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83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4d92dda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d4d92dda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14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b72b92ec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b72b92ec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Dialla oleva linkitys videoon: </a:t>
            </a:r>
            <a:r>
              <a:rPr lang="fi-FI" dirty="0">
                <a:hlinkClick r:id="rId3"/>
              </a:rPr>
              <a:t>https://www.youtube.com/watch?v=A7tE_zV8Dt4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69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72b92ec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b72b92ec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48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b72b92ec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b72b92ec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82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4d92dd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4d92dd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Vinkki opettajalle: Työn voi myös tehdä yhteistoiminnallisesti, ryhmän koosta riippuen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377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7tE_zV8Dt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aivas, vesi, puu, ulko&#10;&#10;Kuvaus luotu automaattisesti">
            <a:extLst>
              <a:ext uri="{FF2B5EF4-FFF2-40B4-BE49-F238E27FC236}">
                <a16:creationId xmlns:a16="http://schemas.microsoft.com/office/drawing/2014/main" xmlns="" id="{2ACF76B2-7CA9-4DFC-90C3-508CA618B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8"/>
            <a:ext cx="9144000" cy="6854712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0" y="4742120"/>
            <a:ext cx="9144000" cy="1741397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628650" y="50466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6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5. Kirkon ja kruunun valta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rgbClr val="FFBA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fi-FI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Tuntidiat s. 46-53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b72b92ec3_0_60"/>
          <p:cNvSpPr txBox="1">
            <a:spLocks noGrp="1"/>
          </p:cNvSpPr>
          <p:nvPr>
            <p:ph type="title"/>
          </p:nvPr>
        </p:nvSpPr>
        <p:spPr>
          <a:xfrm>
            <a:off x="571550" y="98481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Maanlaki yhtenäistää valtakunnan osia </a:t>
            </a:r>
            <a:endParaRPr dirty="0"/>
          </a:p>
        </p:txBody>
      </p:sp>
      <p:sp>
        <p:nvSpPr>
          <p:cNvPr id="216" name="Google Shape;216;g5b72b92ec3_0_60"/>
          <p:cNvSpPr txBox="1">
            <a:spLocks noGrp="1"/>
          </p:cNvSpPr>
          <p:nvPr>
            <p:ph type="body" idx="2"/>
          </p:nvPr>
        </p:nvSpPr>
        <p:spPr>
          <a:xfrm>
            <a:off x="4104167" y="1392425"/>
            <a:ext cx="4640408" cy="463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b="1" dirty="0"/>
              <a:t>Maunu Eerikinpojan maanlaki</a:t>
            </a:r>
            <a:endParaRPr b="1" dirty="0"/>
          </a:p>
          <a:p>
            <a:pPr marL="361950" lvl="1">
              <a:spcBef>
                <a:spcPts val="0"/>
              </a:spcBef>
            </a:pPr>
            <a:r>
              <a:rPr lang="fi-FI" dirty="0"/>
              <a:t>1347</a:t>
            </a:r>
            <a:endParaRPr dirty="0"/>
          </a:p>
          <a:p>
            <a:pPr marL="361950" lvl="1">
              <a:spcBef>
                <a:spcPts val="0"/>
              </a:spcBef>
            </a:pPr>
            <a:r>
              <a:rPr lang="fi-FI" dirty="0"/>
              <a:t>ensimmäinen koko valtakuntaa koskenut laki</a:t>
            </a:r>
            <a:endParaRPr dirty="0"/>
          </a:p>
          <a:p>
            <a:pPr marL="361950" lvl="1">
              <a:spcBef>
                <a:spcPts val="0"/>
              </a:spcBef>
            </a:pPr>
            <a:r>
              <a:rPr lang="fi-FI" dirty="0"/>
              <a:t>korvasi vanhoja maakuntalakeja</a:t>
            </a:r>
            <a:endParaRPr dirty="0"/>
          </a:p>
          <a:p>
            <a:pPr marL="361950" lvl="1">
              <a:spcBef>
                <a:spcPts val="0"/>
              </a:spcBef>
            </a:pPr>
            <a:r>
              <a:rPr lang="fi-FI" dirty="0"/>
              <a:t>voimassa vuoteen 1442, jolloin tuli kuningas </a:t>
            </a:r>
            <a:r>
              <a:rPr lang="fi-FI" dirty="0" err="1"/>
              <a:t>Kristofferin</a:t>
            </a:r>
            <a:r>
              <a:rPr lang="fi-FI" dirty="0"/>
              <a:t> maanlaki </a:t>
            </a:r>
            <a:endParaRPr dirty="0"/>
          </a:p>
          <a:p>
            <a:pPr marL="361950" lvl="1">
              <a:spcBef>
                <a:spcPts val="0"/>
              </a:spcBef>
            </a:pPr>
            <a:r>
              <a:rPr lang="fi-FI" dirty="0"/>
              <a:t>tuomarit saivat noudattaa paikallista käytäntöä epäselvissä tapauksissa. </a:t>
            </a:r>
            <a:endParaRPr dirty="0"/>
          </a:p>
        </p:txBody>
      </p:sp>
      <p:pic>
        <p:nvPicPr>
          <p:cNvPr id="217" name="Google Shape;217;g5b72b92ec3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43" y="1349895"/>
            <a:ext cx="3144225" cy="46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5b72b92ec3_0_60"/>
          <p:cNvSpPr txBox="1"/>
          <p:nvPr/>
        </p:nvSpPr>
        <p:spPr>
          <a:xfrm>
            <a:off x="1748900" y="6091650"/>
            <a:ext cx="27660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Kuningas Maunu Eerikinpoika (1319-64) kuvattuna lakikirjassaan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b72b92ec3_0_68"/>
          <p:cNvSpPr txBox="1">
            <a:spLocks noGrp="1"/>
          </p:cNvSpPr>
          <p:nvPr>
            <p:ph type="body" idx="1"/>
          </p:nvPr>
        </p:nvSpPr>
        <p:spPr>
          <a:xfrm>
            <a:off x="254750" y="733500"/>
            <a:ext cx="4775100" cy="53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b="1" dirty="0"/>
              <a:t>Maunu Eerikinpojan kaupunginlaki</a:t>
            </a:r>
            <a:endParaRPr b="1" dirty="0"/>
          </a:p>
          <a:p>
            <a:r>
              <a:rPr lang="fi-FI" dirty="0"/>
              <a:t>n. 1349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voimassa vuoteen 1734 saakka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koski kaikkia Ruotsin kaupunkeja.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b="1" dirty="0"/>
              <a:t>Kanoninen oikeus</a:t>
            </a:r>
            <a:endParaRPr b="1" dirty="0"/>
          </a:p>
          <a:p>
            <a:r>
              <a:rPr lang="fi-FI" dirty="0"/>
              <a:t>katolisen kirkon oikeus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sovellettiin kaikissa katolilaisissa maissa.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dirty="0"/>
          </a:p>
        </p:txBody>
      </p:sp>
      <p:pic>
        <p:nvPicPr>
          <p:cNvPr id="227" name="Google Shape;227;g5b72b92ec3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525" y="1140550"/>
            <a:ext cx="3400325" cy="48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5b72b92ec3_0_68"/>
          <p:cNvSpPr txBox="1"/>
          <p:nvPr/>
        </p:nvSpPr>
        <p:spPr>
          <a:xfrm>
            <a:off x="5862525" y="6025675"/>
            <a:ext cx="3039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Naimiskaaren kuvitusta Maunu Eerikinpojan maanalsta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0AD766D3-F75A-4916-B2A2-288309561A25}"/>
              </a:ext>
            </a:extLst>
          </p:cNvPr>
          <p:cNvSpPr/>
          <p:nvPr/>
        </p:nvSpPr>
        <p:spPr>
          <a:xfrm>
            <a:off x="78589" y="4941577"/>
            <a:ext cx="8986822" cy="1753300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marL="265113"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Oikeustapaus keskiajalta</a:t>
            </a:r>
          </a:p>
          <a:p>
            <a:pPr marL="271463" indent="6350">
              <a:spcBef>
                <a:spcPts val="1000"/>
              </a:spcBef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teksti, joka kertoo keskiaikaisesta murhatapauksesta ja sen käsittelystä. Perehdy myös otteisiin Maunu Eerikinpojan kaupunginlaista. Vastaa kysymyksiin. </a:t>
            </a:r>
          </a:p>
        </p:txBody>
      </p:sp>
      <p:pic>
        <p:nvPicPr>
          <p:cNvPr id="7" name="Kuva 6" descr="Asiakirja">
            <a:extLst>
              <a:ext uri="{FF2B5EF4-FFF2-40B4-BE49-F238E27FC236}">
                <a16:creationId xmlns:a16="http://schemas.microsoft.com/office/drawing/2014/main" xmlns="" id="{1C140327-8AF2-488F-88B2-BE0BA28D6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4764" y="5027567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xmlns="" id="{48F7F8EA-0E51-4BA8-8B77-6A6A1CA55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8587"/>
              </p:ext>
            </p:extLst>
          </p:nvPr>
        </p:nvGraphicFramePr>
        <p:xfrm>
          <a:off x="6772939" y="2781300"/>
          <a:ext cx="2371061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4520520" imgH="8114040" progId="">
                  <p:embed/>
                </p:oleObj>
              </mc:Choice>
              <mc:Fallback>
                <p:oleObj r:id="rId4" imgW="4520520" imgH="8114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939" y="2781300"/>
                        <a:ext cx="2371061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Google Shape;233;g5b72b92ec3_0_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568709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/>
              <a:t>Kalmarin unioni 1397-1523 </a:t>
            </a:r>
            <a:endParaRPr sz="3600" dirty="0"/>
          </a:p>
        </p:txBody>
      </p:sp>
      <p:sp>
        <p:nvSpPr>
          <p:cNvPr id="234" name="Google Shape;234;g5b72b92ec3_0_76"/>
          <p:cNvSpPr txBox="1">
            <a:spLocks noGrp="1"/>
          </p:cNvSpPr>
          <p:nvPr>
            <p:ph type="body" idx="1"/>
          </p:nvPr>
        </p:nvSpPr>
        <p:spPr>
          <a:xfrm>
            <a:off x="307415" y="1210248"/>
            <a:ext cx="7651054" cy="49509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b="1" dirty="0"/>
              <a:t>Miksi ja miten unioni perustettiin? </a:t>
            </a:r>
            <a:endParaRPr b="1" dirty="0"/>
          </a:p>
          <a:p>
            <a:pPr>
              <a:spcBef>
                <a:spcPts val="0"/>
              </a:spcBef>
            </a:pPr>
            <a:r>
              <a:rPr lang="fi-FI" dirty="0"/>
              <a:t>Pohjoismaiset kuningaskunnat yhdistyivät kilpaillakseen Hansaa vastaa.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Pohjoismaisilla ja saksalaisilla ylimyssuvuilla oli  siteitä keskenään avioliittojen ja maaomaisuuden kautta.</a:t>
            </a:r>
          </a:p>
          <a:p>
            <a:pPr>
              <a:spcBef>
                <a:spcPts val="0"/>
              </a:spcBef>
            </a:pPr>
            <a:r>
              <a:rPr lang="fi-FI" dirty="0" err="1"/>
              <a:t>Margareeta</a:t>
            </a:r>
            <a:r>
              <a:rPr lang="fi-FI" dirty="0"/>
              <a:t> julisti itsensä sekä Tanskan että Norjan kuningattareksi.</a:t>
            </a:r>
          </a:p>
          <a:p>
            <a:pPr>
              <a:spcBef>
                <a:spcPts val="0"/>
              </a:spcBef>
            </a:pPr>
            <a:r>
              <a:rPr lang="fi-FI" dirty="0"/>
              <a:t>Myöhemmin Ruotsin valtaneuvokset ja kirkon johto tunnustivat hänet hallitsijakseen.</a:t>
            </a:r>
          </a:p>
          <a:p>
            <a:pPr>
              <a:spcBef>
                <a:spcPts val="0"/>
              </a:spcBef>
            </a:pPr>
            <a:r>
              <a:rPr lang="fi-FI" dirty="0"/>
              <a:t>Margareetan jälkeen valtaan nousivat Eerik </a:t>
            </a:r>
            <a:r>
              <a:rPr lang="fi-FI" dirty="0" err="1"/>
              <a:t>Pommerilainen</a:t>
            </a:r>
            <a:r>
              <a:rPr lang="fi-FI" dirty="0"/>
              <a:t> ja </a:t>
            </a:r>
            <a:r>
              <a:rPr lang="fi-FI" dirty="0" err="1"/>
              <a:t>Kristoffer</a:t>
            </a:r>
            <a:r>
              <a:rPr lang="fi-FI" dirty="0"/>
              <a:t> Baijerilainen. 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b72b92ec3_0_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Kalmarin unioni 1397-1523 </a:t>
            </a:r>
            <a:endParaRPr/>
          </a:p>
        </p:txBody>
      </p:sp>
      <p:sp>
        <p:nvSpPr>
          <p:cNvPr id="234" name="Google Shape;234;g5b72b92ec3_0_76"/>
          <p:cNvSpPr txBox="1">
            <a:spLocks noGrp="1"/>
          </p:cNvSpPr>
          <p:nvPr>
            <p:ph type="body" idx="1"/>
          </p:nvPr>
        </p:nvSpPr>
        <p:spPr>
          <a:xfrm>
            <a:off x="628650" y="1412266"/>
            <a:ext cx="7651054" cy="49509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b="1" dirty="0"/>
              <a:t>Miksi unioni hajosi? </a:t>
            </a:r>
            <a:endParaRPr b="1" dirty="0"/>
          </a:p>
          <a:p>
            <a:pPr>
              <a:spcBef>
                <a:spcPts val="0"/>
              </a:spcBef>
            </a:pPr>
            <a:r>
              <a:rPr lang="fi-FI" dirty="0"/>
              <a:t>Ruotsalaisia ärsyttivät tanskalaisten valtapyrkimykset.</a:t>
            </a:r>
          </a:p>
          <a:p>
            <a:pPr>
              <a:spcBef>
                <a:spcPts val="0"/>
              </a:spcBef>
            </a:pPr>
            <a:r>
              <a:rPr lang="fi-FI" dirty="0"/>
              <a:t>Hansa oli alkanut heikentyä.</a:t>
            </a:r>
          </a:p>
          <a:p>
            <a:pPr>
              <a:spcBef>
                <a:spcPts val="0"/>
              </a:spcBef>
            </a:pPr>
            <a:r>
              <a:rPr lang="fi-FI" dirty="0"/>
              <a:t>Ruotsi valitsi omat kuninkaansa, eikä tanskalaisilla ollut heihin enää valtaa.</a:t>
            </a:r>
          </a:p>
          <a:p>
            <a:pPr>
              <a:spcBef>
                <a:spcPts val="0"/>
              </a:spcBef>
            </a:pPr>
            <a:r>
              <a:rPr lang="fi-FI" dirty="0"/>
              <a:t>Tanskan Kristian II yritti valloittaa Ruotsin 1520, mutta Kustaa Vaasa torjui ja Ruotsi erosi unionista 1521. </a:t>
            </a:r>
          </a:p>
        </p:txBody>
      </p:sp>
    </p:spTree>
    <p:extLst>
      <p:ext uri="{BB962C8B-B14F-4D97-AF65-F5344CB8AC3E}">
        <p14:creationId xmlns:p14="http://schemas.microsoft.com/office/powerpoint/2010/main" val="202273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b72b92a46_0_7"/>
          <p:cNvSpPr txBox="1">
            <a:spLocks noGrp="1"/>
          </p:cNvSpPr>
          <p:nvPr>
            <p:ph type="title"/>
          </p:nvPr>
        </p:nvSpPr>
        <p:spPr>
          <a:xfrm>
            <a:off x="354711" y="170873"/>
            <a:ext cx="6150900" cy="120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Ristiretket vakiinnuttavat Ruotsin vallan </a:t>
            </a:r>
            <a:endParaRPr dirty="0"/>
          </a:p>
        </p:txBody>
      </p:sp>
      <p:sp>
        <p:nvSpPr>
          <p:cNvPr id="93" name="Google Shape;93;g5b72b92a46_0_7"/>
          <p:cNvSpPr txBox="1">
            <a:spLocks noGrp="1"/>
          </p:cNvSpPr>
          <p:nvPr>
            <p:ph type="body" idx="1"/>
          </p:nvPr>
        </p:nvSpPr>
        <p:spPr>
          <a:xfrm>
            <a:off x="3689497" y="1477926"/>
            <a:ext cx="4986669" cy="4890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buSzPts val="2400"/>
            </a:pPr>
            <a:r>
              <a:rPr lang="fi-FI" sz="2400" dirty="0"/>
              <a:t>Kristinusko levisi vähitellen Suomeen noin 1000-luvulla.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Niin sanottujen ristiretkien taustalla oli halu käännyttää kristinuskoon, mutta myös maallisten valtojen, Ruotsin ja Novgorodin, valtapyrkimykset. 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Pähkinäsaaren rauha 1323 vakiinnutti tilanteen itärajalla. 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Riidat alkoivat uudestaan 1460-luvulla, kun karjalaiset ryöstivät Savoa. -&gt; Ruotsalaiset rakensivat Olavinlinnan 1475.</a:t>
            </a:r>
            <a:endParaRPr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2AA14A73-73FC-4075-9266-5CDF26C0B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1" y="1563097"/>
            <a:ext cx="2828925" cy="439102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xmlns="" id="{24BD9F06-07D1-40AC-8721-2290A5A6B675}"/>
              </a:ext>
            </a:extLst>
          </p:cNvPr>
          <p:cNvSpPr/>
          <p:nvPr/>
        </p:nvSpPr>
        <p:spPr>
          <a:xfrm>
            <a:off x="0" y="3758609"/>
            <a:ext cx="8986822" cy="2876685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marL="265113"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Pähkinäsaaren rauha</a:t>
            </a:r>
          </a:p>
          <a:p>
            <a:pPr marL="542925" lvl="0" indent="-265113">
              <a:spcBef>
                <a:spcPts val="1000"/>
              </a:spcBef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dokumentti Pähkinäsaaren rauhaan liittyen 1323. </a:t>
            </a:r>
          </a:p>
          <a:p>
            <a:pPr marL="542925" lvl="0" indent="-265113">
              <a:spcBef>
                <a:spcPts val="1000"/>
              </a:spcBef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Keiden välillä Pähkinäsaaren rauha solmittiin? </a:t>
            </a:r>
          </a:p>
          <a:p>
            <a:pPr marL="542925" lvl="0" indent="-265113">
              <a:spcBef>
                <a:spcPts val="1000"/>
              </a:spcBef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Mitkä olivat rauhanehdot dokumentin mukaan? </a:t>
            </a:r>
          </a:p>
          <a:p>
            <a:pPr marL="542925" lvl="0" indent="-265113">
              <a:spcBef>
                <a:spcPts val="1000"/>
              </a:spcBef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Miten Pähkinäsaaren rauha vaikutti Suomen poliittiseen ja kulttuuriseen kehitykseen? </a:t>
            </a:r>
          </a:p>
        </p:txBody>
      </p:sp>
      <p:pic>
        <p:nvPicPr>
          <p:cNvPr id="10" name="Kuva 9" descr="Asiakirja">
            <a:extLst>
              <a:ext uri="{FF2B5EF4-FFF2-40B4-BE49-F238E27FC236}">
                <a16:creationId xmlns:a16="http://schemas.microsoft.com/office/drawing/2014/main" xmlns="" id="{BD582B0A-3567-4781-83FF-FD127AD75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80050" y="4197364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xmlns="" id="{075121A9-6560-4A2D-A711-6D69143F6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725" y="0"/>
            <a:ext cx="6844311" cy="6858000"/>
          </a:xfrm>
          <a:prstGeom prst="rect">
            <a:avLst/>
          </a:prstGeom>
        </p:spPr>
      </p:pic>
      <p:sp>
        <p:nvSpPr>
          <p:cNvPr id="103" name="Google Shape;103;p2"/>
          <p:cNvSpPr/>
          <p:nvPr/>
        </p:nvSpPr>
        <p:spPr>
          <a:xfrm rot="1278703">
            <a:off x="3089101" y="2218159"/>
            <a:ext cx="1957917" cy="580522"/>
          </a:xfrm>
          <a:prstGeom prst="rightArrow">
            <a:avLst>
              <a:gd name="adj1" fmla="val 42785"/>
              <a:gd name="adj2" fmla="val 50000"/>
            </a:avLst>
          </a:prstGeom>
          <a:solidFill>
            <a:srgbClr val="CEAFCF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E9AD43DB-EEC1-42CF-A24E-E41F3DFD3D99}"/>
              </a:ext>
            </a:extLst>
          </p:cNvPr>
          <p:cNvSpPr/>
          <p:nvPr/>
        </p:nvSpPr>
        <p:spPr>
          <a:xfrm>
            <a:off x="314844" y="300445"/>
            <a:ext cx="3030090" cy="2862322"/>
          </a:xfrm>
          <a:prstGeom prst="rect">
            <a:avLst/>
          </a:prstGeom>
          <a:solidFill>
            <a:srgbClr val="CEAFCF"/>
          </a:solidFill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Ensimmäinen ristiretki n. vuonna 1155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Kuningas Eerik ja piispa Henrik.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Retki tehtiin Varsinais-Suomeen.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Retkeä ei ole voitu historiallisesti varmistaa.</a:t>
            </a:r>
          </a:p>
        </p:txBody>
      </p:sp>
      <p:sp>
        <p:nvSpPr>
          <p:cNvPr id="13" name="Google Shape;103;p2">
            <a:extLst>
              <a:ext uri="{FF2B5EF4-FFF2-40B4-BE49-F238E27FC236}">
                <a16:creationId xmlns:a16="http://schemas.microsoft.com/office/drawing/2014/main" xmlns="" id="{85931214-96FE-4E3C-8177-F8666182EC31}"/>
              </a:ext>
            </a:extLst>
          </p:cNvPr>
          <p:cNvSpPr/>
          <p:nvPr/>
        </p:nvSpPr>
        <p:spPr>
          <a:xfrm rot="19253404">
            <a:off x="3628247" y="3514156"/>
            <a:ext cx="1957917" cy="580522"/>
          </a:xfrm>
          <a:prstGeom prst="rightArrow">
            <a:avLst>
              <a:gd name="adj1" fmla="val 42785"/>
              <a:gd name="adj2" fmla="val 50000"/>
            </a:avLst>
          </a:prstGeom>
          <a:solidFill>
            <a:srgbClr val="CEAFCF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xmlns="" id="{0880E514-B069-45E2-885A-5FB11E9FB68E}"/>
              </a:ext>
            </a:extLst>
          </p:cNvPr>
          <p:cNvSpPr/>
          <p:nvPr/>
        </p:nvSpPr>
        <p:spPr>
          <a:xfrm>
            <a:off x="141332" y="3916474"/>
            <a:ext cx="5956649" cy="2554545"/>
          </a:xfrm>
          <a:prstGeom prst="rect">
            <a:avLst/>
          </a:prstGeom>
          <a:solidFill>
            <a:srgbClr val="CEAFCF"/>
          </a:solidFill>
        </p:spPr>
        <p:txBody>
          <a:bodyPr wrap="square">
            <a:spAutoFit/>
          </a:bodyPr>
          <a:lstStyle/>
          <a:p>
            <a:pPr lvl="0"/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Ristiretket Hämeeseen </a:t>
            </a:r>
          </a:p>
          <a:p>
            <a:pPr marL="457200" lvl="0" indent="-317500">
              <a:buSzPts val="1400"/>
              <a:buChar char="-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Taustalla paavi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Gregorius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IX:n ristiretkibulla (1237).</a:t>
            </a:r>
          </a:p>
          <a:p>
            <a:pPr marL="457200" lvl="0" indent="-317500">
              <a:buSzPts val="1400"/>
              <a:buChar char="-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Liittyi Ruotsin ja Novgorodin kamppailuun Hämeestä ja Karjalasta.</a:t>
            </a:r>
          </a:p>
          <a:p>
            <a:pPr marL="457200" lvl="0" indent="-317500">
              <a:buSzPts val="1400"/>
              <a:buChar char="-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Lujitti Ruotsin otetta Varsinais-Suomesta ja liitti Hämeen sen valtapiiriin. </a:t>
            </a:r>
          </a:p>
          <a:p>
            <a:pPr marL="457200" lvl="0" indent="-317500">
              <a:buSzPts val="1400"/>
              <a:buChar char="-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Hämeen linnan rakentaminen aloitettiin 1200-luvun lopulla.</a:t>
            </a:r>
          </a:p>
        </p:txBody>
      </p:sp>
      <p:sp>
        <p:nvSpPr>
          <p:cNvPr id="15" name="Google Shape;103;p2">
            <a:extLst>
              <a:ext uri="{FF2B5EF4-FFF2-40B4-BE49-F238E27FC236}">
                <a16:creationId xmlns:a16="http://schemas.microsoft.com/office/drawing/2014/main" xmlns="" id="{13D20D44-F869-4EEA-99FF-E30091167B54}"/>
              </a:ext>
            </a:extLst>
          </p:cNvPr>
          <p:cNvSpPr/>
          <p:nvPr/>
        </p:nvSpPr>
        <p:spPr>
          <a:xfrm rot="7431786">
            <a:off x="6105016" y="2339874"/>
            <a:ext cx="1411861" cy="580522"/>
          </a:xfrm>
          <a:prstGeom prst="rightArrow">
            <a:avLst>
              <a:gd name="adj1" fmla="val 42785"/>
              <a:gd name="adj2" fmla="val 50000"/>
            </a:avLst>
          </a:prstGeom>
          <a:solidFill>
            <a:srgbClr val="CEAFCF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xmlns="" id="{BB1D91EC-5CAE-4728-BA33-61FCF12D53C1}"/>
              </a:ext>
            </a:extLst>
          </p:cNvPr>
          <p:cNvSpPr/>
          <p:nvPr/>
        </p:nvSpPr>
        <p:spPr>
          <a:xfrm>
            <a:off x="3560951" y="163121"/>
            <a:ext cx="5268205" cy="2246769"/>
          </a:xfrm>
          <a:prstGeom prst="rect">
            <a:avLst/>
          </a:prstGeom>
          <a:solidFill>
            <a:srgbClr val="CEAFCF"/>
          </a:solidFill>
        </p:spPr>
        <p:txBody>
          <a:bodyPr wrap="square">
            <a:spAutoFit/>
          </a:bodyPr>
          <a:lstStyle/>
          <a:p>
            <a:pPr lvl="0"/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Ristiretki Viipuriin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Käännytys- ja valloitusretki. 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Johtajana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Tyrgilis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Knutinpoika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Viipurin linna rakennettiin turvaamaan valtakunnan itärajaa 1293.</a:t>
            </a:r>
          </a:p>
          <a:p>
            <a:pPr marL="482600" lvl="0" indent="-342900"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Osa karjalaisista jäi osaksi Novgorodia ja ortodoksista kirkkoa. 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xmlns="" id="{BFA1058E-306D-46C7-8FFB-951FBD39503B}"/>
              </a:ext>
            </a:extLst>
          </p:cNvPr>
          <p:cNvSpPr/>
          <p:nvPr/>
        </p:nvSpPr>
        <p:spPr>
          <a:xfrm>
            <a:off x="78589" y="3754293"/>
            <a:ext cx="8986822" cy="3117777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marL="265113"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Ristiretket</a:t>
            </a:r>
          </a:p>
          <a:p>
            <a:pPr marL="271463" indent="6350">
              <a:spcBef>
                <a:spcPts val="1000"/>
              </a:spcBef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dokumentti Paavi </a:t>
            </a:r>
            <a:r>
              <a:rPr lang="fi-FI" sz="2400" dirty="0" err="1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Gregorius</a:t>
            </a: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IX:n ristiretkibulla 1237 ja vastaa kysymyksiin: </a:t>
            </a:r>
          </a:p>
          <a:p>
            <a:pPr marL="628650" indent="-357188">
              <a:spcBef>
                <a:spcPts val="1000"/>
              </a:spcBef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Miksi </a:t>
            </a:r>
            <a:r>
              <a:rPr lang="fi-FI" sz="2400" dirty="0" err="1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Gregorius</a:t>
            </a: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IX:n mukaan ristiretkelle Hämeeseen tulee lähteä?</a:t>
            </a:r>
          </a:p>
          <a:p>
            <a:pPr marL="628650" indent="-357188">
              <a:spcBef>
                <a:spcPts val="1000"/>
              </a:spcBef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Mitä paavi lupailee retkelle lähteville miehille? Miksi heidän kannattaisi lähteä Hämeeseen? </a:t>
            </a:r>
          </a:p>
        </p:txBody>
      </p:sp>
      <p:pic>
        <p:nvPicPr>
          <p:cNvPr id="18" name="Kuva 17" descr="Asiakirja">
            <a:extLst>
              <a:ext uri="{FF2B5EF4-FFF2-40B4-BE49-F238E27FC236}">
                <a16:creationId xmlns:a16="http://schemas.microsoft.com/office/drawing/2014/main" xmlns="" id="{715E448D-4BBA-4A05-84C4-4F3057069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96175" y="3826088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4d92ddad_0_23"/>
          <p:cNvSpPr txBox="1">
            <a:spLocks noGrp="1"/>
          </p:cNvSpPr>
          <p:nvPr>
            <p:ph type="title"/>
          </p:nvPr>
        </p:nvSpPr>
        <p:spPr>
          <a:xfrm>
            <a:off x="642505" y="178332"/>
            <a:ext cx="5368113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Ristiretket yhteistoiminnallisesti </a:t>
            </a:r>
            <a:endParaRPr dirty="0"/>
          </a:p>
        </p:txBody>
      </p:sp>
      <p:sp>
        <p:nvSpPr>
          <p:cNvPr id="130" name="Google Shape;130;g5d4d92ddad_0_23"/>
          <p:cNvSpPr txBox="1">
            <a:spLocks noGrp="1"/>
          </p:cNvSpPr>
          <p:nvPr>
            <p:ph type="body" idx="1"/>
          </p:nvPr>
        </p:nvSpPr>
        <p:spPr>
          <a:xfrm>
            <a:off x="642505" y="232535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6088" lvl="0" indent="-331788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dirty="0"/>
              <a:t>1. Muodostakaa parit ja valitkaa itsellenne tehtävä a tai b. Kunkin parin jäsenen tulee valita eri tehtävä. </a:t>
            </a:r>
            <a:endParaRPr dirty="0"/>
          </a:p>
          <a:p>
            <a:pPr marL="446088" lvl="0" indent="-331788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dirty="0"/>
              <a:t>2. Jakautukaa niin, että kaikki, jotka tekevät a-tehtävää muodostavat yhden ryhmän jne., ja etsikää yhdessä vastauksia tehtäviin. Pyrkikää saamaan koko ryhmälle asiasta yhteiset muistiinpanot. Miettikää miten opetatte asianne toisille. Mikä on olennaista?</a:t>
            </a:r>
            <a:endParaRPr dirty="0"/>
          </a:p>
          <a:p>
            <a:pPr marL="446088" lvl="0" indent="-331788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dirty="0"/>
              <a:t>3. Palatkaa alkuperäisiin pareihin ja opettakaa asia toisillenne.</a:t>
            </a:r>
            <a:endParaRPr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58C5329C-D660-4E45-BED8-6AAD529E6DDA}"/>
              </a:ext>
            </a:extLst>
          </p:cNvPr>
          <p:cNvSpPr/>
          <p:nvPr/>
        </p:nvSpPr>
        <p:spPr>
          <a:xfrm>
            <a:off x="0" y="1531814"/>
            <a:ext cx="9157855" cy="793541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pic>
        <p:nvPicPr>
          <p:cNvPr id="5" name="Kuva 4" descr="Käyttäjät">
            <a:extLst>
              <a:ext uri="{FF2B5EF4-FFF2-40B4-BE49-F238E27FC236}">
                <a16:creationId xmlns:a16="http://schemas.microsoft.com/office/drawing/2014/main" xmlns="" id="{DA5024D8-98FD-489D-9020-27007C245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39914" y="15040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4d92ddad_0_23"/>
          <p:cNvSpPr txBox="1">
            <a:spLocks noGrp="1"/>
          </p:cNvSpPr>
          <p:nvPr>
            <p:ph type="title"/>
          </p:nvPr>
        </p:nvSpPr>
        <p:spPr>
          <a:xfrm>
            <a:off x="642505" y="178332"/>
            <a:ext cx="5368113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Ristiretket yhteistoiminnallisesti </a:t>
            </a:r>
            <a:endParaRPr dirty="0"/>
          </a:p>
        </p:txBody>
      </p:sp>
      <p:sp>
        <p:nvSpPr>
          <p:cNvPr id="130" name="Google Shape;130;g5d4d92ddad_0_23"/>
          <p:cNvSpPr txBox="1">
            <a:spLocks noGrp="1"/>
          </p:cNvSpPr>
          <p:nvPr>
            <p:ph type="body" idx="1"/>
          </p:nvPr>
        </p:nvSpPr>
        <p:spPr>
          <a:xfrm>
            <a:off x="642505" y="232535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fi-FI" sz="2400" dirty="0"/>
              <a:t>a) Lukekaa kappale </a:t>
            </a:r>
            <a:r>
              <a:rPr lang="fi-FI" sz="2400" i="1" dirty="0"/>
              <a:t>Ristiretket vakiinnuttavat Ruotsin vallan </a:t>
            </a:r>
            <a:r>
              <a:rPr lang="fi-FI" sz="2400" dirty="0"/>
              <a:t>ja etsikää vastauksia kysymyksiin:</a:t>
            </a:r>
          </a:p>
          <a:p>
            <a:pPr lvl="1">
              <a:spcBef>
                <a:spcPts val="0"/>
              </a:spcBef>
            </a:pPr>
            <a:r>
              <a:rPr lang="fi-FI" dirty="0"/>
              <a:t>Mitä ristiretkillä tarkoitettiin? </a:t>
            </a:r>
          </a:p>
          <a:p>
            <a:pPr lvl="1">
              <a:spcBef>
                <a:spcPts val="0"/>
              </a:spcBef>
            </a:pPr>
            <a:r>
              <a:rPr lang="fi-FI" dirty="0"/>
              <a:t>Mitä ongelmia sanaan ristiretki liittyy? </a:t>
            </a:r>
          </a:p>
          <a:p>
            <a:pPr lvl="1">
              <a:spcBef>
                <a:spcPts val="0"/>
              </a:spcBef>
            </a:pPr>
            <a:r>
              <a:rPr lang="fi-FI" dirty="0"/>
              <a:t>Kuinka monta ristiretkeä Suomen alueelle tehtiin? </a:t>
            </a:r>
          </a:p>
          <a:p>
            <a:pPr lvl="1">
              <a:spcBef>
                <a:spcPts val="0"/>
              </a:spcBef>
            </a:pPr>
            <a:r>
              <a:rPr lang="fi-FI" dirty="0"/>
              <a:t>Miten retket vaikuttivat Suomeen?</a:t>
            </a:r>
          </a:p>
          <a:p>
            <a:pPr marL="446088" lvl="0" indent="-331788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58C5329C-D660-4E45-BED8-6AAD529E6DDA}"/>
              </a:ext>
            </a:extLst>
          </p:cNvPr>
          <p:cNvSpPr/>
          <p:nvPr/>
        </p:nvSpPr>
        <p:spPr>
          <a:xfrm>
            <a:off x="0" y="1531814"/>
            <a:ext cx="9157855" cy="793541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pic>
        <p:nvPicPr>
          <p:cNvPr id="5" name="Kuva 4" descr="Käyttäjät">
            <a:extLst>
              <a:ext uri="{FF2B5EF4-FFF2-40B4-BE49-F238E27FC236}">
                <a16:creationId xmlns:a16="http://schemas.microsoft.com/office/drawing/2014/main" xmlns="" id="{DA5024D8-98FD-489D-9020-27007C245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39914" y="1504032"/>
            <a:ext cx="914400" cy="9144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3E057223-26DB-4B86-BD60-C7F8C70E24F4}"/>
              </a:ext>
            </a:extLst>
          </p:cNvPr>
          <p:cNvSpPr/>
          <p:nvPr/>
        </p:nvSpPr>
        <p:spPr>
          <a:xfrm>
            <a:off x="642504" y="4705198"/>
            <a:ext cx="8427068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fi-FI" sz="2400" dirty="0">
                <a:latin typeface="Calibri"/>
                <a:cs typeface="Calibri"/>
                <a:sym typeface="Calibri"/>
              </a:rPr>
              <a:t>b) Lukekaa kappale </a:t>
            </a:r>
            <a:r>
              <a:rPr lang="fi-FI" sz="2400" i="1" dirty="0">
                <a:latin typeface="Calibri"/>
                <a:cs typeface="Calibri"/>
                <a:sym typeface="Calibri"/>
              </a:rPr>
              <a:t>Kruunu ja kirkko tukevat toisiaan </a:t>
            </a:r>
            <a:r>
              <a:rPr lang="fi-FI" sz="2400" dirty="0">
                <a:latin typeface="Calibri"/>
                <a:cs typeface="Calibri"/>
                <a:sym typeface="Calibri"/>
              </a:rPr>
              <a:t>ja </a:t>
            </a:r>
            <a:r>
              <a:rPr lang="fi-FI" sz="2400" i="1" dirty="0">
                <a:latin typeface="Calibri"/>
                <a:cs typeface="Calibri"/>
                <a:sym typeface="Calibri"/>
              </a:rPr>
              <a:t>Veronmaksu </a:t>
            </a:r>
            <a:r>
              <a:rPr lang="fi-FI" sz="2400" dirty="0">
                <a:latin typeface="Calibri"/>
                <a:cs typeface="Calibri"/>
                <a:sym typeface="Calibri"/>
              </a:rPr>
              <a:t>ja etsikää vastauksia kysymyksiin:</a:t>
            </a:r>
          </a:p>
          <a:p>
            <a:pPr marL="893763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fi-FI" sz="2400" dirty="0">
                <a:latin typeface="Calibri"/>
                <a:cs typeface="Calibri"/>
                <a:sym typeface="Calibri"/>
              </a:rPr>
              <a:t>Miten kirkko järjestäytyi keskiajalla?</a:t>
            </a:r>
          </a:p>
          <a:p>
            <a:pPr marL="893763" lvl="0" indent="-342900">
              <a:lnSpc>
                <a:spcPct val="90000"/>
              </a:lnSpc>
              <a:buSzPts val="1800"/>
              <a:buFont typeface="Arial"/>
              <a:buChar char="•"/>
            </a:pPr>
            <a:r>
              <a:rPr lang="fi-FI" sz="2400" dirty="0">
                <a:latin typeface="Calibri"/>
                <a:cs typeface="Calibri"/>
                <a:sym typeface="Calibri"/>
              </a:rPr>
              <a:t>Miten kirkollinen hallinto vaikutti maalliseen hallintoon? </a:t>
            </a:r>
          </a:p>
          <a:p>
            <a:pPr marL="893763" lvl="0" indent="-342900">
              <a:lnSpc>
                <a:spcPct val="90000"/>
              </a:lnSpc>
              <a:buSzPts val="1800"/>
              <a:buFont typeface="Arial"/>
              <a:buChar char="•"/>
            </a:pPr>
            <a:r>
              <a:rPr lang="fi-FI" sz="2400" dirty="0">
                <a:latin typeface="Calibri"/>
                <a:cs typeface="Calibri"/>
                <a:sym typeface="Calibri"/>
              </a:rPr>
              <a:t>Miten verotus oli järjestetty keskiajalla? </a:t>
            </a:r>
          </a:p>
        </p:txBody>
      </p:sp>
    </p:spTree>
    <p:extLst>
      <p:ext uri="{BB962C8B-B14F-4D97-AF65-F5344CB8AC3E}">
        <p14:creationId xmlns:p14="http://schemas.microsoft.com/office/powerpoint/2010/main" val="19946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b72b92ec3_0_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Kruunu ja kirkko tukevat toisiaan </a:t>
            </a:r>
            <a:endParaRPr/>
          </a:p>
        </p:txBody>
      </p:sp>
      <p:sp>
        <p:nvSpPr>
          <p:cNvPr id="183" name="Google Shape;183;g5b72b92ec3_0_24"/>
          <p:cNvSpPr txBox="1">
            <a:spLocks noGrp="1"/>
          </p:cNvSpPr>
          <p:nvPr>
            <p:ph type="body" idx="1"/>
          </p:nvPr>
        </p:nvSpPr>
        <p:spPr>
          <a:xfrm>
            <a:off x="176350" y="1371600"/>
            <a:ext cx="8837100" cy="497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dirty="0"/>
              <a:t>Turusta muodostui sekä maallisen ja kirkollisen vallan keskus.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Turun hiippakunta: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piispanistuin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tuomiokirkko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tuomiokapituli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katedraalikoulu.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Kirkollinen hallinto ulottui maakuntiin: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kivikirkot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hautausmaat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piispankartanot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kirkko peri veroja talonpojilta (kymmenykset)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pitäjät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seurakunnat. </a:t>
            </a:r>
            <a:endParaRPr dirty="0"/>
          </a:p>
        </p:txBody>
      </p:sp>
      <p:sp>
        <p:nvSpPr>
          <p:cNvPr id="6" name="Google Shape;154;g5b78e47585_0_9">
            <a:extLst>
              <a:ext uri="{FF2B5EF4-FFF2-40B4-BE49-F238E27FC236}">
                <a16:creationId xmlns:a16="http://schemas.microsoft.com/office/drawing/2014/main" xmlns="" id="{ACB9235B-CE20-4749-AB07-7C385F039A84}"/>
              </a:ext>
            </a:extLst>
          </p:cNvPr>
          <p:cNvSpPr txBox="1">
            <a:spLocks/>
          </p:cNvSpPr>
          <p:nvPr/>
        </p:nvSpPr>
        <p:spPr>
          <a:xfrm>
            <a:off x="5613991" y="4325863"/>
            <a:ext cx="3274828" cy="2321073"/>
          </a:xfrm>
          <a:prstGeom prst="rect">
            <a:avLst/>
          </a:prstGeom>
          <a:solidFill>
            <a:srgbClr val="868B27"/>
          </a:solidFill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2000" dirty="0"/>
              <a:t>Katsokaa video </a:t>
            </a:r>
            <a:r>
              <a:rPr lang="fi-FI" sz="2000" u="sng" dirty="0">
                <a:solidFill>
                  <a:schemeClr val="hlink"/>
                </a:solidFill>
                <a:hlinkClick r:id="rId3"/>
              </a:rPr>
              <a:t>Reliikit Turun tuomiokirkossa</a:t>
            </a:r>
            <a:r>
              <a:rPr lang="fi-FI" sz="2000" u="sng" dirty="0">
                <a:solidFill>
                  <a:schemeClr val="hlink"/>
                </a:solidFill>
              </a:rPr>
              <a:t>.</a:t>
            </a:r>
            <a:endParaRPr lang="fi-FI" sz="2000" dirty="0"/>
          </a:p>
          <a:p>
            <a:pPr marL="265113" indent="-227013">
              <a:buSzPts val="3000"/>
              <a:buFont typeface="Arial"/>
              <a:buNone/>
            </a:pPr>
            <a:r>
              <a:rPr lang="fi-FI" sz="2000" dirty="0"/>
              <a:t>a) Selvittäkää mitä reliikki tarkoittaa ja miksi niitä on säilytetty.</a:t>
            </a:r>
          </a:p>
          <a:p>
            <a:pPr marL="265113" indent="-227013">
              <a:spcBef>
                <a:spcPts val="0"/>
              </a:spcBef>
              <a:buSzPts val="3000"/>
              <a:buFont typeface="Arial"/>
              <a:buNone/>
            </a:pPr>
            <a:r>
              <a:rPr lang="fi-FI" sz="2000" dirty="0"/>
              <a:t>b) Millaisia reliikkejä Turun tuomiokirkossa 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b72b92ec3_0_29"/>
          <p:cNvSpPr/>
          <p:nvPr/>
        </p:nvSpPr>
        <p:spPr>
          <a:xfrm>
            <a:off x="65079" y="209246"/>
            <a:ext cx="3220382" cy="19393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Kuningas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lvl="0" indent="-265113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valittiin vaaleilla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lvl="0" indent="-265113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suomalaiset mukana valitsemassa 1362 lähtien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lvl="0" indent="-265113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tarvitsi sotilaita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g5b72b92ec3_0_29"/>
          <p:cNvSpPr/>
          <p:nvPr/>
        </p:nvSpPr>
        <p:spPr>
          <a:xfrm>
            <a:off x="3563300" y="224612"/>
            <a:ext cx="4722300" cy="166494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Valtaneuvosto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piispat, ylhäiset rälssimiehet,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linnanvuodit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 ja kuninkaan neuvonantajat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käytti valtaa kuninkaan rinnalla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g5b72b92ec3_0_29"/>
          <p:cNvSpPr/>
          <p:nvPr/>
        </p:nvSpPr>
        <p:spPr>
          <a:xfrm>
            <a:off x="1509600" y="2630345"/>
            <a:ext cx="2917800" cy="1865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Porvarit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maksoivat veroa 1300-luvulta lähtien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raadit keräsivät ja tilittävät kruunulle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g5b72b92ec3_0_29"/>
          <p:cNvSpPr/>
          <p:nvPr/>
        </p:nvSpPr>
        <p:spPr>
          <a:xfrm>
            <a:off x="4935025" y="2330554"/>
            <a:ext cx="4000200" cy="370125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Katolinen kirkko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ensimmäinen verottaja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hengellinen rälssi oli vapautettu veronmaksusta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kirkolliset instituutiot ja kirjoitustaitoiset kirkonmiehet edistivät siirtymisestä paikallisvallasta kuninkaanvaltaan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huolehti koulutuksesta ja sairaanhoidosta 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g5b72b92ec3_0_29"/>
          <p:cNvSpPr/>
          <p:nvPr/>
        </p:nvSpPr>
        <p:spPr>
          <a:xfrm>
            <a:off x="220263" y="4709436"/>
            <a:ext cx="4056000" cy="214856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Talonpojat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maksoivat veroa kirkolle ja kruunulle: luontaistuotteet ja päivätyöt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sotaväenotot ja verotus rasittivat talonpoikia eniten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g5b72b92ec3_0_29"/>
          <p:cNvSpPr/>
          <p:nvPr/>
        </p:nvSpPr>
        <p:spPr>
          <a:xfrm rot="1364093">
            <a:off x="2930733" y="1832783"/>
            <a:ext cx="2355578" cy="94043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>
              <a:alpha val="98000"/>
            </a:srgbClr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tukivat toisiaan 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g5b72b92ec3_0_29"/>
          <p:cNvSpPr/>
          <p:nvPr/>
        </p:nvSpPr>
        <p:spPr>
          <a:xfrm rot="-2700000">
            <a:off x="4100936" y="5400807"/>
            <a:ext cx="1097765" cy="9405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68B27">
              <a:alpha val="68000"/>
            </a:srgbClr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verot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201;g5b72b92ec3_0_29">
            <a:extLst>
              <a:ext uri="{FF2B5EF4-FFF2-40B4-BE49-F238E27FC236}">
                <a16:creationId xmlns:a16="http://schemas.microsoft.com/office/drawing/2014/main" xmlns="" id="{9F22EF9F-5EDD-496D-A73F-2857462FE513}"/>
              </a:ext>
            </a:extLst>
          </p:cNvPr>
          <p:cNvSpPr/>
          <p:nvPr/>
        </p:nvSpPr>
        <p:spPr>
          <a:xfrm rot="16200000">
            <a:off x="-346589" y="2951388"/>
            <a:ext cx="2546244" cy="9405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68B27">
              <a:alpha val="68000"/>
            </a:srgbClr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verot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201;g5b72b92ec3_0_29">
            <a:extLst>
              <a:ext uri="{FF2B5EF4-FFF2-40B4-BE49-F238E27FC236}">
                <a16:creationId xmlns:a16="http://schemas.microsoft.com/office/drawing/2014/main" xmlns="" id="{E269F988-9D5F-4ED5-9E19-CC09B0C8914D}"/>
              </a:ext>
            </a:extLst>
          </p:cNvPr>
          <p:cNvSpPr/>
          <p:nvPr/>
        </p:nvSpPr>
        <p:spPr>
          <a:xfrm>
            <a:off x="4023117" y="3291232"/>
            <a:ext cx="1097765" cy="9405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68B27">
              <a:alpha val="68000"/>
            </a:srgbClr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verot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201;g5b72b92ec3_0_29">
            <a:extLst>
              <a:ext uri="{FF2B5EF4-FFF2-40B4-BE49-F238E27FC236}">
                <a16:creationId xmlns:a16="http://schemas.microsoft.com/office/drawing/2014/main" xmlns="" id="{77BA6545-6C95-48A7-9EC8-8CC8788AC667}"/>
              </a:ext>
            </a:extLst>
          </p:cNvPr>
          <p:cNvSpPr/>
          <p:nvPr/>
        </p:nvSpPr>
        <p:spPr>
          <a:xfrm rot="14921395">
            <a:off x="2095522" y="1844337"/>
            <a:ext cx="1097765" cy="9405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68B27">
              <a:alpha val="68000"/>
            </a:srgbClr>
          </a:solidFill>
          <a:ln w="9525" cap="flat" cmpd="sng">
            <a:solidFill>
              <a:srgbClr val="868B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verot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b72b92ec3_0_46"/>
          <p:cNvSpPr txBox="1">
            <a:spLocks noGrp="1"/>
          </p:cNvSpPr>
          <p:nvPr>
            <p:ph type="title"/>
          </p:nvPr>
        </p:nvSpPr>
        <p:spPr>
          <a:xfrm>
            <a:off x="442164" y="291793"/>
            <a:ext cx="4289825" cy="103727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/>
              <a:t>Voudit linnaläänien johdossa </a:t>
            </a:r>
            <a:endParaRPr sz="3600" dirty="0"/>
          </a:p>
        </p:txBody>
      </p:sp>
      <p:sp>
        <p:nvSpPr>
          <p:cNvPr id="208" name="Google Shape;208;g5b72b92ec3_0_46"/>
          <p:cNvSpPr txBox="1">
            <a:spLocks noGrp="1"/>
          </p:cNvSpPr>
          <p:nvPr>
            <p:ph type="body" idx="1"/>
          </p:nvPr>
        </p:nvSpPr>
        <p:spPr>
          <a:xfrm>
            <a:off x="442164" y="1446700"/>
            <a:ext cx="4452900" cy="469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dirty="0"/>
              <a:t>Voudit</a:t>
            </a:r>
            <a:endParaRPr dirty="0"/>
          </a:p>
          <a:p>
            <a:pPr marL="361950" lvl="1" indent="-276225">
              <a:spcBef>
                <a:spcPts val="0"/>
              </a:spcBef>
            </a:pPr>
            <a:r>
              <a:rPr lang="fi-FI" dirty="0"/>
              <a:t>linnaisännät</a:t>
            </a:r>
            <a:endParaRPr dirty="0"/>
          </a:p>
          <a:p>
            <a:pPr marL="361950" lvl="1" indent="-276225">
              <a:spcBef>
                <a:spcPts val="0"/>
              </a:spcBef>
            </a:pPr>
            <a:r>
              <a:rPr lang="fi-FI" dirty="0"/>
              <a:t>keräsivät veroja kruunulle</a:t>
            </a:r>
            <a:endParaRPr dirty="0"/>
          </a:p>
          <a:p>
            <a:pPr marL="361950" lvl="1" indent="-276225">
              <a:spcBef>
                <a:spcPts val="0"/>
              </a:spcBef>
            </a:pPr>
            <a:r>
              <a:rPr lang="fi-FI" dirty="0"/>
              <a:t>toimivat kuninkaan sijaisina Suomessa </a:t>
            </a:r>
            <a:endParaRPr dirty="0"/>
          </a:p>
          <a:p>
            <a:pPr marL="361950" lvl="1" indent="-276225">
              <a:spcBef>
                <a:spcPts val="0"/>
              </a:spcBef>
            </a:pPr>
            <a:r>
              <a:rPr lang="fi-FI" dirty="0"/>
              <a:t>linnanläänien korkeimpia virkamiehiä.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dirty="0"/>
              <a:t>Linnat</a:t>
            </a:r>
            <a:endParaRPr dirty="0"/>
          </a:p>
          <a:p>
            <a:pPr marL="361950" lvl="1" indent="-276225">
              <a:spcBef>
                <a:spcPts val="0"/>
              </a:spcBef>
            </a:pPr>
            <a:r>
              <a:rPr lang="fi-FI" dirty="0"/>
              <a:t>tärkeimmät Turku, Viipuri ja Hämeen linna</a:t>
            </a:r>
            <a:endParaRPr dirty="0"/>
          </a:p>
          <a:p>
            <a:pPr marL="361950" lvl="1" indent="-276225">
              <a:spcBef>
                <a:spcPts val="0"/>
              </a:spcBef>
            </a:pPr>
            <a:r>
              <a:rPr lang="fi-FI" dirty="0"/>
              <a:t>puolustustarkoitus</a:t>
            </a:r>
            <a:endParaRPr dirty="0"/>
          </a:p>
          <a:p>
            <a:pPr marL="361950" lvl="1" indent="-276225">
              <a:spcBef>
                <a:spcPts val="0"/>
              </a:spcBef>
            </a:pPr>
            <a:r>
              <a:rPr lang="fi-FI" dirty="0"/>
              <a:t>hallinnon ja veronkannon keskuspaikkoja. </a:t>
            </a:r>
            <a:endParaRPr dirty="0"/>
          </a:p>
        </p:txBody>
      </p:sp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xmlns="" id="{48D21CF4-3C8D-46B9-8BAA-5F00DA6BBA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175" y="0"/>
            <a:ext cx="42898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d4d92ddad_0_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Ryhmätyö keskiaikaisista linnoista </a:t>
            </a:r>
            <a:endParaRPr/>
          </a:p>
        </p:txBody>
      </p:sp>
      <p:sp>
        <p:nvSpPr>
          <p:cNvPr id="100" name="Google Shape;100;g5d4d92ddad_0_0"/>
          <p:cNvSpPr txBox="1">
            <a:spLocks noGrp="1"/>
          </p:cNvSpPr>
          <p:nvPr>
            <p:ph type="body" idx="1"/>
          </p:nvPr>
        </p:nvSpPr>
        <p:spPr>
          <a:xfrm>
            <a:off x="628650" y="2446213"/>
            <a:ext cx="7886700" cy="37306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Valitkaa tutkimuskohteeksenne yksi Suomen keskiaikaisista linnoista ja selvittäkää siitä:</a:t>
            </a:r>
            <a:endParaRPr dirty="0"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Milloin se on rakennettu?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Miten rakennus on muuttunut vuosisatojen kuluessa?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Millainen merkitys sillä on ollut Suomelle ja/tai lähiympäristölleen?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Millaisessa käytössä linna on ollut eri vuosisatoina?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Laatikaa esitys valitsemallanne alustalle.  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2C34448D-5885-4049-96EB-467098A8B7E9}"/>
              </a:ext>
            </a:extLst>
          </p:cNvPr>
          <p:cNvSpPr/>
          <p:nvPr/>
        </p:nvSpPr>
        <p:spPr>
          <a:xfrm>
            <a:off x="0" y="1531814"/>
            <a:ext cx="9157855" cy="793541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pic>
        <p:nvPicPr>
          <p:cNvPr id="5" name="Kuva 4" descr="Käyttäjät">
            <a:extLst>
              <a:ext uri="{FF2B5EF4-FFF2-40B4-BE49-F238E27FC236}">
                <a16:creationId xmlns:a16="http://schemas.microsoft.com/office/drawing/2014/main" xmlns="" id="{A3A059CE-DDF4-4C29-99A8-C9538F279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39914" y="15040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888</Words>
  <Application>Microsoft Office PowerPoint</Application>
  <PresentationFormat>Näytössä katseltava diaesitys (4:3)</PresentationFormat>
  <Paragraphs>143</Paragraphs>
  <Slides>13</Slides>
  <Notes>13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Office-teema</vt:lpstr>
      <vt:lpstr>5. Kirkon ja kruunun valta</vt:lpstr>
      <vt:lpstr>Ristiretket vakiinnuttavat Ruotsin vallan </vt:lpstr>
      <vt:lpstr>PowerPoint-esitys</vt:lpstr>
      <vt:lpstr>Ristiretket yhteistoiminnallisesti </vt:lpstr>
      <vt:lpstr>Ristiretket yhteistoiminnallisesti </vt:lpstr>
      <vt:lpstr>Kruunu ja kirkko tukevat toisiaan </vt:lpstr>
      <vt:lpstr>PowerPoint-esitys</vt:lpstr>
      <vt:lpstr>Voudit linnaläänien johdossa </vt:lpstr>
      <vt:lpstr>Ryhmätyö keskiaikaisista linnoista </vt:lpstr>
      <vt:lpstr>Maanlaki yhtenäistää valtakunnan osia </vt:lpstr>
      <vt:lpstr>PowerPoint-esitys</vt:lpstr>
      <vt:lpstr>Kalmarin unioni 1397-1523 </vt:lpstr>
      <vt:lpstr>Kalmarin unioni 1397-1523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Kirkon ja kruunun valta</dc:title>
  <dc:creator>Minna Sallanen</dc:creator>
  <cp:lastModifiedBy>Emmi Nousiainen</cp:lastModifiedBy>
  <cp:revision>18</cp:revision>
  <dcterms:created xsi:type="dcterms:W3CDTF">2019-05-29T10:24:56Z</dcterms:created>
  <dcterms:modified xsi:type="dcterms:W3CDTF">2019-10-06T08:26:31Z</dcterms:modified>
</cp:coreProperties>
</file>