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9"/>
      <p:bold r:id="rId10"/>
      <p:italic r:id="rId11"/>
      <p:boldItalic r:id="rId12"/>
    </p:embeddedFont>
    <p:embeddedFont>
      <p:font typeface="Merriweather Sans" panose="020B0604020202020204" charset="0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38014592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5139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7765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1084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24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24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44330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685800" y="868164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endParaRPr sz="1800" dirty="0"/>
          </a:p>
          <a:p>
            <a:pPr>
              <a:buSzPct val="25000"/>
            </a:pPr>
            <a:r>
              <a:rPr lang="fi" sz="2400" dirty="0"/>
              <a:t>a) Miten niissä ilmenevät valistuksen keskeiset ajatukset? (8p)  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205740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/>
          </a:p>
          <a:p>
            <a:pPr marL="0" indent="0">
              <a:spcBef>
                <a:spcPts val="0"/>
              </a:spcBef>
              <a:buNone/>
            </a:pPr>
            <a:endParaRPr/>
          </a:p>
          <a:p>
            <a:pPr marL="0" indent="0">
              <a:spcBef>
                <a:spcPts val="0"/>
              </a:spcBef>
              <a:buNone/>
            </a:pPr>
            <a:endParaRPr/>
          </a:p>
        </p:txBody>
      </p:sp>
      <p:pic>
        <p:nvPicPr>
          <p:cNvPr id="144" name="Shape 1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98700" y="1950376"/>
            <a:ext cx="5856600" cy="3585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064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1145C2F5-0488-4F76-AFE9-95A274F6D7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33043" y="1315746"/>
            <a:ext cx="6561534" cy="756047"/>
          </a:xfrm>
        </p:spPr>
        <p:txBody>
          <a:bodyPr/>
          <a:lstStyle/>
          <a:p>
            <a:r>
              <a:rPr lang="fi-FI" altLang="fi-FI" sz="2000" dirty="0">
                <a:solidFill>
                  <a:schemeClr val="tx1"/>
                </a:solidFill>
              </a:rPr>
              <a:t>a) Miten niissä ilmenevät valistuksen keskeiset ajatukset?</a:t>
            </a:r>
            <a:r>
              <a:rPr lang="fi-FI" altLang="fi-FI" sz="1800" dirty="0">
                <a:solidFill>
                  <a:srgbClr val="CC0000"/>
                </a:solidFill>
              </a:rPr>
              <a:t/>
            </a:r>
            <a:br>
              <a:rPr lang="fi-FI" altLang="fi-FI" sz="1800" dirty="0">
                <a:solidFill>
                  <a:srgbClr val="CC0000"/>
                </a:solidFill>
              </a:rPr>
            </a:br>
            <a:r>
              <a:rPr lang="fi-FI" altLang="fi-FI" sz="1800" dirty="0">
                <a:solidFill>
                  <a:srgbClr val="CC0000"/>
                </a:solidFill>
              </a:rPr>
              <a:t/>
            </a:r>
            <a:br>
              <a:rPr lang="fi-FI" altLang="fi-FI" sz="1800" dirty="0">
                <a:solidFill>
                  <a:srgbClr val="CC0000"/>
                </a:solidFill>
              </a:rPr>
            </a:br>
            <a:r>
              <a:rPr lang="fi-FI" altLang="fi-FI" sz="1800" dirty="0">
                <a:solidFill>
                  <a:srgbClr val="CC0000"/>
                </a:solidFill>
              </a:rPr>
              <a:t>	</a:t>
            </a:r>
            <a:endParaRPr lang="fi-FI" altLang="fi-FI" sz="1650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59FD8D3B-7524-4524-A46E-87F6A15553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82689" y="2308979"/>
            <a:ext cx="6172200" cy="3394472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fi-FI" altLang="fi-F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Ote Yhdysvaltojen itsenäisyysjulistuksesta vuodelta 1776</a:t>
            </a:r>
            <a:endParaRPr lang="fi-FI" altLang="fi-FI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i-FI" altLang="fi-F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Pidämme seuraavia totuuksia itsestään selvinä: Kaikki ihmiset on luotu tasaveroisiksi, ja heidän luojansa on antanut heille samat luovuttamattomat oikeudet, jotka ovat: elämä, vapaus ja onni. Näiden oikeuksien säilyttämiseksi ihmiset ovat tehneet hallituksia, joiden valta perustuu hallittavien suostumukseen.</a:t>
            </a:r>
            <a:endParaRPr lang="fi-FI" altLang="fi-FI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fi-FI" altLang="fi-FI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i-FI" altLang="fi-FI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Ehdotus Euroopan unionin arvoiksi unionin perustuslaissa 2004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altLang="fi-FI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Unionin perustana olevat arvot ovat ihmisarvon kunnioittaminen, vapaus, kansanvalta, tasa-arvo, oikeusvaltio ja ihmisoikeuksien kunnioittaminen, vähemmistöihin kuuluvien oikeudet mukaan luettuina. Nämä ovat jäsenvaltioille yhteisiä arvoja yhteiskunnassa, jolle on ominaista moniarvoisuus, syrjimättömyys, suvaitsevaisuus, oikeudenmukaisuus, yhteisvastuullisuus sekä miesten ja naisten tasa-arvo.</a:t>
            </a:r>
          </a:p>
        </p:txBody>
      </p:sp>
      <p:sp>
        <p:nvSpPr>
          <p:cNvPr id="4100" name="Line 4">
            <a:extLst>
              <a:ext uri="{FF2B5EF4-FFF2-40B4-BE49-F238E27FC236}">
                <a16:creationId xmlns:a16="http://schemas.microsoft.com/office/drawing/2014/main" xmlns="" id="{C96B8078-7E38-41EF-8205-CB4645B8D1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47814" y="2962497"/>
            <a:ext cx="1758913" cy="5676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  <p:sp>
        <p:nvSpPr>
          <p:cNvPr id="4101" name="Line 5">
            <a:extLst>
              <a:ext uri="{FF2B5EF4-FFF2-40B4-BE49-F238E27FC236}">
                <a16:creationId xmlns:a16="http://schemas.microsoft.com/office/drawing/2014/main" xmlns="" id="{A8260C7C-26BD-4944-AEC5-048CC385B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2336" y="2781743"/>
            <a:ext cx="1620275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  <p:sp>
        <p:nvSpPr>
          <p:cNvPr id="4102" name="Line 6">
            <a:extLst>
              <a:ext uri="{FF2B5EF4-FFF2-40B4-BE49-F238E27FC236}">
                <a16:creationId xmlns:a16="http://schemas.microsoft.com/office/drawing/2014/main" xmlns="" id="{F61C6B73-4D7D-47E0-803F-12879747F0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21981" y="4447430"/>
            <a:ext cx="3814484" cy="21957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  <p:sp>
        <p:nvSpPr>
          <p:cNvPr id="4103" name="Line 7">
            <a:extLst>
              <a:ext uri="{FF2B5EF4-FFF2-40B4-BE49-F238E27FC236}">
                <a16:creationId xmlns:a16="http://schemas.microsoft.com/office/drawing/2014/main" xmlns="" id="{3EB8A69F-39AB-4213-AF48-9E15402EF7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4236" y="4655815"/>
            <a:ext cx="5994797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  <p:sp>
        <p:nvSpPr>
          <p:cNvPr id="4104" name="Text Box 8">
            <a:extLst>
              <a:ext uri="{FF2B5EF4-FFF2-40B4-BE49-F238E27FC236}">
                <a16:creationId xmlns:a16="http://schemas.microsoft.com/office/drawing/2014/main" xmlns="" id="{5DA1570A-2933-42E4-906E-5C4E82F06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738" y="1754981"/>
            <a:ext cx="4374356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i-FI" altLang="fi-FI" sz="1050"/>
          </a:p>
        </p:txBody>
      </p:sp>
      <p:sp>
        <p:nvSpPr>
          <p:cNvPr id="4105" name="Text Box 9">
            <a:extLst>
              <a:ext uri="{FF2B5EF4-FFF2-40B4-BE49-F238E27FC236}">
                <a16:creationId xmlns:a16="http://schemas.microsoft.com/office/drawing/2014/main" xmlns="" id="{AEF036A6-C406-4662-8E69-CB29A0C00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4236" y="1729288"/>
            <a:ext cx="631864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fi-FI" altLang="fi-FI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Kumpikin teksti korostaa tasa-arvoa (mutta Yhdysvalloissa</a:t>
            </a:r>
            <a:br>
              <a:rPr lang="fi-FI" altLang="fi-FI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altLang="fi-FI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 ei ajateltu koskevan esim. intiaaneja tai naisia)</a:t>
            </a:r>
          </a:p>
        </p:txBody>
      </p:sp>
    </p:spTree>
    <p:extLst>
      <p:ext uri="{BB962C8B-B14F-4D97-AF65-F5344CB8AC3E}">
        <p14:creationId xmlns:p14="http://schemas.microsoft.com/office/powerpoint/2010/main" val="43182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0F2292E1-8772-454D-B47E-AD140E9A0F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92087" y="2037756"/>
            <a:ext cx="6172200" cy="3394472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fi-FI" altLang="fi-FI" sz="1400" b="1" dirty="0"/>
              <a:t>Ote Yhdysvaltojen itsenäisyysjulistuksesta vuodelta 1776</a:t>
            </a:r>
            <a:endParaRPr lang="fi-FI" altLang="fi-FI" sz="1400" dirty="0"/>
          </a:p>
          <a:p>
            <a:pPr marL="0" indent="0">
              <a:lnSpc>
                <a:spcPct val="80000"/>
              </a:lnSpc>
              <a:buNone/>
            </a:pPr>
            <a:r>
              <a:rPr lang="fi-FI" altLang="fi-FI" sz="1400" dirty="0"/>
              <a:t>Pidämme seuraavia totuuksia itsestään selvinä: Kaikki ihmiset on luotu tasaveroisiksi, ja heidän luojansa on antanut heille samat luovuttamattomat oikeudet, jotka ovat: elämä, vapaus ja onni. Näiden oikeuksien säilyttämiseksi ihmiset ovat tehneet hallituksia, joiden valta perustuu hallittavien suostumukseen.</a:t>
            </a:r>
            <a:endParaRPr lang="fi-FI" altLang="fi-FI" sz="1400" b="1" dirty="0"/>
          </a:p>
          <a:p>
            <a:pPr marL="0" indent="0">
              <a:lnSpc>
                <a:spcPct val="80000"/>
              </a:lnSpc>
              <a:buNone/>
            </a:pPr>
            <a:endParaRPr lang="fi-FI" altLang="fi-FI" sz="1400" b="1" dirty="0"/>
          </a:p>
          <a:p>
            <a:pPr marL="0" indent="0">
              <a:lnSpc>
                <a:spcPct val="80000"/>
              </a:lnSpc>
              <a:buNone/>
            </a:pPr>
            <a:r>
              <a:rPr lang="fi-FI" altLang="fi-FI" sz="1400" b="1" dirty="0"/>
              <a:t>Ehdotus Euroopan unionin arvoiksi unionin perustuslaissa 2004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altLang="fi-FI" sz="1400" dirty="0"/>
              <a:t>Unionin perustana olevat arvot ovat ihmisarvon kunnioittaminen, vapaus, kansanvalta, tasa-arvo, oikeusvaltio ja ihmisoikeuksien kunnioittaminen, vähemmistöihin kuuluvien oikeudet mukaan luettuina. Nämä ovat jäsenvaltioille yhteisiä arvoja yhteiskunnassa, jolle on ominaista moniarvoisuus, syrjimättömyys, suvaitsevaisuus, oikeudenmukaisuus, yhteisvastuullisuus sekä miesten ja naisten tasa-arvo.</a:t>
            </a:r>
          </a:p>
        </p:txBody>
      </p:sp>
      <p:sp>
        <p:nvSpPr>
          <p:cNvPr id="6148" name="Line 4">
            <a:extLst>
              <a:ext uri="{FF2B5EF4-FFF2-40B4-BE49-F238E27FC236}">
                <a16:creationId xmlns:a16="http://schemas.microsoft.com/office/drawing/2014/main" xmlns="" id="{CF288277-DA5F-48E2-88D6-05CB8012DF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8173" y="3049911"/>
            <a:ext cx="5940029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  <p:sp>
        <p:nvSpPr>
          <p:cNvPr id="6149" name="Line 5">
            <a:extLst>
              <a:ext uri="{FF2B5EF4-FFF2-40B4-BE49-F238E27FC236}">
                <a16:creationId xmlns:a16="http://schemas.microsoft.com/office/drawing/2014/main" xmlns="" id="{57DB0B70-8E29-49C3-899D-2FF99BFDD7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10621" y="3239220"/>
            <a:ext cx="4424365" cy="10632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  <p:sp>
        <p:nvSpPr>
          <p:cNvPr id="6150" name="Line 6">
            <a:extLst>
              <a:ext uri="{FF2B5EF4-FFF2-40B4-BE49-F238E27FC236}">
                <a16:creationId xmlns:a16="http://schemas.microsoft.com/office/drawing/2014/main" xmlns="" id="{DDE5DF37-1E7D-4F43-B978-40C2C07520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07703" y="4903133"/>
            <a:ext cx="1620441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xmlns="" id="{118246B6-388F-4C4F-AF2D-3752675389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92087" y="1231397"/>
            <a:ext cx="6172200" cy="809625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fi-FI" altLang="fi-FI" sz="1400" b="0" dirty="0"/>
              <a:t> Kumpikin teksti korostaa oikeudenmukaisuutta (Yhdysvalloissa oikeudenmukaista hallintoa, EU:ssa oikeudenmukaisuutta yleisellä tasolla; ihmisten kesken)</a:t>
            </a:r>
          </a:p>
        </p:txBody>
      </p:sp>
      <p:sp>
        <p:nvSpPr>
          <p:cNvPr id="6152" name="Line 8">
            <a:extLst>
              <a:ext uri="{FF2B5EF4-FFF2-40B4-BE49-F238E27FC236}">
                <a16:creationId xmlns:a16="http://schemas.microsoft.com/office/drawing/2014/main" xmlns="" id="{9E1CAA47-7D7F-4142-BE36-8535F1B99A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14531" y="4179151"/>
            <a:ext cx="2828261" cy="21264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  <p:sp>
        <p:nvSpPr>
          <p:cNvPr id="6153" name="Line 9">
            <a:extLst>
              <a:ext uri="{FF2B5EF4-FFF2-40B4-BE49-F238E27FC236}">
                <a16:creationId xmlns:a16="http://schemas.microsoft.com/office/drawing/2014/main" xmlns="" id="{FACD77BF-98F0-4F75-8451-84465EF120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2088" y="4379091"/>
            <a:ext cx="5680583" cy="16722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 dirty="0"/>
          </a:p>
        </p:txBody>
      </p:sp>
    </p:spTree>
    <p:extLst>
      <p:ext uri="{BB962C8B-B14F-4D97-AF65-F5344CB8AC3E}">
        <p14:creationId xmlns:p14="http://schemas.microsoft.com/office/powerpoint/2010/main" val="346961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08D8BCE7-6600-4A66-BEAA-91A37BE56D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26853" y="2194322"/>
            <a:ext cx="6172200" cy="3394472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fi-FI" altLang="fi-FI" sz="1400" b="1" dirty="0"/>
              <a:t>Ote Yhdysvaltojen itsenäisyysjulistuksesta vuodelta 1776</a:t>
            </a:r>
            <a:endParaRPr lang="fi-FI" altLang="fi-FI" sz="1400" dirty="0"/>
          </a:p>
          <a:p>
            <a:pPr marL="0" indent="0">
              <a:lnSpc>
                <a:spcPct val="80000"/>
              </a:lnSpc>
              <a:buNone/>
            </a:pPr>
            <a:r>
              <a:rPr lang="fi-FI" altLang="fi-FI" sz="1400" dirty="0"/>
              <a:t>Pidämme seuraavia totuuksia itsestään selvinä: Kaikki ihmiset on luotu tasaveroisiksi, ja heidän luojansa on antanut heille samat luovuttamattomat oikeudet, jotka ovat: elämä, vapaus ja onni. Näiden oikeuksien säilyttämiseksi ihmiset ovat tehneet hallituksia, joiden valta perustuu hallittavien suostumukseen.</a:t>
            </a:r>
            <a:endParaRPr lang="fi-FI" altLang="fi-FI" sz="1400" b="1" dirty="0"/>
          </a:p>
          <a:p>
            <a:pPr marL="0" indent="0">
              <a:lnSpc>
                <a:spcPct val="80000"/>
              </a:lnSpc>
              <a:buNone/>
            </a:pPr>
            <a:endParaRPr lang="fi-FI" altLang="fi-FI" sz="1400" b="1" dirty="0"/>
          </a:p>
          <a:p>
            <a:pPr marL="0" indent="0">
              <a:lnSpc>
                <a:spcPct val="80000"/>
              </a:lnSpc>
              <a:buNone/>
            </a:pPr>
            <a:r>
              <a:rPr lang="fi-FI" altLang="fi-FI" sz="1400" b="1" dirty="0"/>
              <a:t>Ehdotus Euroopan unionin arvoiksi unionin perustuslaissa 2004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altLang="fi-FI" sz="1400" dirty="0"/>
              <a:t>Unionin perustana olevat arvot ovat ihmisarvon kunnioittaminen, vapaus, kansanvalta, tasa-arvo, oikeusvaltio ja ihmisoikeuksien kunnioittaminen, vähemmistöihin kuuluvien oikeudet mukaan luettuina. Nämä ovat jäsenvaltioille yhteisiä arvoja yhteiskunnassa, jolle on ominaista moniarvoisuus, syrjimättömyys, suvaitsevaisuus, oikeudenmukaisuus, yhteisvastuullisuus sekä miesten ja naisten tasa-arvo.</a:t>
            </a:r>
          </a:p>
        </p:txBody>
      </p:sp>
      <p:sp>
        <p:nvSpPr>
          <p:cNvPr id="7171" name="Line 3">
            <a:extLst>
              <a:ext uri="{FF2B5EF4-FFF2-40B4-BE49-F238E27FC236}">
                <a16:creationId xmlns:a16="http://schemas.microsoft.com/office/drawing/2014/main" xmlns="" id="{EF0B0A33-DA4B-4061-85D4-AB596AB974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6853" y="2810125"/>
            <a:ext cx="5773408" cy="18802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  <p:sp>
        <p:nvSpPr>
          <p:cNvPr id="7172" name="Line 4">
            <a:extLst>
              <a:ext uri="{FF2B5EF4-FFF2-40B4-BE49-F238E27FC236}">
                <a16:creationId xmlns:a16="http://schemas.microsoft.com/office/drawing/2014/main" xmlns="" id="{0E2DDB91-ED67-4C32-8C5B-D34B07CBE4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64134" y="2639617"/>
            <a:ext cx="1610555" cy="188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  <p:sp>
        <p:nvSpPr>
          <p:cNvPr id="7177" name="Rectangle 9">
            <a:extLst>
              <a:ext uri="{FF2B5EF4-FFF2-40B4-BE49-F238E27FC236}">
                <a16:creationId xmlns:a16="http://schemas.microsoft.com/office/drawing/2014/main" xmlns="" id="{C1D4C1D7-EFD9-4777-9FAC-17C9759A83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26853" y="1350991"/>
            <a:ext cx="6172200" cy="803672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fi-FI" altLang="fi-FI" sz="1400" b="0" dirty="0"/>
              <a:t> Tekstistä voi löytää myös: luonnolliset oikeudet, edistysusko (”pyrkimys onneen”), hallitsijoiden vastuu alamaisilleen, kansan oikeus vaihtaa hallitsijoita</a:t>
            </a:r>
          </a:p>
        </p:txBody>
      </p:sp>
      <p:sp>
        <p:nvSpPr>
          <p:cNvPr id="7178" name="Line 10">
            <a:extLst>
              <a:ext uri="{FF2B5EF4-FFF2-40B4-BE49-F238E27FC236}">
                <a16:creationId xmlns:a16="http://schemas.microsoft.com/office/drawing/2014/main" xmlns="" id="{BBEC857C-1128-4460-ADA4-B2B7636A9B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6853" y="2980635"/>
            <a:ext cx="5624552" cy="5701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  <p:sp>
        <p:nvSpPr>
          <p:cNvPr id="7179" name="Line 11">
            <a:extLst>
              <a:ext uri="{FF2B5EF4-FFF2-40B4-BE49-F238E27FC236}">
                <a16:creationId xmlns:a16="http://schemas.microsoft.com/office/drawing/2014/main" xmlns="" id="{C9EE0EB6-B318-4BC1-9722-87260DFA86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86597" y="4360985"/>
            <a:ext cx="3938954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050"/>
          </a:p>
        </p:txBody>
      </p:sp>
    </p:spTree>
    <p:extLst>
      <p:ext uri="{BB962C8B-B14F-4D97-AF65-F5344CB8AC3E}">
        <p14:creationId xmlns:p14="http://schemas.microsoft.com/office/powerpoint/2010/main" val="196169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  <p:bldP spid="717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685800" y="1028700"/>
            <a:ext cx="7772400" cy="685800"/>
          </a:xfrm>
          <a:prstGeom prst="rect">
            <a:avLst/>
          </a:prstGeom>
          <a:noFill/>
          <a:ln w="9525" cap="flat" cmpd="sng">
            <a:solidFill>
              <a:srgbClr val="000000">
                <a:alpha val="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endParaRPr sz="1400"/>
          </a:p>
          <a:p>
            <a:pPr>
              <a:buSzPct val="25000"/>
            </a:pPr>
            <a:r>
              <a:rPr lang="fi" sz="2400"/>
              <a:t>b) Selvitä, mikä vaikutus valistuksella on ollut länsimaisiin yhteiskuntiin. (12p)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205740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Valistuksen poliittiset ja yhteiskunnalliset vaikutukset:</a:t>
            </a:r>
          </a:p>
          <a:p>
            <a:pPr marL="457200" indent="-34290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sääty-yhteiskunnan hajoaminen</a:t>
            </a:r>
          </a:p>
          <a:p>
            <a:pPr marL="457200" indent="-34290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yhteiskunnallisten uudistusten alkaminen sekä vapauksien ja tasa-arvon edistyminen </a:t>
            </a:r>
          </a:p>
          <a:p>
            <a:pPr marL="457200" indent="-34290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Locken ajatu</a:t>
            </a:r>
            <a:r>
              <a:rPr lang="fi" sz="1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s siitä, että valta kuuluu kansalle, loi pohjaa demokratian kehittymiselle</a:t>
            </a:r>
          </a:p>
          <a:p>
            <a:pPr marL="457200" indent="-34290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Montesquien ajatus vallan kolmijaosta</a:t>
            </a:r>
          </a:p>
          <a:p>
            <a:pPr marL="457200" indent="-34290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kansalaisten asenne yhteiskuntaa kohtaan alkoi muuttumaan; alamaisuuden tilalle tuli osallistuva kansalainen</a:t>
            </a:r>
          </a:p>
          <a:p>
            <a:pPr marL="457200" indent="-34290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julkisen keskustelun ja yleisen mielipiteen merkitys kasvoi</a:t>
            </a:r>
          </a:p>
          <a:p>
            <a:pPr marL="457200" indent="-34290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valistuksen vaikutus poliittiseen liberalismiin 1800-luvulla.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 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522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685800" y="1028700"/>
            <a:ext cx="7772400" cy="685800"/>
          </a:xfrm>
          <a:prstGeom prst="rect">
            <a:avLst/>
          </a:prstGeom>
          <a:noFill/>
          <a:ln w="9525" cap="flat" cmpd="sng">
            <a:solidFill>
              <a:srgbClr val="000000">
                <a:alpha val="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endParaRPr sz="1400"/>
          </a:p>
          <a:p>
            <a:pPr>
              <a:buSzPct val="25000"/>
            </a:pPr>
            <a:r>
              <a:rPr lang="fi" sz="2400"/>
              <a:t>b) Selvitä, mikä vaikutus valistuksella on ollut länsimaisiin yhteiskuntiin. (12p)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205740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Valistuksen vaikutukset tieteeseen ja talouteen: </a:t>
            </a:r>
          </a:p>
          <a:p>
            <a:pPr marL="457200" indent="-34290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valistuksen hyödyn korostus yhteydessä teollistumiseen 1700- ja 1800-luvuilla.</a:t>
            </a:r>
          </a:p>
          <a:p>
            <a:pPr marL="457200" indent="-34290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 Adam Smith ja taloudellinen liberalismi </a:t>
            </a:r>
          </a:p>
          <a:p>
            <a:pPr marL="457200" indent="-34290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”valistuksen projektit”: tieteen aseman vahvistuminen ja edistysuskon nousu</a:t>
            </a:r>
          </a:p>
          <a:p>
            <a:pPr marL="457200" indent="-342900">
              <a:lnSpc>
                <a:spcPct val="115000"/>
              </a:lnSpc>
              <a:spcBef>
                <a:spcPts val="0"/>
              </a:spcBef>
              <a:buFont typeface="Arial"/>
            </a:pPr>
            <a:r>
              <a:rPr lang="fi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koulu ja oppivelvollisuus valistuksen projektina: koulussa hankitaan ja jaetaan tietoa. 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688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522</Words>
  <Application>Microsoft Office PowerPoint</Application>
  <PresentationFormat>Näytössä katseltava diaesitys (4:3)</PresentationFormat>
  <Paragraphs>40</Paragraphs>
  <Slides>6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Verdana</vt:lpstr>
      <vt:lpstr>Merriweather Sans</vt:lpstr>
      <vt:lpstr>Blank Presentation</vt:lpstr>
      <vt:lpstr> a) Miten niissä ilmenevät valistuksen keskeiset ajatukset? (8p)  </vt:lpstr>
      <vt:lpstr>a) Miten niissä ilmenevät valistuksen keskeiset ajatukset?   </vt:lpstr>
      <vt:lpstr> Kumpikin teksti korostaa oikeudenmukaisuutta (Yhdysvalloissa oikeudenmukaista hallintoa, EU:ssa oikeudenmukaisuutta yleisellä tasolla; ihmisten kesken)</vt:lpstr>
      <vt:lpstr> Tekstistä voi löytää myös: luonnolliset oikeudet, edistysusko (”pyrkimys onneen”), hallitsijoiden vastuu alamaisilleen, kansan oikeus vaihtaa hallitsijoita</vt:lpstr>
      <vt:lpstr> b) Selvitä, mikä vaikutus valistuksella on ollut länsimaisiin yhteiskuntiin. (12p)</vt:lpstr>
      <vt:lpstr> b) Selvitä, mikä vaikutus valistuksella on ollut länsimaisiin yhteiskuntiin. (12p)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Lehtinen, Karri V</dc:creator>
  <cp:lastModifiedBy>koti</cp:lastModifiedBy>
  <cp:revision>8</cp:revision>
  <dcterms:modified xsi:type="dcterms:W3CDTF">2020-03-16T21:17:28Z</dcterms:modified>
</cp:coreProperties>
</file>