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F98-1029-4649-A0A7-881C5DC7F3E1}" type="datetimeFigureOut">
              <a:rPr lang="fi-FI" smtClean="0"/>
              <a:pPr/>
              <a:t>10.1.2016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69B-0C0E-4DAC-89CE-1487883BED3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5123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F98-1029-4649-A0A7-881C5DC7F3E1}" type="datetimeFigureOut">
              <a:rPr lang="fi-FI" smtClean="0"/>
              <a:pPr/>
              <a:t>10.1.2016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69B-0C0E-4DAC-89CE-1487883BED3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16456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F98-1029-4649-A0A7-881C5DC7F3E1}" type="datetimeFigureOut">
              <a:rPr lang="fi-FI" smtClean="0"/>
              <a:pPr/>
              <a:t>10.1.2016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69B-0C0E-4DAC-89CE-1487883BED3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15958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F98-1029-4649-A0A7-881C5DC7F3E1}" type="datetimeFigureOut">
              <a:rPr lang="fi-FI" smtClean="0"/>
              <a:pPr/>
              <a:t>10.1.2016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69B-0C0E-4DAC-89CE-1487883BED3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16543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F98-1029-4649-A0A7-881C5DC7F3E1}" type="datetimeFigureOut">
              <a:rPr lang="fi-FI" smtClean="0"/>
              <a:pPr/>
              <a:t>10.1.2016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69B-0C0E-4DAC-89CE-1487883BED3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73333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F98-1029-4649-A0A7-881C5DC7F3E1}" type="datetimeFigureOut">
              <a:rPr lang="fi-FI" smtClean="0"/>
              <a:pPr/>
              <a:t>10.1.2016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69B-0C0E-4DAC-89CE-1487883BED3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25944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F98-1029-4649-A0A7-881C5DC7F3E1}" type="datetimeFigureOut">
              <a:rPr lang="fi-FI" smtClean="0"/>
              <a:pPr/>
              <a:t>10.1.2016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69B-0C0E-4DAC-89CE-1487883BED3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19722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F98-1029-4649-A0A7-881C5DC7F3E1}" type="datetimeFigureOut">
              <a:rPr lang="fi-FI" smtClean="0"/>
              <a:pPr/>
              <a:t>10.1.2016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69B-0C0E-4DAC-89CE-1487883BED3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90522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F98-1029-4649-A0A7-881C5DC7F3E1}" type="datetimeFigureOut">
              <a:rPr lang="fi-FI" smtClean="0"/>
              <a:pPr/>
              <a:t>10.1.2016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69B-0C0E-4DAC-89CE-1487883BED3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70140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F98-1029-4649-A0A7-881C5DC7F3E1}" type="datetimeFigureOut">
              <a:rPr lang="fi-FI" smtClean="0"/>
              <a:pPr/>
              <a:t>10.1.2016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69B-0C0E-4DAC-89CE-1487883BED3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25746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F98-1029-4649-A0A7-881C5DC7F3E1}" type="datetimeFigureOut">
              <a:rPr lang="fi-FI" smtClean="0"/>
              <a:pPr/>
              <a:t>10.1.2016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69B-0C0E-4DAC-89CE-1487883BED3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34081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BF98-1029-4649-A0A7-881C5DC7F3E1}" type="datetimeFigureOut">
              <a:rPr lang="fi-FI" smtClean="0"/>
              <a:pPr/>
              <a:t>10.1.2016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69B-0C0E-4DAC-89CE-1487883BED3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69462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636937"/>
            <a:ext cx="7772400" cy="1944191"/>
          </a:xfrm>
        </p:spPr>
        <p:txBody>
          <a:bodyPr/>
          <a:lstStyle/>
          <a:p>
            <a:r>
              <a:rPr lang="fi-FI" dirty="0" smtClean="0"/>
              <a:t>Finland </a:t>
            </a:r>
            <a:r>
              <a:rPr lang="fi-FI" dirty="0" err="1" smtClean="0"/>
              <a:t>under</a:t>
            </a:r>
            <a:r>
              <a:rPr lang="fi-FI" dirty="0" smtClean="0"/>
              <a:t> </a:t>
            </a:r>
            <a:r>
              <a:rPr lang="fi-FI" dirty="0" err="1" smtClean="0"/>
              <a:t>andra</a:t>
            </a:r>
            <a:r>
              <a:rPr lang="fi-FI" dirty="0" smtClean="0"/>
              <a:t> </a:t>
            </a:r>
            <a:r>
              <a:rPr lang="fi-FI" dirty="0" err="1" smtClean="0"/>
              <a:t>världskriget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2857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16632"/>
            <a:ext cx="224047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58"/>
            <a:ext cx="2670048" cy="277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30" y="4142816"/>
            <a:ext cx="3481388" cy="253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6" y="4227303"/>
            <a:ext cx="182775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8" y="4073210"/>
            <a:ext cx="2194179" cy="276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405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sv-FI" dirty="0" smtClean="0"/>
              <a:t>Efter vinterkriget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sv-FI" u="sng" dirty="0" smtClean="0"/>
              <a:t>Bitterheten</a:t>
            </a:r>
            <a:r>
              <a:rPr lang="sv-FI" dirty="0" smtClean="0"/>
              <a:t> på Sovjetunionen stor i Finland</a:t>
            </a:r>
          </a:p>
          <a:p>
            <a:endParaRPr lang="sv-FI" dirty="0" smtClean="0"/>
          </a:p>
          <a:p>
            <a:r>
              <a:rPr lang="sv-FI" dirty="0" smtClean="0"/>
              <a:t>Finlands ställning </a:t>
            </a:r>
            <a:r>
              <a:rPr lang="sv-FI" u="sng" dirty="0" smtClean="0"/>
              <a:t>osäker</a:t>
            </a:r>
          </a:p>
          <a:p>
            <a:endParaRPr lang="sv-FI" u="sng" dirty="0" smtClean="0"/>
          </a:p>
          <a:p>
            <a:r>
              <a:rPr lang="sv-FI" dirty="0" smtClean="0"/>
              <a:t>Finland och Tyskland </a:t>
            </a:r>
            <a:r>
              <a:rPr lang="sv-FI" u="sng" dirty="0" smtClean="0"/>
              <a:t>närmade sig varandra</a:t>
            </a:r>
            <a:endParaRPr lang="sv-FI" u="sng" dirty="0"/>
          </a:p>
        </p:txBody>
      </p:sp>
      <p:pic>
        <p:nvPicPr>
          <p:cNvPr id="4" name="Bildobjekt 3" descr="89582_Hitler_Ryti_mannerhe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293096"/>
            <a:ext cx="2343912" cy="234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sv-FI" dirty="0" smtClean="0"/>
              <a:t>Anfallsskedet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836713"/>
            <a:ext cx="8507288" cy="4392488"/>
          </a:xfrm>
        </p:spPr>
        <p:txBody>
          <a:bodyPr>
            <a:normAutofit fontScale="92500" lnSpcReduction="10000"/>
          </a:bodyPr>
          <a:lstStyle/>
          <a:p>
            <a:r>
              <a:rPr lang="sv-FI" dirty="0" smtClean="0"/>
              <a:t>Sovjetiska bomplan anföll Finland 25.6.1941</a:t>
            </a:r>
          </a:p>
          <a:p>
            <a:pPr lvl="1"/>
            <a:r>
              <a:rPr lang="sv-FI" dirty="0" smtClean="0"/>
              <a:t>Kriget började!</a:t>
            </a:r>
          </a:p>
          <a:p>
            <a:pPr>
              <a:buNone/>
            </a:pPr>
            <a:endParaRPr lang="sv-FI" dirty="0" smtClean="0"/>
          </a:p>
          <a:p>
            <a:r>
              <a:rPr lang="sv-FI" u="sng" dirty="0" smtClean="0"/>
              <a:t>Separat</a:t>
            </a:r>
            <a:r>
              <a:rPr lang="sv-FI" dirty="0" smtClean="0"/>
              <a:t> krig mot Sovjetunionen eller </a:t>
            </a:r>
            <a:r>
              <a:rPr lang="sv-FI" u="sng" dirty="0" smtClean="0"/>
              <a:t>allierat</a:t>
            </a:r>
            <a:r>
              <a:rPr lang="sv-FI" dirty="0" smtClean="0"/>
              <a:t> med Tyskland? (olika tolkningar)</a:t>
            </a:r>
          </a:p>
          <a:p>
            <a:endParaRPr lang="sv-FI" dirty="0" smtClean="0"/>
          </a:p>
          <a:p>
            <a:r>
              <a:rPr lang="sv-FI" dirty="0" smtClean="0"/>
              <a:t>Finländsk </a:t>
            </a:r>
            <a:r>
              <a:rPr lang="sv-FI" u="sng" dirty="0" smtClean="0"/>
              <a:t>offensiv</a:t>
            </a:r>
            <a:r>
              <a:rPr lang="sv-FI" dirty="0" smtClean="0"/>
              <a:t> ungefär fram till självständighetsdagen 1942</a:t>
            </a:r>
          </a:p>
          <a:p>
            <a:pPr lvl="1"/>
            <a:r>
              <a:rPr lang="sv-FI" dirty="0" smtClean="0"/>
              <a:t>Stora områden </a:t>
            </a:r>
            <a:r>
              <a:rPr lang="sv-FI" u="sng" dirty="0" smtClean="0"/>
              <a:t>erövrades</a:t>
            </a:r>
            <a:r>
              <a:rPr lang="sv-FI" dirty="0" smtClean="0"/>
              <a:t> av Finländarna</a:t>
            </a:r>
          </a:p>
        </p:txBody>
      </p:sp>
      <p:pic>
        <p:nvPicPr>
          <p:cNvPr id="4" name="Bildobjekt 3" descr="kartabak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284984"/>
            <a:ext cx="2271903" cy="3390900"/>
          </a:xfrm>
          <a:prstGeom prst="rect">
            <a:avLst/>
          </a:prstGeom>
        </p:spPr>
      </p:pic>
      <p:pic>
        <p:nvPicPr>
          <p:cNvPr id="5" name="Bildobjekt 4" descr="StuG_III_Ausf.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5087112"/>
            <a:ext cx="2834640" cy="177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Ställningskriget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 smtClean="0"/>
              <a:t>1942 och 1943 </a:t>
            </a:r>
            <a:r>
              <a:rPr lang="sv-FI" u="sng" dirty="0" smtClean="0"/>
              <a:t>lugna</a:t>
            </a:r>
            <a:r>
              <a:rPr lang="sv-FI" dirty="0" smtClean="0"/>
              <a:t> år vid fronten</a:t>
            </a:r>
          </a:p>
          <a:p>
            <a:endParaRPr lang="sv-FI" dirty="0" smtClean="0"/>
          </a:p>
          <a:p>
            <a:r>
              <a:rPr lang="sv-FI" dirty="0" smtClean="0"/>
              <a:t>Frontlinjen rörde sig nästan </a:t>
            </a:r>
            <a:r>
              <a:rPr lang="sv-FI" u="sng" dirty="0" smtClean="0"/>
              <a:t>inte</a:t>
            </a:r>
            <a:r>
              <a:rPr lang="sv-FI" dirty="0" smtClean="0"/>
              <a:t> </a:t>
            </a:r>
            <a:endParaRPr lang="sv-FI" dirty="0"/>
          </a:p>
        </p:txBody>
      </p:sp>
      <p:pic>
        <p:nvPicPr>
          <p:cNvPr id="4" name="Bildobjekt 3" descr="kors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429000"/>
            <a:ext cx="4762500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>
            <a:normAutofit fontScale="90000"/>
          </a:bodyPr>
          <a:lstStyle/>
          <a:p>
            <a:r>
              <a:rPr lang="sv-FI" dirty="0" smtClean="0"/>
              <a:t>Sovjetunionens offensiv sommaren 1944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sv-FI" dirty="0" smtClean="0"/>
              <a:t>9.6.1944 inledde Sovjetunionen en </a:t>
            </a:r>
            <a:r>
              <a:rPr lang="sv-FI" u="sng" dirty="0" smtClean="0"/>
              <a:t>storoffensiv</a:t>
            </a:r>
            <a:r>
              <a:rPr lang="sv-FI" dirty="0" smtClean="0"/>
              <a:t> på </a:t>
            </a:r>
            <a:r>
              <a:rPr lang="sv-FI" u="sng" dirty="0" smtClean="0"/>
              <a:t>karelska näset</a:t>
            </a:r>
          </a:p>
          <a:p>
            <a:endParaRPr lang="sv-FI" u="sng" dirty="0" smtClean="0"/>
          </a:p>
          <a:p>
            <a:r>
              <a:rPr lang="sv-FI" dirty="0" smtClean="0"/>
              <a:t>Finlands huvudförsvar </a:t>
            </a:r>
            <a:r>
              <a:rPr lang="sv-FI" u="sng" dirty="0" smtClean="0"/>
              <a:t>bröts snabbt ner</a:t>
            </a:r>
          </a:p>
          <a:p>
            <a:endParaRPr lang="sv-FI" u="sng" dirty="0" smtClean="0"/>
          </a:p>
          <a:p>
            <a:r>
              <a:rPr lang="sv-FI" u="sng" dirty="0" smtClean="0"/>
              <a:t>Vapenstillestånd</a:t>
            </a:r>
            <a:r>
              <a:rPr lang="sv-FI" dirty="0" smtClean="0"/>
              <a:t> i september år 1944</a:t>
            </a:r>
            <a:endParaRPr lang="sv-FI" u="sng" dirty="0"/>
          </a:p>
        </p:txBody>
      </p:sp>
      <p:pic>
        <p:nvPicPr>
          <p:cNvPr id="4" name="Bildobjekt 3" descr="Tali-Ihant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901184"/>
            <a:ext cx="2743200" cy="1956816"/>
          </a:xfrm>
          <a:prstGeom prst="rect">
            <a:avLst/>
          </a:prstGeom>
        </p:spPr>
      </p:pic>
      <p:pic>
        <p:nvPicPr>
          <p:cNvPr id="5" name="Bildobjekt 4" descr="jsdia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959096"/>
            <a:ext cx="2844800" cy="1898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Efter kriget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sv-FI" u="sng" dirty="0" smtClean="0"/>
              <a:t>Tunga fredsvillkor för Finland</a:t>
            </a:r>
            <a:r>
              <a:rPr lang="sv-FI" dirty="0" smtClean="0"/>
              <a:t>:</a:t>
            </a:r>
          </a:p>
          <a:p>
            <a:pPr lvl="1"/>
            <a:r>
              <a:rPr lang="sv-FI" dirty="0" smtClean="0"/>
              <a:t>Det kommunistiska partiet skulle tillåtas igen</a:t>
            </a:r>
          </a:p>
          <a:p>
            <a:pPr lvl="1"/>
            <a:r>
              <a:rPr lang="sv-FI" dirty="0" smtClean="0"/>
              <a:t>En grupp politiker, </a:t>
            </a:r>
            <a:r>
              <a:rPr lang="sv-FI" dirty="0" err="1" smtClean="0"/>
              <a:t>tex</a:t>
            </a:r>
            <a:r>
              <a:rPr lang="sv-FI" dirty="0" smtClean="0"/>
              <a:t>. Risto Ryti, dömdes som krigsförbrytare till fängelse</a:t>
            </a:r>
          </a:p>
          <a:p>
            <a:pPr lvl="1"/>
            <a:r>
              <a:rPr lang="sv-FI" u="sng" dirty="0" smtClean="0"/>
              <a:t>Stora landförluster</a:t>
            </a:r>
          </a:p>
          <a:p>
            <a:pPr lvl="1"/>
            <a:r>
              <a:rPr lang="sv-FI" dirty="0" smtClean="0"/>
              <a:t>En stor </a:t>
            </a:r>
            <a:r>
              <a:rPr lang="sv-FI" u="sng" dirty="0" smtClean="0"/>
              <a:t>krigsskadeståndssumma</a:t>
            </a:r>
            <a:r>
              <a:rPr lang="sv-FI" dirty="0" smtClean="0"/>
              <a:t> skulle betalas</a:t>
            </a:r>
          </a:p>
          <a:p>
            <a:pPr lvl="1"/>
            <a:endParaRPr lang="sv-FI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95800"/>
            <a:ext cx="182775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Lapplandskriget 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 smtClean="0"/>
              <a:t>Finland fick order om att fördriva tyskarna från landet -&gt; </a:t>
            </a:r>
            <a:r>
              <a:rPr lang="sv-FI" u="sng" dirty="0" smtClean="0"/>
              <a:t>Lapplandskriget</a:t>
            </a:r>
            <a:endParaRPr lang="sv-FI" dirty="0"/>
          </a:p>
        </p:txBody>
      </p:sp>
      <p:pic>
        <p:nvPicPr>
          <p:cNvPr id="4" name="Bildobjekt 3" descr="Lapplandskrig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429000"/>
            <a:ext cx="4389120" cy="305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Samförstånd med Sovjetunionen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/>
          </a:bodyPr>
          <a:lstStyle/>
          <a:p>
            <a:r>
              <a:rPr lang="sv-FI" dirty="0" smtClean="0"/>
              <a:t>Finland uppfyllde fredsvillkoren </a:t>
            </a:r>
            <a:r>
              <a:rPr lang="sv-FI" u="sng" dirty="0" smtClean="0"/>
              <a:t>till punkt och pricka</a:t>
            </a:r>
            <a:endParaRPr lang="sv-FI" dirty="0" smtClean="0"/>
          </a:p>
          <a:p>
            <a:endParaRPr lang="sv-FI" dirty="0" smtClean="0"/>
          </a:p>
          <a:p>
            <a:r>
              <a:rPr lang="sv-FI" dirty="0" smtClean="0"/>
              <a:t>Paasikivi president år 1946: </a:t>
            </a:r>
            <a:r>
              <a:rPr lang="sv-FI" u="sng" dirty="0" smtClean="0"/>
              <a:t>Sovjetvänlig politik</a:t>
            </a:r>
          </a:p>
          <a:p>
            <a:endParaRPr lang="sv-FI" u="sng" dirty="0" smtClean="0"/>
          </a:p>
          <a:p>
            <a:r>
              <a:rPr lang="sv-FI" dirty="0" smtClean="0"/>
              <a:t>1948: </a:t>
            </a:r>
            <a:r>
              <a:rPr lang="sv-FI" u="sng" dirty="0" smtClean="0"/>
              <a:t>VSB-pakten</a:t>
            </a:r>
            <a:r>
              <a:rPr lang="sv-FI" dirty="0" smtClean="0"/>
              <a:t> (Fördraget om vänskap, samarbete och ömsesidigt bistånd)</a:t>
            </a:r>
          </a:p>
          <a:p>
            <a:endParaRPr lang="sv-FI" u="sng" dirty="0" smtClean="0"/>
          </a:p>
          <a:p>
            <a:r>
              <a:rPr lang="sv-FI" dirty="0" smtClean="0"/>
              <a:t>-&gt; Finlands förhållande till Sovjet </a:t>
            </a:r>
            <a:r>
              <a:rPr lang="sv-FI" u="sng" dirty="0" smtClean="0"/>
              <a:t>förbättrades</a:t>
            </a:r>
            <a:endParaRPr lang="sv-FI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Vinterkriget 1939–1940</a:t>
            </a:r>
            <a:endParaRPr lang="sv-FI" dirty="0"/>
          </a:p>
        </p:txBody>
      </p:sp>
      <p:pic>
        <p:nvPicPr>
          <p:cNvPr id="4" name="Platshållare för innehåll 3" descr="ra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7687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Orsaker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 smtClean="0"/>
              <a:t>Den </a:t>
            </a:r>
            <a:r>
              <a:rPr lang="sv-FI" dirty="0" smtClean="0"/>
              <a:t>finsk-sovjetiska </a:t>
            </a:r>
            <a:r>
              <a:rPr lang="sv-FI" dirty="0" smtClean="0"/>
              <a:t>gränsen gick </a:t>
            </a:r>
            <a:r>
              <a:rPr lang="sv-FI" u="sng" dirty="0" smtClean="0"/>
              <a:t>bara 30 kilometer från Leningrad</a:t>
            </a:r>
            <a:r>
              <a:rPr lang="sv-FI" dirty="0" smtClean="0"/>
              <a:t> (S:t Petersburg)</a:t>
            </a:r>
          </a:p>
          <a:p>
            <a:endParaRPr lang="sv-FI" dirty="0" smtClean="0"/>
          </a:p>
          <a:p>
            <a:r>
              <a:rPr lang="sv-FI" u="sng" dirty="0" err="1" smtClean="0"/>
              <a:t>Molotov-Ribbentropp-pakten</a:t>
            </a:r>
            <a:endParaRPr lang="sv-FI" u="sng" dirty="0"/>
          </a:p>
        </p:txBody>
      </p:sp>
      <p:pic>
        <p:nvPicPr>
          <p:cNvPr id="4" name="Bildobjekt 3" descr="7_kormano_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423285"/>
            <a:ext cx="2371725" cy="3434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sv-FI" dirty="0" smtClean="0"/>
              <a:t>Sovjetiska krav på att </a:t>
            </a:r>
            <a:r>
              <a:rPr lang="sv-FI" u="sng" dirty="0" smtClean="0"/>
              <a:t>få vissa områden</a:t>
            </a:r>
            <a:r>
              <a:rPr lang="sv-FI" dirty="0" smtClean="0"/>
              <a:t> av Finland </a:t>
            </a:r>
            <a:r>
              <a:rPr lang="sv-FI" u="sng" dirty="0" smtClean="0"/>
              <a:t>godkändes inte</a:t>
            </a:r>
          </a:p>
          <a:p>
            <a:endParaRPr lang="sv-FI" dirty="0" smtClean="0"/>
          </a:p>
          <a:p>
            <a:endParaRPr lang="sv-FI" dirty="0" smtClean="0"/>
          </a:p>
          <a:p>
            <a:r>
              <a:rPr lang="sv-FI" dirty="0" smtClean="0"/>
              <a:t>”</a:t>
            </a:r>
            <a:r>
              <a:rPr lang="sv-FI" u="sng" dirty="0" smtClean="0"/>
              <a:t>Skotten i </a:t>
            </a:r>
            <a:r>
              <a:rPr lang="sv-FI" u="sng" dirty="0" err="1" smtClean="0"/>
              <a:t>Mainila</a:t>
            </a:r>
            <a:r>
              <a:rPr lang="sv-FI" dirty="0" smtClean="0"/>
              <a:t>” 26.11.1939</a:t>
            </a:r>
            <a:endParaRPr lang="sv-FI" dirty="0"/>
          </a:p>
        </p:txBody>
      </p:sp>
      <p:pic>
        <p:nvPicPr>
          <p:cNvPr id="4" name="Bildobjekt 3" descr="250px-Paasikivi_october_1939_kajander_hakki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933056"/>
            <a:ext cx="3175000" cy="2095500"/>
          </a:xfrm>
          <a:prstGeom prst="rect">
            <a:avLst/>
          </a:prstGeom>
        </p:spPr>
      </p:pic>
      <p:pic>
        <p:nvPicPr>
          <p:cNvPr id="5" name="Bildobjekt 4" descr="mainila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212976"/>
            <a:ext cx="3543300" cy="3442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sv-FI" dirty="0" smtClean="0"/>
              <a:t>Sovjetunionen anföll Finland </a:t>
            </a:r>
            <a:r>
              <a:rPr lang="sv-FI" u="sng" dirty="0" smtClean="0"/>
              <a:t>30.11.1939</a:t>
            </a:r>
            <a:endParaRPr lang="sv-FI" u="sng" dirty="0"/>
          </a:p>
        </p:txBody>
      </p:sp>
      <p:pic>
        <p:nvPicPr>
          <p:cNvPr id="4" name="Bildobjekt 3" descr="300px-Talvisota_SB-2_Helsink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5652120" cy="3205067"/>
          </a:xfrm>
          <a:prstGeom prst="rect">
            <a:avLst/>
          </a:prstGeom>
        </p:spPr>
      </p:pic>
      <p:pic>
        <p:nvPicPr>
          <p:cNvPr id="5" name="Bildobjekt 4" descr="250px-Winterwar-december1939-soviet-attacks_finni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052736"/>
            <a:ext cx="2548044" cy="554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 smtClean="0"/>
              <a:t>Ryskt propagandaförsök: </a:t>
            </a:r>
            <a:r>
              <a:rPr lang="sv-FI" u="sng" dirty="0" smtClean="0"/>
              <a:t>Terijokiregeringen</a:t>
            </a:r>
            <a:endParaRPr lang="sv-FI" u="sng" dirty="0"/>
          </a:p>
        </p:txBody>
      </p:sp>
      <p:pic>
        <p:nvPicPr>
          <p:cNvPr id="4" name="Bildobjekt 3" descr="•kuusinenOV_0KuusinenOV0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564904"/>
            <a:ext cx="2189666" cy="3639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 smtClean="0"/>
              <a:t>Kriget gick </a:t>
            </a:r>
            <a:r>
              <a:rPr lang="sv-FI" u="sng" dirty="0" smtClean="0"/>
              <a:t>i början dåligt för Sovjetunionen</a:t>
            </a:r>
          </a:p>
          <a:p>
            <a:endParaRPr lang="sv-FI" dirty="0" smtClean="0"/>
          </a:p>
          <a:p>
            <a:r>
              <a:rPr lang="sv-FI" u="sng" dirty="0" smtClean="0"/>
              <a:t>Orsaker</a:t>
            </a:r>
            <a:r>
              <a:rPr lang="sv-FI" dirty="0" smtClean="0"/>
              <a:t>:</a:t>
            </a:r>
          </a:p>
          <a:p>
            <a:pPr lvl="1"/>
            <a:r>
              <a:rPr lang="sv-FI" dirty="0" smtClean="0"/>
              <a:t>Dumdristiga anfall</a:t>
            </a:r>
          </a:p>
          <a:p>
            <a:pPr lvl="1"/>
            <a:r>
              <a:rPr lang="sv-FI" dirty="0" smtClean="0"/>
              <a:t>Avsaknad av officerare</a:t>
            </a:r>
          </a:p>
          <a:p>
            <a:pPr lvl="1"/>
            <a:r>
              <a:rPr lang="sv-FI" dirty="0" smtClean="0"/>
              <a:t>Mottitaktiken</a:t>
            </a:r>
          </a:p>
          <a:p>
            <a:pPr lvl="1"/>
            <a:r>
              <a:rPr lang="sv-FI" dirty="0" smtClean="0"/>
              <a:t>Kyla och brist på förnödenheter</a:t>
            </a:r>
          </a:p>
          <a:p>
            <a:pPr lvl="1"/>
            <a:endParaRPr lang="sv-FI" dirty="0"/>
          </a:p>
        </p:txBody>
      </p:sp>
      <p:pic>
        <p:nvPicPr>
          <p:cNvPr id="4" name="Bildobjekt 3" descr="lemece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564904"/>
            <a:ext cx="27813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sv-FI" dirty="0" smtClean="0"/>
              <a:t>1940: Sovjetunionen inledde ett </a:t>
            </a:r>
            <a:r>
              <a:rPr lang="sv-FI" u="sng" dirty="0" smtClean="0"/>
              <a:t>massivt</a:t>
            </a:r>
            <a:r>
              <a:rPr lang="sv-FI" dirty="0" smtClean="0"/>
              <a:t> </a:t>
            </a:r>
            <a:r>
              <a:rPr lang="sv-FI" u="sng" dirty="0" smtClean="0"/>
              <a:t>storanfall på karelska näset</a:t>
            </a:r>
            <a:endParaRPr lang="sv-FI" dirty="0" smtClean="0"/>
          </a:p>
          <a:p>
            <a:endParaRPr lang="sv-FI" dirty="0" smtClean="0"/>
          </a:p>
          <a:p>
            <a:r>
              <a:rPr lang="sv-FI" dirty="0" smtClean="0"/>
              <a:t>Mars 1940: </a:t>
            </a:r>
            <a:r>
              <a:rPr lang="sv-FI" u="sng" dirty="0" smtClean="0"/>
              <a:t>Fred</a:t>
            </a:r>
            <a:r>
              <a:rPr lang="sv-FI" dirty="0" smtClean="0"/>
              <a:t> mellan länderna</a:t>
            </a:r>
          </a:p>
          <a:p>
            <a:endParaRPr lang="sv-FI" dirty="0" smtClean="0"/>
          </a:p>
          <a:p>
            <a:r>
              <a:rPr lang="sv-FI" dirty="0" smtClean="0"/>
              <a:t>Finland tvingades uppfylla </a:t>
            </a:r>
            <a:r>
              <a:rPr lang="sv-FI" u="sng" dirty="0" smtClean="0"/>
              <a:t>stränga fredsvillkor</a:t>
            </a:r>
            <a:endParaRPr lang="sv-FI" dirty="0"/>
          </a:p>
        </p:txBody>
      </p:sp>
      <p:pic>
        <p:nvPicPr>
          <p:cNvPr id="4" name="Bildobjekt 3" descr="7_kormano_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789040"/>
            <a:ext cx="1950085" cy="282409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224047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Fortsättningskriget 1941–1944 </a:t>
            </a:r>
            <a:endParaRPr lang="sv-FI" dirty="0"/>
          </a:p>
        </p:txBody>
      </p:sp>
      <p:pic>
        <p:nvPicPr>
          <p:cNvPr id="4" name="Platshållare för innehåll 3" descr="jatkosota_2_1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257</Words>
  <Application>Microsoft Office PowerPoint</Application>
  <PresentationFormat>Bildspel på skärmen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Office-teema</vt:lpstr>
      <vt:lpstr>Finland under andra världskriget</vt:lpstr>
      <vt:lpstr>Vinterkriget 1939–1940</vt:lpstr>
      <vt:lpstr>Orsaker</vt:lpstr>
      <vt:lpstr>Bild 4</vt:lpstr>
      <vt:lpstr>Bild 5</vt:lpstr>
      <vt:lpstr>Bild 6</vt:lpstr>
      <vt:lpstr>Bild 7</vt:lpstr>
      <vt:lpstr>Bild 8</vt:lpstr>
      <vt:lpstr>Fortsättningskriget 1941–1944 </vt:lpstr>
      <vt:lpstr>Efter vinterkriget</vt:lpstr>
      <vt:lpstr>Anfallsskedet</vt:lpstr>
      <vt:lpstr>Ställningskriget</vt:lpstr>
      <vt:lpstr>Sovjetunionens offensiv sommaren 1944</vt:lpstr>
      <vt:lpstr>Efter kriget</vt:lpstr>
      <vt:lpstr>Lapplandskriget </vt:lpstr>
      <vt:lpstr>Samförstånd med Sovjetunionen</vt:lpstr>
    </vt:vector>
  </TitlesOfParts>
  <Company>Lohjan kaupunki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 under andra världskriget</dc:title>
  <dc:creator>Nylund Christian</dc:creator>
  <cp:lastModifiedBy>Christian</cp:lastModifiedBy>
  <cp:revision>18</cp:revision>
  <dcterms:created xsi:type="dcterms:W3CDTF">2015-02-03T12:27:38Z</dcterms:created>
  <dcterms:modified xsi:type="dcterms:W3CDTF">2016-01-10T18:37:48Z</dcterms:modified>
</cp:coreProperties>
</file>