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81" r:id="rId5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D7A8"/>
    <a:srgbClr val="4B5E71"/>
    <a:srgbClr val="60BA48"/>
    <a:srgbClr val="00B4D5"/>
    <a:srgbClr val="01BBD6"/>
    <a:srgbClr val="65B3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87C54B4-237B-3C3C-B2C1-3BB832087E1C}" v="5" dt="2024-02-22T08:12:32.837"/>
    <p1510:client id="{F5A76C64-7884-4C8F-63F9-5D18B527D4E2}" v="16" dt="2024-02-22T08:22:54.815"/>
    <p1510:client id="{FA09F2EB-1E98-4C2B-9A70-A253D0EC1463}" v="86" dt="2024-02-22T09:34:31.98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CD11800-43DA-DFE3-F51C-0859044DDA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ED83ED5D-C33F-C528-DD3E-6664097249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A3789A2-A201-F4B6-5F1B-939D248023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A788A-812E-4042-92F1-63787863B3C0}" type="datetimeFigureOut">
              <a:rPr lang="fi-FI" smtClean="0"/>
              <a:t>22.2.2024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4EE7C0B-D528-7233-5436-075DB9F32A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05B8A25-03D0-5F75-4F2A-CB57178F3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CFCB8-C390-4D3B-AE91-1B4C3F486ED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96612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0E6C5DA-27A0-AF8A-77C3-4CCE1D3B21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A6550114-BC25-9561-DAD3-8EFFDE3AE4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1B22C5F-27C3-1B1E-072E-AB5DF7D127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A788A-812E-4042-92F1-63787863B3C0}" type="datetimeFigureOut">
              <a:rPr lang="fi-FI" smtClean="0"/>
              <a:t>22.2.2024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E8F27C90-1F5B-E340-ADA2-7D490D77B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AE83CE4-1367-C6EC-40B3-403E6B15D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CFCB8-C390-4D3B-AE91-1B4C3F486ED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588557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7A57D56E-3990-3BD6-1575-171CDB938F1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EBD85C1F-A193-7153-1BC7-A4B94E5454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242FC13D-0558-D04A-4009-7A4040F304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A788A-812E-4042-92F1-63787863B3C0}" type="datetimeFigureOut">
              <a:rPr lang="fi-FI" smtClean="0"/>
              <a:t>22.2.2024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94A0C974-D600-7B3A-B73B-827F9389A2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1E80194-17D3-9A45-83E9-28350EC5F1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CFCB8-C390-4D3B-AE91-1B4C3F486ED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22632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84BA4C5-76AE-E05E-15FA-9DDF167E9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23A832B-DDCF-7EE4-89DE-9F4ADCDE78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2E4EAD4-015F-B93F-54D9-F6DC57C919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A788A-812E-4042-92F1-63787863B3C0}" type="datetimeFigureOut">
              <a:rPr lang="fi-FI" smtClean="0"/>
              <a:t>22.2.2024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C6A71A94-96B9-8F7C-C22B-3948298EF5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E5C83F8-4453-201F-D4A5-A3C94E545E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CFCB8-C390-4D3B-AE91-1B4C3F486ED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00456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5829471-C217-5140-4CF9-FF2136B556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89B70BCF-028D-D592-455A-CE05DAAE22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92EBE84F-1996-A438-68C0-A9CADA55F9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A788A-812E-4042-92F1-63787863B3C0}" type="datetimeFigureOut">
              <a:rPr lang="fi-FI" smtClean="0"/>
              <a:t>22.2.2024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AD54941-7C69-DE48-D4F9-320D98436D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F5364D8D-CC5E-09D6-ACE7-BD4B06DB23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CFCB8-C390-4D3B-AE91-1B4C3F486ED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822967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830DE54-15A6-2E6F-FDD3-9060E8886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DC3A349-38B4-AE0C-7F88-931AA4A8EA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EF215FA7-5A59-487C-BA19-3B08B7F72E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AAEB862C-C212-5E43-90E0-6E75F25805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A788A-812E-4042-92F1-63787863B3C0}" type="datetimeFigureOut">
              <a:rPr lang="fi-FI" smtClean="0"/>
              <a:t>22.2.2024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B408DE3D-590F-3DD0-0EC1-7959D3E3A3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B1348DD2-E63A-B7B0-B486-D77458A71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CFCB8-C390-4D3B-AE91-1B4C3F486ED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724540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EBD8C22-82F6-D0FF-A89C-D5323377F3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B27E1AE1-F1B6-8919-14B2-761DE8352B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C475790A-FBBC-6966-7FDC-1C1B8C2AB3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3BB47FB7-E7C7-9D25-7E0D-B8F129A4EC3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4EBA6844-4F0A-576C-A67E-E2CB6360993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F8CA6A42-62B8-6503-9288-42CB639B41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A788A-812E-4042-92F1-63787863B3C0}" type="datetimeFigureOut">
              <a:rPr lang="fi-FI" smtClean="0"/>
              <a:t>22.2.2024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657918B1-5B9D-8822-5872-5516F5BD6D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8278CBD4-F2A5-4BF3-1F68-0F8E773F7C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CFCB8-C390-4D3B-AE91-1B4C3F486ED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118553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1389368-17E9-45C2-D752-2DD50BA1C1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FF92F2E5-AA8F-0D34-499A-FFB2A8CB9B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A788A-812E-4042-92F1-63787863B3C0}" type="datetimeFigureOut">
              <a:rPr lang="fi-FI" smtClean="0"/>
              <a:t>22.2.2024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95107CF4-A4CB-8953-F8C5-7BA151491A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CBD8F54D-3CDE-E295-CB19-1BD3CA7551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CFCB8-C390-4D3B-AE91-1B4C3F486ED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662917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AD3EB842-173F-B658-AD3D-4E0490A320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A788A-812E-4042-92F1-63787863B3C0}" type="datetimeFigureOut">
              <a:rPr lang="fi-FI" smtClean="0"/>
              <a:t>22.2.2024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C21A4673-847C-57B3-AB34-69C183917D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C39A798F-34D9-FCDB-655F-4DC82C041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CFCB8-C390-4D3B-AE91-1B4C3F486ED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56504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97231A1-E7FA-7660-05C8-6BF59FE964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2185E9C-9F66-5F62-3CBB-B5F86D300A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A5971259-AB47-8AC0-3822-8BD62FD840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42CD75E8-6706-6475-208D-B56E3B719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A788A-812E-4042-92F1-63787863B3C0}" type="datetimeFigureOut">
              <a:rPr lang="fi-FI" smtClean="0"/>
              <a:t>22.2.2024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6B1E9DE6-A3C0-D3FA-BD29-3209E44BA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2BC61272-00F3-B2EB-0C11-4DEEF0989C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CFCB8-C390-4D3B-AE91-1B4C3F486ED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751166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C43C8D4-AF97-E9F3-CC50-E39363C73E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845C37FE-15C9-B7DA-055D-11A2AB0BB2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B98DDDA5-86CF-CE46-270E-5B763095CD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22EF2D31-B941-631D-C2CB-0A9FE32A79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A788A-812E-4042-92F1-63787863B3C0}" type="datetimeFigureOut">
              <a:rPr lang="fi-FI" smtClean="0"/>
              <a:t>22.2.2024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715CDE3E-01C6-692E-EFD2-1B25231607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784846A8-5E42-8C59-D275-1F62ED2EF6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CFCB8-C390-4D3B-AE91-1B4C3F486ED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16179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242AB9A5-79A1-A570-998A-9A33CFE49C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D5692F0E-B439-A4FD-A44B-5062933F02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9CE03DB-0B07-AB0C-18C5-245E43C1EE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9A788A-812E-4042-92F1-63787863B3C0}" type="datetimeFigureOut">
              <a:rPr lang="fi-FI" smtClean="0"/>
              <a:t>22.2.2024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08D528F-7F53-DF4D-D7B8-B28873FF57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42EC7B0-A5D2-8877-0C45-9361300155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6CFCB8-C390-4D3B-AE91-1B4C3F486ED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83388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aanekoski-my.sharepoint.com/:v:/g/personal/mari_koistinen_aanekoski_fi/EQKLGsk9AmlOifmcWzFWhlEBh4lXFphKhOWup293FCj65w?nav=eyJyZWZlcnJhbEluZm8iOnsicmVmZXJyYWxBcHAiOiJPbmVEcml2ZUZvckJ1c2luZXNzIiwicmVmZXJyYWxBcHBQbGF0Zm9ybSI6IldlYiIsInJlZmVycmFsTW9kZSI6InZpZXciLCJyZWZlcnJhbFZpZXciOiJNeUZpbGVzTGlua0NvcHkifX0&amp;e=cGTbrn" TargetMode="External"/><Relationship Id="rId3" Type="http://schemas.openxmlformats.org/officeDocument/2006/relationships/hyperlink" Target="https://aanekoski-my.sharepoint.com/:i:/g/personal/mari_koistinen_aanekoski_fi/Ee_KJal-Xh1MmpUXTC3ntO4BqSIguQqKYi2YV7BpMzu5ag?e=8QKnyg" TargetMode="External"/><Relationship Id="rId7" Type="http://schemas.openxmlformats.org/officeDocument/2006/relationships/hyperlink" Target="https://aanekoski-my.sharepoint.com/:i:/g/personal/mari_koistinen_aanekoski_fi/EU0DYWm-qT5Cq1o9M7neJkYBwCaTmxwJ7NCZLymrS1Oo4w?e=AKSCA2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aanekoski-my.sharepoint.com/:i:/g/personal/mari_koistinen_aanekoski_fi/EfodDcgQSKVJqpw5yJ9849gBjQp3H9B_6n7Lv0FU3PWAgQ?e=VveXYK" TargetMode="External"/><Relationship Id="rId5" Type="http://schemas.openxmlformats.org/officeDocument/2006/relationships/hyperlink" Target="https://aanekoski-my.sharepoint.com/:i:/g/personal/mari_koistinen_aanekoski_fi/EfodDcgQSKVJqpw5yJ9849gBjQp3H9B_6n7Lv0FU3PWAgQ?e=fBVO2f" TargetMode="External"/><Relationship Id="rId4" Type="http://schemas.openxmlformats.org/officeDocument/2006/relationships/hyperlink" Target="https://aanekoski-my.sharepoint.com/:i:/g/personal/mari_koistinen_aanekoski_fi/ERPmr9fau6VHu5EOX2u0PmIByvJ4i5vEQmGuGK8Kyf25Dw?e=NtxSC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BC6EC11-32EA-D974-BDCD-A36F2F2F1B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3">
            <a:extLst>
              <a:ext uri="{FF2B5EF4-FFF2-40B4-BE49-F238E27FC236}">
                <a16:creationId xmlns:a16="http://schemas.microsoft.com/office/drawing/2014/main" id="{123A5C4B-4F60-85F5-4D57-6FF091530E09}"/>
              </a:ext>
            </a:extLst>
          </p:cNvPr>
          <p:cNvSpPr/>
          <p:nvPr/>
        </p:nvSpPr>
        <p:spPr>
          <a:xfrm>
            <a:off x="0" y="5903843"/>
            <a:ext cx="12192000" cy="9541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75B63AE8-56FB-EA10-77C6-81B1FBC7069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9042" y="6150281"/>
            <a:ext cx="1263516" cy="707719"/>
          </a:xfrm>
          <a:prstGeom prst="rect">
            <a:avLst/>
          </a:prstGeom>
        </p:spPr>
      </p:pic>
      <p:sp>
        <p:nvSpPr>
          <p:cNvPr id="10" name="Suorakulmio 9">
            <a:extLst>
              <a:ext uri="{FF2B5EF4-FFF2-40B4-BE49-F238E27FC236}">
                <a16:creationId xmlns:a16="http://schemas.microsoft.com/office/drawing/2014/main" id="{5226D99A-58FC-2F2F-A5A6-098290B82DC0}"/>
              </a:ext>
            </a:extLst>
          </p:cNvPr>
          <p:cNvSpPr/>
          <p:nvPr/>
        </p:nvSpPr>
        <p:spPr>
          <a:xfrm>
            <a:off x="0" y="-1"/>
            <a:ext cx="12192000" cy="1452881"/>
          </a:xfrm>
          <a:prstGeom prst="rect">
            <a:avLst/>
          </a:prstGeom>
          <a:solidFill>
            <a:srgbClr val="00B4D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2D5FC720-651F-32B5-AF66-6090ED258C8A}"/>
              </a:ext>
            </a:extLst>
          </p:cNvPr>
          <p:cNvSpPr txBox="1"/>
          <p:nvPr/>
        </p:nvSpPr>
        <p:spPr>
          <a:xfrm>
            <a:off x="251791" y="54651"/>
            <a:ext cx="1168841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i-FI" sz="3600" b="1">
                <a:solidFill>
                  <a:schemeClr val="bg1"/>
                </a:solidFill>
                <a:latin typeface="Trebuchet MS" panose="020B0603020202020204" pitchFamily="34" charset="0"/>
              </a:rPr>
              <a:t>Poissaolojen liittyvien </a:t>
            </a:r>
          </a:p>
          <a:p>
            <a:pPr algn="ctr"/>
            <a:r>
              <a:rPr lang="fi-FI" sz="3600" b="1">
                <a:solidFill>
                  <a:schemeClr val="bg1"/>
                </a:solidFill>
                <a:latin typeface="Trebuchet MS" panose="020B0603020202020204" pitchFamily="34" charset="0"/>
              </a:rPr>
              <a:t>toimenpiteiden kirjaaminen Wilmaan</a:t>
            </a:r>
          </a:p>
        </p:txBody>
      </p:sp>
      <p:sp>
        <p:nvSpPr>
          <p:cNvPr id="2" name="Tekstiruutu 1">
            <a:extLst>
              <a:ext uri="{FF2B5EF4-FFF2-40B4-BE49-F238E27FC236}">
                <a16:creationId xmlns:a16="http://schemas.microsoft.com/office/drawing/2014/main" id="{BF01BA41-FCE9-F3E3-5E3B-1EBD0B33FCE6}"/>
              </a:ext>
            </a:extLst>
          </p:cNvPr>
          <p:cNvSpPr txBox="1"/>
          <p:nvPr/>
        </p:nvSpPr>
        <p:spPr>
          <a:xfrm>
            <a:off x="251791" y="1492604"/>
            <a:ext cx="11229009" cy="61709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l" rtl="0" fontAlgn="base"/>
            <a:r>
              <a:rPr lang="fi-FI" sz="1700" b="0" i="0">
                <a:solidFill>
                  <a:srgbClr val="000000"/>
                </a:solidFill>
                <a:effectLst/>
                <a:latin typeface="Calibri"/>
                <a:cs typeface="Calibri"/>
              </a:rPr>
              <a:t>Kun opiskelijalla on täyttynyt 30 tunnin poissaoloraja, lähtee seuraavana yönä Primuksesta </a:t>
            </a:r>
            <a:r>
              <a:rPr lang="fi-FI" sz="1700" b="0" i="0">
                <a:solidFill>
                  <a:srgbClr val="000000"/>
                </a:solidFill>
                <a:effectLst/>
                <a:latin typeface="Calibri"/>
                <a:cs typeface="Calibri"/>
                <a:hlinkClick r:id="rId3" action="ppaction://hlinkfile"/>
              </a:rPr>
              <a:t>sähköpostiviesti</a:t>
            </a:r>
            <a:r>
              <a:rPr lang="fi-FI" sz="1700" b="0" i="0">
                <a:solidFill>
                  <a:srgbClr val="000000"/>
                </a:solidFill>
                <a:effectLst/>
                <a:latin typeface="Calibri"/>
                <a:cs typeface="Calibri"/>
              </a:rPr>
              <a:t> luokanopettajalle/luokanohjaajalle.</a:t>
            </a:r>
          </a:p>
          <a:p>
            <a:pPr algn="l" rtl="0" fontAlgn="base"/>
            <a:endParaRPr lang="fi-FI" sz="170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l" rtl="0" fontAlgn="base"/>
            <a:r>
              <a:rPr lang="fi-FI" sz="1700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1. Tarkista sähköposti-ilmoituksessa, kenellä opiskelijalla on täyttynyt poissaoloraja. </a:t>
            </a:r>
          </a:p>
          <a:p>
            <a:pPr algn="l" rtl="0" fontAlgn="base"/>
            <a:r>
              <a:rPr lang="fi-FI" sz="1700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2. Kun on sopiva hetki, tee tarvittava tukitoimi (soita huoltajalle, keskustele oppilaan kanssa </a:t>
            </a:r>
            <a:r>
              <a:rPr lang="fi-FI" sz="1700" b="0" i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tmv</a:t>
            </a:r>
            <a:r>
              <a:rPr lang="fi-FI" sz="1700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.) </a:t>
            </a:r>
          </a:p>
          <a:p>
            <a:pPr algn="l" rtl="0" fontAlgn="base"/>
            <a:r>
              <a:rPr lang="fi-FI" sz="1700" b="0" i="0">
                <a:solidFill>
                  <a:srgbClr val="000000"/>
                </a:solidFill>
                <a:effectLst/>
                <a:latin typeface="Calibri"/>
                <a:cs typeface="Calibri"/>
              </a:rPr>
              <a:t>3. Kun olet tehnyt tukitoimen, avaa saamasi sähköposti ja klikkaa viestin linkkiä, selaimeen aukeaa </a:t>
            </a:r>
            <a:r>
              <a:rPr lang="fi-FI" sz="1700">
                <a:solidFill>
                  <a:srgbClr val="000000"/>
                </a:solidFill>
                <a:latin typeface="Calibri"/>
                <a:cs typeface="Calibri"/>
                <a:hlinkClick r:id="rId4"/>
              </a:rPr>
              <a:t>lomake</a:t>
            </a:r>
            <a:r>
              <a:rPr lang="fi-FI" sz="1700">
                <a:solidFill>
                  <a:srgbClr val="000000"/>
                </a:solidFill>
                <a:latin typeface="Calibri"/>
                <a:cs typeface="Calibri"/>
              </a:rPr>
              <a:t> (Poissaolojen tarkistus). Klikkaa kohtaa kirjaa toimenpide.  </a:t>
            </a:r>
          </a:p>
          <a:p>
            <a:pPr fontAlgn="base"/>
            <a:r>
              <a:rPr lang="fi-FI" sz="1700">
                <a:solidFill>
                  <a:srgbClr val="000000"/>
                </a:solidFill>
                <a:latin typeface="Calibri"/>
                <a:cs typeface="Calibri"/>
              </a:rPr>
              <a:t>4</a:t>
            </a:r>
            <a:r>
              <a:rPr lang="fi-FI" sz="1700" b="0" i="0">
                <a:solidFill>
                  <a:srgbClr val="000000"/>
                </a:solidFill>
                <a:effectLst/>
                <a:latin typeface="Calibri"/>
                <a:cs typeface="Calibri"/>
              </a:rPr>
              <a:t>. Täytä selaimessa </a:t>
            </a:r>
            <a:r>
              <a:rPr lang="fi-FI" sz="1700" b="0" i="0">
                <a:solidFill>
                  <a:srgbClr val="000000"/>
                </a:solidFill>
                <a:effectLst/>
                <a:latin typeface="Calibri"/>
                <a:cs typeface="Calibri"/>
                <a:hlinkClick r:id="rId5" action="ppaction://hlinkfile"/>
              </a:rPr>
              <a:t>avautuvalle lomakkeelle</a:t>
            </a:r>
            <a:r>
              <a:rPr lang="fi-FI" sz="1700" b="0" i="0">
                <a:solidFill>
                  <a:srgbClr val="000000"/>
                </a:solidFill>
                <a:effectLst/>
                <a:latin typeface="Calibri"/>
                <a:cs typeface="Calibri"/>
              </a:rPr>
              <a:t>, mikä </a:t>
            </a:r>
            <a:r>
              <a:rPr lang="fi-FI" sz="1700" b="0" i="0">
                <a:solidFill>
                  <a:srgbClr val="000000"/>
                </a:solidFill>
                <a:effectLst/>
                <a:latin typeface="Calibri"/>
                <a:cs typeface="Calibri"/>
                <a:hlinkClick r:id="rId6" action="ppaction://hlinkfile"/>
              </a:rPr>
              <a:t>tukitoimi oli</a:t>
            </a:r>
            <a:r>
              <a:rPr lang="fi-FI" sz="1700" b="0" i="0">
                <a:solidFill>
                  <a:srgbClr val="000000"/>
                </a:solidFill>
                <a:effectLst/>
                <a:latin typeface="Calibri"/>
                <a:cs typeface="Calibri"/>
              </a:rPr>
              <a:t>, lisää merkinnän päivämäärä ja </a:t>
            </a:r>
            <a:r>
              <a:rPr lang="fi-FI" sz="1700">
                <a:solidFill>
                  <a:srgbClr val="000000"/>
                </a:solidFill>
                <a:latin typeface="Calibri"/>
                <a:cs typeface="Calibri"/>
              </a:rPr>
              <a:t>t</a:t>
            </a:r>
            <a:r>
              <a:rPr lang="fi-FI" sz="1700" b="0" i="0">
                <a:solidFill>
                  <a:srgbClr val="000000"/>
                </a:solidFill>
                <a:effectLst/>
                <a:latin typeface="Calibri"/>
                <a:cs typeface="Calibri"/>
              </a:rPr>
              <a:t>allenna.</a:t>
            </a:r>
            <a:r>
              <a:rPr lang="fi-FI" sz="1700">
                <a:solidFill>
                  <a:srgbClr val="000000"/>
                </a:solidFill>
                <a:latin typeface="Calibri"/>
                <a:cs typeface="Calibri"/>
              </a:rPr>
              <a:t> </a:t>
            </a:r>
            <a:endParaRPr lang="fi-FI" sz="1700" b="0" i="0">
              <a:solidFill>
                <a:srgbClr val="000000"/>
              </a:solidFill>
              <a:effectLst/>
              <a:latin typeface="Calibri" panose="020F0502020204030204" pitchFamily="34" charset="0"/>
              <a:cs typeface="Calibri"/>
            </a:endParaRPr>
          </a:p>
          <a:p>
            <a:pPr algn="l" rtl="0" fontAlgn="base"/>
            <a:r>
              <a:rPr lang="fi-FI" sz="1700">
                <a:solidFill>
                  <a:srgbClr val="000000"/>
                </a:solidFill>
                <a:latin typeface="Calibri" panose="020F0502020204030204" pitchFamily="34" charset="0"/>
              </a:rPr>
              <a:t>5</a:t>
            </a:r>
            <a:r>
              <a:rPr lang="fi-FI" sz="1700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 Tallennettu tukitoimi tallentuu ja näkyy jatkossa Wilmassa oppilaan Tuki-välilehdellä Toimenpiteet-kohdassa. </a:t>
            </a:r>
          </a:p>
          <a:p>
            <a:pPr algn="l" rtl="0" fontAlgn="base"/>
            <a:r>
              <a:rPr lang="fi-FI" sz="1700" b="0" i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6. Palaa selaimen välilehteen, josta ensimmäinen lomake on auennut (Pk: Poissaolojen tarkistus – Wilma).  </a:t>
            </a:r>
          </a:p>
          <a:p>
            <a:pPr algn="l" rtl="0" fontAlgn="base"/>
            <a:r>
              <a:rPr lang="fi-FI" sz="1700">
                <a:solidFill>
                  <a:srgbClr val="000000"/>
                </a:solidFill>
                <a:latin typeface="Calibri"/>
                <a:cs typeface="Calibri"/>
              </a:rPr>
              <a:t>7</a:t>
            </a:r>
            <a:r>
              <a:rPr lang="fi-FI" sz="1700" b="0" i="0">
                <a:solidFill>
                  <a:srgbClr val="000000"/>
                </a:solidFill>
                <a:effectLst/>
                <a:latin typeface="Calibri"/>
                <a:cs typeface="Calibri"/>
              </a:rPr>
              <a:t>. Lisää lomakkeelle Jakson poissaolot tarkistettu päivämäärä. </a:t>
            </a:r>
            <a:r>
              <a:rPr lang="fi-FI" sz="1700" b="0" i="0">
                <a:solidFill>
                  <a:srgbClr val="000000"/>
                </a:solidFill>
                <a:effectLst/>
                <a:latin typeface="Calibri"/>
                <a:cs typeface="Calibri"/>
                <a:hlinkClick r:id="rId7" action="ppaction://hlinkfile"/>
              </a:rPr>
              <a:t>Näin rehtorilla näkyy Primuksessa</a:t>
            </a:r>
            <a:r>
              <a:rPr lang="fi-FI" sz="1700" b="0" i="0">
                <a:solidFill>
                  <a:srgbClr val="000000"/>
                </a:solidFill>
                <a:effectLst/>
                <a:latin typeface="Calibri"/>
                <a:cs typeface="Calibri"/>
              </a:rPr>
              <a:t>, että poissaolot on tarkistettu.  </a:t>
            </a:r>
          </a:p>
          <a:p>
            <a:pPr algn="l" rtl="0" fontAlgn="base"/>
            <a:endParaRPr lang="fi-FI" sz="170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l" rtl="0" fontAlgn="base"/>
            <a:r>
              <a:rPr lang="fi-FI" sz="1700" b="1" i="1">
                <a:solidFill>
                  <a:srgbClr val="000000"/>
                </a:solidFill>
                <a:latin typeface="Calibri"/>
                <a:cs typeface="Calibri"/>
                <a:hlinkClick r:id="rId8" action="ppaction://hlinkfile"/>
              </a:rPr>
              <a:t>Ohjevideo</a:t>
            </a:r>
            <a:r>
              <a:rPr lang="fi-FI" sz="1700" b="1" i="1">
                <a:solidFill>
                  <a:srgbClr val="000000"/>
                </a:solidFill>
                <a:latin typeface="Calibri"/>
                <a:cs typeface="Calibri"/>
              </a:rPr>
              <a:t>, jossa kuvataan vielä poissaoloihin liittyvien toimenpiteiden kirjaaminen.</a:t>
            </a:r>
          </a:p>
          <a:p>
            <a:pPr algn="l" rtl="0" fontAlgn="base"/>
            <a:endParaRPr lang="fi-FI" sz="1700" b="0" i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fontAlgn="base"/>
            <a:r>
              <a:rPr lang="fi-FI" sz="1700" b="1" i="1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Kun oppilas, jolle on perustettu </a:t>
            </a:r>
            <a:r>
              <a:rPr lang="fi-FI" sz="1700" b="1" i="1" kern="10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Mar</a:t>
            </a:r>
            <a:r>
              <a:rPr lang="fi-FI" sz="1700" b="1" i="1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ja työryhmän yhtenä työskentelyn kohteena on poissaolojen vähentäminen</a:t>
            </a:r>
            <a:r>
              <a:rPr lang="fi-FI" sz="17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(tukimuotona Poissaolot-Moniammatillinen yhteistyö kirjattu joko oppimissuunnitelmaan tai </a:t>
            </a:r>
            <a:r>
              <a:rPr lang="fi-FI" sz="1700" kern="10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HOJKS:iin</a:t>
            </a:r>
            <a:r>
              <a:rPr lang="fi-FI" sz="17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), kirjataan </a:t>
            </a:r>
            <a:r>
              <a:rPr lang="fi-FI" sz="1700" kern="1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lukuvuoden ensimmäiseen ilmoitukseen tukitoimeksi Poissaolot- Moniammatillinen yhteistyö ja myöhemmille ilmoituksille pelkästään päivämäärä lomakkeelle </a:t>
            </a:r>
            <a:r>
              <a:rPr lang="fi-FI" sz="17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(Pk: Poissaolojen tarkistus – Wilma). </a:t>
            </a:r>
            <a:endParaRPr lang="fi-FI" sz="1700" b="0" i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endParaRPr lang="fi-FI" sz="1800" b="0" i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endParaRPr lang="fi-FI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l" rtl="0" fontAlgn="base"/>
            <a:endParaRPr lang="fi-FI" sz="1800" b="0" i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endParaRPr lang="fi-FI" sz="1800" b="0" i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11950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sitys3" id="{67BBED0E-08DC-40CC-A643-3F4FF0031450}" vid="{B0FCE28C-47F5-46E6-858C-EABF3DBA5C77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49ffa26e-3c22-464e-9afc-02edae263632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468F70A6367A14989C30C80A7160162" ma:contentTypeVersion="17" ma:contentTypeDescription="Create a new document." ma:contentTypeScope="" ma:versionID="cccc6ae2a23daebb4400a6adc4b39015">
  <xsd:schema xmlns:xsd="http://www.w3.org/2001/XMLSchema" xmlns:xs="http://www.w3.org/2001/XMLSchema" xmlns:p="http://schemas.microsoft.com/office/2006/metadata/properties" xmlns:ns3="49ffa26e-3c22-464e-9afc-02edae263632" xmlns:ns4="078061b7-6317-44b7-ae7e-208438d1f94b" targetNamespace="http://schemas.microsoft.com/office/2006/metadata/properties" ma:root="true" ma:fieldsID="01b42fb406d3381fe31d7cef30dff19b" ns3:_="" ns4:_="">
    <xsd:import namespace="49ffa26e-3c22-464e-9afc-02edae263632"/>
    <xsd:import namespace="078061b7-6317-44b7-ae7e-208438d1f94b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4:SharedWithUsers" minOccurs="0"/>
                <xsd:element ref="ns4:SharedWithDetails" minOccurs="0"/>
                <xsd:element ref="ns4:SharingHintHash" minOccurs="0"/>
                <xsd:element ref="ns3:_activity" minOccurs="0"/>
                <xsd:element ref="ns3:MediaServiceObjectDetectorVersions" minOccurs="0"/>
                <xsd:element ref="ns3:MediaServiceSearchProperties" minOccurs="0"/>
                <xsd:element ref="ns3:MediaServiceSystemTags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9ffa26e-3c22-464e-9afc-02edae26363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_activity" ma:index="20" nillable="true" ma:displayName="_activity" ma:hidden="true" ma:internalName="_activity">
      <xsd:simpleType>
        <xsd:restriction base="dms:Note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SystemTags" ma:index="23" nillable="true" ma:displayName="MediaServiceSystemTags" ma:hidden="true" ma:internalName="MediaServiceSystemTags" ma:readOnly="true">
      <xsd:simpleType>
        <xsd:restriction base="dms:Note"/>
      </xsd:simpleType>
    </xsd:element>
    <xsd:element name="MediaLengthInSeconds" ma:index="24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8061b7-6317-44b7-ae7e-208438d1f94b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9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5B302D0-8373-4A0B-A090-500FBC9F06F7}">
  <ds:schemaRefs>
    <ds:schemaRef ds:uri="078061b7-6317-44b7-ae7e-208438d1f94b"/>
    <ds:schemaRef ds:uri="49ffa26e-3c22-464e-9afc-02edae263632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9CF3B8FC-64E7-4F0D-9FB2-BDB8FF17BE61}">
  <ds:schemaRefs>
    <ds:schemaRef ds:uri="078061b7-6317-44b7-ae7e-208438d1f94b"/>
    <ds:schemaRef ds:uri="49ffa26e-3c22-464e-9afc-02edae26363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3920DC3D-F923-450B-A728-A4F26C8D12F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Esitys3</Template>
  <Application>Microsoft Office PowerPoint</Application>
  <PresentationFormat>Laajakuva</PresentationFormat>
  <Slides>1</Slides>
  <Notes>0</Notes>
  <HiddenSlides>0</HiddenSlides>
  <ScaleCrop>false</ScaleCrop>
  <HeadingPairs>
    <vt:vector size="4" baseType="variant">
      <vt:variant>
        <vt:lpstr>Teema</vt:lpstr>
      </vt:variant>
      <vt:variant>
        <vt:i4>1</vt:i4>
      </vt:variant>
      <vt:variant>
        <vt:lpstr>Dian otsikot</vt:lpstr>
      </vt:variant>
      <vt:variant>
        <vt:i4>1</vt:i4>
      </vt:variant>
    </vt:vector>
  </HeadingPairs>
  <TitlesOfParts>
    <vt:vector size="2" baseType="lpstr">
      <vt:lpstr>Office-teema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Mari Koistinen</dc:creator>
  <cp:revision>3</cp:revision>
  <dcterms:created xsi:type="dcterms:W3CDTF">2024-02-09T07:39:20Z</dcterms:created>
  <dcterms:modified xsi:type="dcterms:W3CDTF">2024-02-22T09:37:46Z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0x010100A468F70A6367A14989C30C80A7160162</vt:lpwstr>
  </property>
</Properties>
</file>