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4" autoAdjust="0"/>
    <p:restoredTop sz="9466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C8277-7EE4-48F4-B3E1-3C4D5D746CB8}" type="datetimeFigureOut">
              <a:rPr lang="fi-FI" smtClean="0"/>
              <a:t>22.7.2018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B3FC9-D700-4FCA-A290-F747EBEF80B7}" type="slidenum">
              <a:rPr lang="fi-FI" smtClean="0"/>
              <a:t>‹#›</a:t>
            </a:fld>
            <a:endParaRPr lang="fi-FI"/>
          </a:p>
        </p:txBody>
      </p:sp>
    </p:spTree>
    <p:extLst>
      <p:ext uri="{BB962C8B-B14F-4D97-AF65-F5344CB8AC3E}">
        <p14:creationId xmlns:p14="http://schemas.microsoft.com/office/powerpoint/2010/main" val="334136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Bakteereita</a:t>
            </a:r>
            <a:r>
              <a:rPr lang="fi-FI" baseline="0" dirty="0" smtClean="0"/>
              <a:t> useita erilaisia, mutta useimmin esiin nousevat taudinaiheuttajat. Muun muassa musta surma on </a:t>
            </a:r>
            <a:r>
              <a:rPr lang="fi-FI" baseline="0" dirty="0" err="1" smtClean="0"/>
              <a:t>yersinia</a:t>
            </a:r>
            <a:r>
              <a:rPr lang="fi-FI" baseline="0" dirty="0" smtClean="0"/>
              <a:t> </a:t>
            </a:r>
            <a:r>
              <a:rPr lang="fi-FI" baseline="0" dirty="0" err="1" smtClean="0"/>
              <a:t>pestis</a:t>
            </a:r>
            <a:r>
              <a:rPr lang="fi-FI" baseline="0" dirty="0" smtClean="0"/>
              <a:t> –bakteerin aiheuttama tauti (tai sen kolme muotoa), jotka ovat tappaneet runsaasti ihmisiä eripuolilla maailmaa historian saatossa. Nytkin Madagaskarilla on ruttoepidemia. Se ei siis ole hävinnyt minnekään. Myös kuppa ja tippuri ovat bakteerien </a:t>
            </a:r>
            <a:r>
              <a:rPr lang="fi-FI" baseline="0" dirty="0" err="1" smtClean="0"/>
              <a:t>aiehuttamia</a:t>
            </a:r>
            <a:r>
              <a:rPr lang="fi-FI" baseline="0" dirty="0" smtClean="0"/>
              <a:t> tauteja. Eniten on pinnalla nyt kuitenkin ns. superbakteerit, jotka ovat kehittäneet vastustuskyvyn lähes kaikkia antibiootteja kohtaan. Antibiootit, jotka keksittiin 1920 –luvulla, ovat yksi toisensa jälkeen muuttuneet tehottomiksi, koska bakteerit kykenevät kehittämän niitä vastaan vastustuskyvyn. Miten? </a:t>
            </a:r>
            <a:r>
              <a:rPr lang="fi-FI" baseline="0" dirty="0" err="1" smtClean="0"/>
              <a:t>Siita</a:t>
            </a:r>
            <a:r>
              <a:rPr lang="fi-FI" baseline="0" dirty="0" smtClean="0"/>
              <a:t> puhutaan mm. tässä </a:t>
            </a:r>
            <a:r>
              <a:rPr lang="fi-FI" baseline="0" dirty="0" err="1" smtClean="0"/>
              <a:t>kappalessa</a:t>
            </a:r>
            <a:r>
              <a:rPr lang="fi-FI" baseline="0" dirty="0" smtClean="0"/>
              <a:t>. </a:t>
            </a:r>
          </a:p>
          <a:p>
            <a:endParaRPr lang="fi-FI" baseline="0" dirty="0" smtClean="0"/>
          </a:p>
          <a:p>
            <a:r>
              <a:rPr lang="fi-FI" baseline="0" dirty="0" smtClean="0"/>
              <a:t>Mutta bakteereilla merkitystä myös monessa muussa, esim. tumallisten eliöiden evoluutiossa. </a:t>
            </a:r>
            <a:r>
              <a:rPr lang="fi-FI" baseline="0" dirty="0" err="1" smtClean="0"/>
              <a:t>ILMakehän</a:t>
            </a:r>
            <a:r>
              <a:rPr lang="fi-FI" baseline="0" dirty="0" smtClean="0"/>
              <a:t> kehittyminen ei mahdollista ilman syanobakteereja </a:t>
            </a:r>
            <a:r>
              <a:rPr lang="fi-FI" baseline="0" dirty="0" smtClean="0">
                <a:sym typeface="Wingdings" panose="05000000000000000000" pitchFamily="2" charset="2"/>
              </a:rPr>
              <a:t> happi ilmakehään ja otsonikerros suojaamaan. Tumallisen solun synty myös bakteerien aikaansaamaa, </a:t>
            </a:r>
            <a:r>
              <a:rPr lang="fi-FI" baseline="0" dirty="0" err="1" smtClean="0">
                <a:sym typeface="Wingdings" panose="05000000000000000000" pitchFamily="2" charset="2"/>
              </a:rPr>
              <a:t>endosymbioositeorian</a:t>
            </a:r>
            <a:r>
              <a:rPr lang="fi-FI" baseline="0" dirty="0" smtClean="0">
                <a:sym typeface="Wingdings" panose="05000000000000000000" pitchFamily="2" charset="2"/>
              </a:rPr>
              <a:t> mukaan </a:t>
            </a:r>
            <a:r>
              <a:rPr lang="fi-FI" baseline="0" dirty="0" err="1" smtClean="0">
                <a:sym typeface="Wingdings" panose="05000000000000000000" pitchFamily="2" charset="2"/>
              </a:rPr>
              <a:t>mitokondriot</a:t>
            </a:r>
            <a:r>
              <a:rPr lang="fi-FI" baseline="0" dirty="0" smtClean="0">
                <a:sym typeface="Wingdings" panose="05000000000000000000" pitchFamily="2" charset="2"/>
              </a:rPr>
              <a:t> ja viherhiukkaset ovat olleet alun perin bakteereita. </a:t>
            </a:r>
            <a:r>
              <a:rPr lang="fi-FI" baseline="0" dirty="0" err="1" smtClean="0">
                <a:sym typeface="Wingdings" panose="05000000000000000000" pitchFamily="2" charset="2"/>
              </a:rPr>
              <a:t>Mitokondriot</a:t>
            </a:r>
            <a:r>
              <a:rPr lang="fi-FI" baseline="0" dirty="0" smtClean="0">
                <a:sym typeface="Wingdings" panose="05000000000000000000" pitchFamily="2" charset="2"/>
              </a:rPr>
              <a:t> soluhengitykseen kykenevistä bakteereista ja viherhiukkaset </a:t>
            </a:r>
            <a:r>
              <a:rPr lang="fi-FI" baseline="0" dirty="0" err="1" smtClean="0">
                <a:sym typeface="Wingdings" panose="05000000000000000000" pitchFamily="2" charset="2"/>
              </a:rPr>
              <a:t>syanobakteereiista</a:t>
            </a:r>
            <a:r>
              <a:rPr lang="fi-FI" baseline="0" dirty="0" smtClean="0">
                <a:sym typeface="Wingdings" panose="05000000000000000000" pitchFamily="2" charset="2"/>
              </a:rPr>
              <a:t>. Hernekasvien evoluutio. </a:t>
            </a:r>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1</a:t>
            </a:fld>
            <a:endParaRPr lang="fi-FI"/>
          </a:p>
        </p:txBody>
      </p:sp>
    </p:spTree>
    <p:extLst>
      <p:ext uri="{BB962C8B-B14F-4D97-AF65-F5344CB8AC3E}">
        <p14:creationId xmlns:p14="http://schemas.microsoft.com/office/powerpoint/2010/main" val="33568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Aluksi Piirretään kuva kolmesta </a:t>
            </a:r>
            <a:r>
              <a:rPr lang="fi-FI" dirty="0" err="1" smtClean="0"/>
              <a:t>domeenista</a:t>
            </a:r>
            <a:r>
              <a:rPr lang="fi-FI" dirty="0" smtClean="0"/>
              <a:t> ja kuudesta kunnasta ja</a:t>
            </a:r>
            <a:r>
              <a:rPr lang="fi-FI" baseline="0" dirty="0" smtClean="0"/>
              <a:t> korostetaan mikrobien sijaintia siellä. Huomatkaa, että </a:t>
            </a:r>
            <a:r>
              <a:rPr lang="fi-FI" baseline="0" dirty="0" err="1" smtClean="0"/>
              <a:t>arkeonit</a:t>
            </a:r>
            <a:r>
              <a:rPr lang="fi-FI" baseline="0" dirty="0" smtClean="0"/>
              <a:t> ovat lähempänä tumallisia eliöitä kuin bakteereja., sitten muistiinpanoja bakteereista. </a:t>
            </a:r>
          </a:p>
          <a:p>
            <a:endParaRPr lang="fi-FI" baseline="0" dirty="0" smtClean="0"/>
          </a:p>
          <a:p>
            <a:r>
              <a:rPr lang="fi-FI" baseline="0" dirty="0" err="1" smtClean="0"/>
              <a:t>Mutualistisia</a:t>
            </a:r>
            <a:r>
              <a:rPr lang="fi-FI" baseline="0" dirty="0" smtClean="0"/>
              <a:t> </a:t>
            </a:r>
            <a:r>
              <a:rPr lang="fi-FI" baseline="0" dirty="0" err="1" smtClean="0"/>
              <a:t>suhetita</a:t>
            </a:r>
            <a:r>
              <a:rPr lang="fi-FI" baseline="0" dirty="0" smtClean="0"/>
              <a:t>, </a:t>
            </a:r>
            <a:r>
              <a:rPr lang="fi-FI" baseline="0" dirty="0" err="1" smtClean="0"/>
              <a:t>esim</a:t>
            </a:r>
            <a:r>
              <a:rPr lang="fi-FI" baseline="0" dirty="0" smtClean="0"/>
              <a:t> ihmisen ihon, limakalvojen ja suoliston bakteerit.  Mutta myös kuvan </a:t>
            </a:r>
            <a:r>
              <a:rPr lang="fi-FI" baseline="0" dirty="0" err="1" smtClean="0"/>
              <a:t>krottikalan</a:t>
            </a:r>
            <a:r>
              <a:rPr lang="fi-FI" baseline="0" dirty="0" smtClean="0"/>
              <a:t> hohtavan lyhdyn saa aikaan bakteerit. </a:t>
            </a:r>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2</a:t>
            </a:fld>
            <a:endParaRPr lang="fi-FI"/>
          </a:p>
        </p:txBody>
      </p:sp>
    </p:spTree>
    <p:extLst>
      <p:ext uri="{BB962C8B-B14F-4D97-AF65-F5344CB8AC3E}">
        <p14:creationId xmlns:p14="http://schemas.microsoft.com/office/powerpoint/2010/main" val="348704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Piirretään kuva</a:t>
            </a:r>
            <a:r>
              <a:rPr lang="fi-FI" baseline="0" dirty="0" smtClean="0"/>
              <a:t> tietokoneella. Hmm.? </a:t>
            </a:r>
            <a:r>
              <a:rPr lang="fi-FI" dirty="0" smtClean="0"/>
              <a:t>Kromosomi on rengasmainen ja osin kiinnittynyt solukalvoon. Plasmideissa</a:t>
            </a:r>
            <a:r>
              <a:rPr lang="fi-FI" baseline="0" dirty="0" smtClean="0"/>
              <a:t> on noin 1-10 prosenttia bakteerin geeneistä. </a:t>
            </a:r>
            <a:r>
              <a:rPr lang="fi-FI" baseline="0" dirty="0" err="1" smtClean="0"/>
              <a:t>Mureiini</a:t>
            </a:r>
            <a:r>
              <a:rPr lang="fi-FI" baseline="0" dirty="0" smtClean="0"/>
              <a:t> koostuu sokereista ja aminohapoista.  (</a:t>
            </a:r>
            <a:r>
              <a:rPr lang="fi-FI" baseline="0" dirty="0" err="1" smtClean="0"/>
              <a:t>Mykoplasmalla</a:t>
            </a:r>
            <a:r>
              <a:rPr lang="fi-FI" baseline="0" dirty="0" smtClean="0"/>
              <a:t> ei ole soluseinää)</a:t>
            </a:r>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3</a:t>
            </a:fld>
            <a:endParaRPr lang="fi-FI"/>
          </a:p>
        </p:txBody>
      </p:sp>
    </p:spTree>
    <p:extLst>
      <p:ext uri="{BB962C8B-B14F-4D97-AF65-F5344CB8AC3E}">
        <p14:creationId xmlns:p14="http://schemas.microsoft.com/office/powerpoint/2010/main" val="366796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Muodon perusteella: </a:t>
            </a:r>
            <a:r>
              <a:rPr lang="fi-FI" dirty="0" err="1" smtClean="0"/>
              <a:t>kokoit</a:t>
            </a:r>
            <a:r>
              <a:rPr lang="fi-FI" dirty="0" smtClean="0"/>
              <a:t>, basillit,</a:t>
            </a:r>
            <a:r>
              <a:rPr lang="fi-FI" baseline="0" dirty="0" smtClean="0"/>
              <a:t> </a:t>
            </a:r>
            <a:r>
              <a:rPr lang="fi-FI" baseline="0" dirty="0" err="1" smtClean="0"/>
              <a:t>vibriot</a:t>
            </a:r>
            <a:r>
              <a:rPr lang="fi-FI" baseline="0" dirty="0" smtClean="0"/>
              <a:t> ja spirokeetat. Myös muita muotoja on. Kasvutavan perusteella – yksittäin, pareittain tai rykelminä. </a:t>
            </a:r>
            <a:r>
              <a:rPr lang="fi-FI" dirty="0" smtClean="0"/>
              <a:t>Geenien perusteella tunnetaan</a:t>
            </a:r>
            <a:r>
              <a:rPr lang="fi-FI" baseline="0" dirty="0" smtClean="0"/>
              <a:t> </a:t>
            </a:r>
            <a:r>
              <a:rPr lang="fi-FI" baseline="0" dirty="0" err="1" smtClean="0"/>
              <a:t>kymmeniätuhansia</a:t>
            </a:r>
            <a:r>
              <a:rPr lang="fi-FI" baseline="0" dirty="0" smtClean="0"/>
              <a:t> bakteerilajeja ja uusia löytyy koko ajan, esim. meristä. Voivat tarjota arvokkaita lääkeaineita muun muassa. </a:t>
            </a:r>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4</a:t>
            </a:fld>
            <a:endParaRPr lang="fi-FI"/>
          </a:p>
        </p:txBody>
      </p:sp>
    </p:spTree>
    <p:extLst>
      <p:ext uri="{BB962C8B-B14F-4D97-AF65-F5344CB8AC3E}">
        <p14:creationId xmlns:p14="http://schemas.microsoft.com/office/powerpoint/2010/main" val="351701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Suurin osa </a:t>
            </a:r>
            <a:r>
              <a:rPr lang="fi-FI" dirty="0" err="1" smtClean="0"/>
              <a:t>lisäntyy</a:t>
            </a:r>
            <a:r>
              <a:rPr lang="fi-FI" dirty="0" smtClean="0"/>
              <a:t> parhaiten</a:t>
            </a:r>
            <a:r>
              <a:rPr lang="fi-FI" baseline="0" dirty="0" smtClean="0"/>
              <a:t> </a:t>
            </a:r>
            <a:r>
              <a:rPr lang="fi-FI" baseline="0" dirty="0" err="1" smtClean="0"/>
              <a:t>lt</a:t>
            </a:r>
            <a:r>
              <a:rPr lang="fi-FI" baseline="0" dirty="0" smtClean="0"/>
              <a:t> 20-40, mutta myös arktisilla alueilla elää bakteereita ja toisaalta kuumissa lähteissä, </a:t>
            </a:r>
            <a:r>
              <a:rPr lang="fi-FI" baseline="0" dirty="0" err="1" smtClean="0"/>
              <a:t>joisa</a:t>
            </a:r>
            <a:r>
              <a:rPr lang="fi-FI" baseline="0" dirty="0" smtClean="0"/>
              <a:t> vesi voi olla 100 asteista. Suurin osa neutraalissa </a:t>
            </a:r>
            <a:r>
              <a:rPr lang="fi-FI" baseline="0" dirty="0" err="1" smtClean="0"/>
              <a:t>ymp</a:t>
            </a:r>
            <a:r>
              <a:rPr lang="fi-FI" baseline="0" dirty="0" smtClean="0"/>
              <a:t>., mutta myös happamassa ja emäksisessä </a:t>
            </a:r>
            <a:r>
              <a:rPr lang="fi-FI" baseline="0" dirty="0" err="1" smtClean="0"/>
              <a:t>ymp</a:t>
            </a:r>
            <a:r>
              <a:rPr lang="fi-FI" baseline="0" dirty="0" smtClean="0"/>
              <a:t>. Anaerobiset bakteerit eivät voi elää hapellisissa oloissa, mikä on onni esim. </a:t>
            </a:r>
            <a:r>
              <a:rPr lang="fi-FI" baseline="0" dirty="0" err="1" smtClean="0"/>
              <a:t>clostridium</a:t>
            </a:r>
            <a:r>
              <a:rPr lang="fi-FI" baseline="0" dirty="0" smtClean="0"/>
              <a:t> </a:t>
            </a:r>
            <a:r>
              <a:rPr lang="fi-FI" baseline="0" dirty="0" err="1" smtClean="0"/>
              <a:t>botulinium</a:t>
            </a:r>
            <a:r>
              <a:rPr lang="fi-FI" baseline="0" dirty="0" smtClean="0"/>
              <a:t> bakteerin takia. Tuottaa botuliinia, joka on yksi maailman myrkyllisimmistä aineista. Gramma botuliinia voi tappaa miljoonaihmistä. </a:t>
            </a:r>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5</a:t>
            </a:fld>
            <a:endParaRPr lang="fi-FI"/>
          </a:p>
        </p:txBody>
      </p:sp>
    </p:spTree>
    <p:extLst>
      <p:ext uri="{BB962C8B-B14F-4D97-AF65-F5344CB8AC3E}">
        <p14:creationId xmlns:p14="http://schemas.microsoft.com/office/powerpoint/2010/main" val="245583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Korjaavat mekanismit puuttuvat</a:t>
            </a:r>
            <a:r>
              <a:rPr lang="fi-FI" baseline="0" dirty="0" smtClean="0"/>
              <a:t> </a:t>
            </a:r>
            <a:r>
              <a:rPr lang="fi-FI" baseline="0" dirty="0" smtClean="0">
                <a:sym typeface="Wingdings" panose="05000000000000000000" pitchFamily="2" charset="2"/>
              </a:rPr>
              <a:t> mutaatiota syntyy enemmän. </a:t>
            </a:r>
          </a:p>
          <a:p>
            <a:r>
              <a:rPr lang="fi-FI" baseline="0" dirty="0" smtClean="0">
                <a:sym typeface="Wingdings" panose="05000000000000000000" pitchFamily="2" charset="2"/>
              </a:rPr>
              <a:t>Alleeleilta puuttuu vastinalleelit, jolloin kaikki geenimutaatiot ilmenevät heti. </a:t>
            </a:r>
          </a:p>
          <a:p>
            <a:r>
              <a:rPr lang="fi-FI" baseline="0" dirty="0" smtClean="0">
                <a:sym typeface="Wingdings" panose="05000000000000000000" pitchFamily="2" charset="2"/>
              </a:rPr>
              <a:t>Transformaatiossa bakteerit ottavat kuolleilta bakteereilta vapautunutta perinnöllistä aineista sisäänsä</a:t>
            </a:r>
          </a:p>
          <a:p>
            <a:r>
              <a:rPr lang="fi-FI" baseline="0" dirty="0" smtClean="0">
                <a:sym typeface="Wingdings" panose="05000000000000000000" pitchFamily="2" charset="2"/>
              </a:rPr>
              <a:t>Konjugaatiossa kaksi bakteeria kiinnittyy toisiinsa hetkeksi </a:t>
            </a:r>
            <a:r>
              <a:rPr lang="fi-FI" baseline="0" dirty="0" err="1" smtClean="0">
                <a:sym typeface="Wingdings" panose="05000000000000000000" pitchFamily="2" charset="2"/>
              </a:rPr>
              <a:t>piluksen</a:t>
            </a:r>
            <a:r>
              <a:rPr lang="fi-FI" baseline="0" dirty="0" smtClean="0">
                <a:sym typeface="Wingdings" panose="05000000000000000000" pitchFamily="2" charset="2"/>
              </a:rPr>
              <a:t> avulla, jonka kautta kahdentunut perimä siirtyy luovuttajalta </a:t>
            </a:r>
            <a:r>
              <a:rPr lang="fi-FI" baseline="0" dirty="0" err="1" smtClean="0">
                <a:sym typeface="Wingdings" panose="05000000000000000000" pitchFamily="2" charset="2"/>
              </a:rPr>
              <a:t>vastaaottajalle</a:t>
            </a:r>
            <a:r>
              <a:rPr lang="fi-FI" baseline="0" dirty="0" smtClean="0">
                <a:sym typeface="Wingdings" panose="05000000000000000000" pitchFamily="2" charset="2"/>
              </a:rPr>
              <a:t>. </a:t>
            </a:r>
          </a:p>
          <a:p>
            <a:r>
              <a:rPr lang="fi-FI" baseline="0" dirty="0" err="1" smtClean="0">
                <a:sym typeface="Wingdings" panose="05000000000000000000" pitchFamily="2" charset="2"/>
              </a:rPr>
              <a:t>Transduktiossa</a:t>
            </a:r>
            <a:r>
              <a:rPr lang="fi-FI" baseline="0" dirty="0" smtClean="0">
                <a:sym typeface="Wingdings" panose="05000000000000000000" pitchFamily="2" charset="2"/>
              </a:rPr>
              <a:t> bakteriofagit siirtävät perinnöllistä ainesta bakteerista toiseen. </a:t>
            </a:r>
          </a:p>
          <a:p>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6</a:t>
            </a:fld>
            <a:endParaRPr lang="fi-FI"/>
          </a:p>
        </p:txBody>
      </p:sp>
    </p:spTree>
    <p:extLst>
      <p:ext uri="{BB962C8B-B14F-4D97-AF65-F5344CB8AC3E}">
        <p14:creationId xmlns:p14="http://schemas.microsoft.com/office/powerpoint/2010/main" val="393763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Immunologinen</a:t>
            </a:r>
            <a:r>
              <a:rPr lang="fi-FI" baseline="0" dirty="0" smtClean="0"/>
              <a:t> muisti perustuu bakteerien kykyyn leikata osa viruksen perimästä ja liittää tämä osaksi omaa perimäänsä, jolloin bakteerille jää </a:t>
            </a:r>
            <a:r>
              <a:rPr lang="fi-FI" baseline="0" dirty="0" err="1" smtClean="0"/>
              <a:t>tavllaan</a:t>
            </a:r>
            <a:r>
              <a:rPr lang="fi-FI" baseline="0" dirty="0" smtClean="0"/>
              <a:t> muistijälki siihen tunkeutuneesta viruksesta. Kun kyseinen virus tunkeutuu seuraavan kerran bakteeriin, voi bakteeri tuhota sen </a:t>
            </a:r>
            <a:r>
              <a:rPr lang="fi-FI" baseline="0" dirty="0" err="1" smtClean="0"/>
              <a:t>cas</a:t>
            </a:r>
            <a:r>
              <a:rPr lang="fi-FI" baseline="0" dirty="0" smtClean="0"/>
              <a:t>-entsyymin avulla. Entsyymi pilkkoo bakteriofagin perimän-</a:t>
            </a:r>
          </a:p>
          <a:p>
            <a:endParaRPr lang="fi-FI" baseline="0" dirty="0" smtClean="0"/>
          </a:p>
          <a:p>
            <a:r>
              <a:rPr lang="fi-FI" baseline="0" dirty="0" err="1" smtClean="0"/>
              <a:t>Penisiliini</a:t>
            </a:r>
            <a:r>
              <a:rPr lang="fi-FI" baseline="0" dirty="0" smtClean="0"/>
              <a:t> estää soluseinämän rakentumisen ja </a:t>
            </a:r>
            <a:r>
              <a:rPr lang="fi-FI" baseline="0" dirty="0" err="1" smtClean="0"/>
              <a:t>erytsomysiini</a:t>
            </a:r>
            <a:r>
              <a:rPr lang="fi-FI" baseline="0" dirty="0" smtClean="0"/>
              <a:t> häiritsee bakteerien proteiinisynteesiä.</a:t>
            </a:r>
          </a:p>
          <a:p>
            <a:endParaRPr lang="fi-FI" baseline="0" dirty="0" smtClean="0"/>
          </a:p>
          <a:p>
            <a:r>
              <a:rPr lang="fi-FI" baseline="0" dirty="0" smtClean="0"/>
              <a:t>Antibiootittomassa ympäristössä geeni alkaa hävitä! Koska bakteerit pyrkivät myös eroon </a:t>
            </a:r>
            <a:r>
              <a:rPr lang="fi-FI" baseline="0" dirty="0" err="1" smtClean="0"/>
              <a:t>palsmideistaan</a:t>
            </a:r>
            <a:r>
              <a:rPr lang="fi-FI" baseline="0" dirty="0" smtClean="0"/>
              <a:t> ja jos ko. geenistä ei ole hyötyä, bakteerit sylkäisevät ne ulos ja pikkuhiljaa </a:t>
            </a:r>
            <a:r>
              <a:rPr lang="fi-FI" baseline="0" dirty="0" err="1" smtClean="0"/>
              <a:t>resistenssiys</a:t>
            </a:r>
            <a:r>
              <a:rPr lang="fi-FI" baseline="0" dirty="0" smtClean="0"/>
              <a:t> voisi hävitä. Vähennetään siis antibioottien käyttöä ja syödään kuurit loppuun. </a:t>
            </a:r>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7</a:t>
            </a:fld>
            <a:endParaRPr lang="fi-FI"/>
          </a:p>
        </p:txBody>
      </p:sp>
    </p:spTree>
    <p:extLst>
      <p:ext uri="{BB962C8B-B14F-4D97-AF65-F5344CB8AC3E}">
        <p14:creationId xmlns:p14="http://schemas.microsoft.com/office/powerpoint/2010/main" val="255252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Arkkieliöt eli arkit (arkkibakteerit) ovat bakteerien tapaan </a:t>
            </a:r>
            <a:r>
              <a:rPr lang="fi-FI" dirty="0" err="1" smtClean="0"/>
              <a:t>prokaryootteja</a:t>
            </a:r>
            <a:r>
              <a:rPr lang="fi-FI" dirty="0" smtClean="0"/>
              <a:t>; niillä ei ole tumaa tai muita solunsisäisiä kalvorakenteita. Rakenteen lisäksi myös arkkien metabolia muistuttaa bakteereita, mutta niiden transkriptio ja translaatio ovat lähempänä </a:t>
            </a:r>
            <a:r>
              <a:rPr lang="fi-FI" dirty="0" err="1" smtClean="0"/>
              <a:t>eukaryootteja</a:t>
            </a:r>
            <a:r>
              <a:rPr lang="fi-FI" dirty="0" smtClean="0"/>
              <a:t>. Bakteereista poiketen arkeilla on mm. geeneissään </a:t>
            </a:r>
            <a:r>
              <a:rPr lang="fi-FI" dirty="0" err="1" smtClean="0"/>
              <a:t>introneita</a:t>
            </a:r>
            <a:r>
              <a:rPr lang="fi-FI" dirty="0" smtClean="0"/>
              <a:t> ja arkit ovatkin läheisempää sukua </a:t>
            </a:r>
            <a:r>
              <a:rPr lang="fi-FI" dirty="0" err="1" smtClean="0"/>
              <a:t>eukaryooteille</a:t>
            </a:r>
            <a:r>
              <a:rPr lang="fi-FI" dirty="0" smtClean="0"/>
              <a:t> kuin bakteereille.</a:t>
            </a:r>
          </a:p>
          <a:p>
            <a:endParaRPr lang="fi-FI" dirty="0" smtClean="0"/>
          </a:p>
          <a:p>
            <a:r>
              <a:rPr lang="fi-FI" dirty="0" smtClean="0"/>
              <a:t>Arkkibakteerit ovat pieniä ja niitä esiintyy monissa erilaisissa muodoissa (mm. pyöreitä, sauvamaisia, neliömäisiä). Arkkien soluseinä on yksinkertainen eikä siinä ole bakteereille tyypillistä </a:t>
            </a:r>
            <a:r>
              <a:rPr lang="fi-FI" dirty="0" err="1" smtClean="0"/>
              <a:t>peptidoglykaanikerrosta</a:t>
            </a:r>
            <a:r>
              <a:rPr lang="fi-FI" dirty="0" smtClean="0"/>
              <a:t>. Niiden geneettinen materiaali on yhdessä kromosomissa ja sen lisäksi mahdollisesti suuressakin määrässä plasmideja. Ne lisääntyvät erilaisilla suvuttomilla menetelmillä, esimerkiksi jakautumalla kahdeksi tai useammiksi tytärsoluiksi.</a:t>
            </a:r>
            <a:endParaRPr lang="fi-FI" dirty="0"/>
          </a:p>
        </p:txBody>
      </p:sp>
      <p:sp>
        <p:nvSpPr>
          <p:cNvPr id="4" name="Dian numeron paikkamerkki 3"/>
          <p:cNvSpPr>
            <a:spLocks noGrp="1"/>
          </p:cNvSpPr>
          <p:nvPr>
            <p:ph type="sldNum" sz="quarter" idx="10"/>
          </p:nvPr>
        </p:nvSpPr>
        <p:spPr/>
        <p:txBody>
          <a:bodyPr/>
          <a:lstStyle/>
          <a:p>
            <a:fld id="{B68B3FC9-D700-4FCA-A290-F747EBEF80B7}" type="slidenum">
              <a:rPr lang="fi-FI" smtClean="0"/>
              <a:t>8</a:t>
            </a:fld>
            <a:endParaRPr lang="fi-FI"/>
          </a:p>
        </p:txBody>
      </p:sp>
    </p:spTree>
    <p:extLst>
      <p:ext uri="{BB962C8B-B14F-4D97-AF65-F5344CB8AC3E}">
        <p14:creationId xmlns:p14="http://schemas.microsoft.com/office/powerpoint/2010/main" val="3906699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7/22/2018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7/22/2018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7/22/2018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4hexn-DtSt4"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j8_xoM8Wwgs" TargetMode="Externa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751011" y="1308661"/>
            <a:ext cx="8689976" cy="1171301"/>
          </a:xfrm>
        </p:spPr>
        <p:txBody>
          <a:bodyPr/>
          <a:lstStyle/>
          <a:p>
            <a:r>
              <a:rPr lang="fi-FI" dirty="0" smtClean="0"/>
              <a:t>Bakteerit ja </a:t>
            </a:r>
            <a:r>
              <a:rPr lang="fi-FI" dirty="0" err="1" smtClean="0"/>
              <a:t>arkeonit</a:t>
            </a:r>
            <a:endParaRPr lang="fi-FI" dirty="0"/>
          </a:p>
        </p:txBody>
      </p:sp>
      <p:pic>
        <p:nvPicPr>
          <p:cNvPr id="4" name="Kuva 3"/>
          <p:cNvPicPr>
            <a:picLocks noChangeAspect="1"/>
          </p:cNvPicPr>
          <p:nvPr/>
        </p:nvPicPr>
        <p:blipFill>
          <a:blip r:embed="rId3"/>
          <a:stretch>
            <a:fillRect/>
          </a:stretch>
        </p:blipFill>
        <p:spPr>
          <a:xfrm>
            <a:off x="4538662" y="2971799"/>
            <a:ext cx="3070384" cy="2126673"/>
          </a:xfrm>
          <a:prstGeom prst="rect">
            <a:avLst/>
          </a:prstGeom>
        </p:spPr>
      </p:pic>
    </p:spTree>
    <p:extLst>
      <p:ext uri="{BB962C8B-B14F-4D97-AF65-F5344CB8AC3E}">
        <p14:creationId xmlns:p14="http://schemas.microsoft.com/office/powerpoint/2010/main" val="2994608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Tehtävät</a:t>
            </a:r>
            <a:endParaRPr lang="fi-FI" dirty="0"/>
          </a:p>
        </p:txBody>
      </p:sp>
      <p:sp>
        <p:nvSpPr>
          <p:cNvPr id="3" name="Sisällön paikkamerkki 2"/>
          <p:cNvSpPr>
            <a:spLocks noGrp="1"/>
          </p:cNvSpPr>
          <p:nvPr>
            <p:ph sz="quarter" idx="13"/>
          </p:nvPr>
        </p:nvSpPr>
        <p:spPr/>
        <p:txBody>
          <a:bodyPr/>
          <a:lstStyle/>
          <a:p>
            <a:r>
              <a:rPr lang="fi-FI" smtClean="0"/>
              <a:t>4,5,6, 7 ja 9</a:t>
            </a:r>
            <a:endParaRPr lang="fi-FI"/>
          </a:p>
        </p:txBody>
      </p:sp>
    </p:spTree>
    <p:extLst>
      <p:ext uri="{BB962C8B-B14F-4D97-AF65-F5344CB8AC3E}">
        <p14:creationId xmlns:p14="http://schemas.microsoft.com/office/powerpoint/2010/main" val="185377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dirty="0" smtClean="0"/>
              <a:t>bakteerit</a:t>
            </a:r>
            <a:endParaRPr lang="fi-FI" dirty="0"/>
          </a:p>
        </p:txBody>
      </p:sp>
      <p:sp>
        <p:nvSpPr>
          <p:cNvPr id="3" name="Sisällön paikkamerkki 2"/>
          <p:cNvSpPr>
            <a:spLocks noGrp="1"/>
          </p:cNvSpPr>
          <p:nvPr>
            <p:ph sz="quarter" idx="13"/>
          </p:nvPr>
        </p:nvSpPr>
        <p:spPr>
          <a:xfrm>
            <a:off x="913774" y="2008909"/>
            <a:ext cx="10363826" cy="4364181"/>
          </a:xfrm>
        </p:spPr>
        <p:txBody>
          <a:bodyPr/>
          <a:lstStyle/>
          <a:p>
            <a:r>
              <a:rPr lang="fi-FI" u="sng" dirty="0" smtClean="0"/>
              <a:t>Toiminta/asema ekosysteemissä</a:t>
            </a:r>
          </a:p>
          <a:p>
            <a:pPr lvl="1"/>
            <a:r>
              <a:rPr lang="fi-FI" dirty="0" smtClean="0"/>
              <a:t>Omavaraisia</a:t>
            </a:r>
          </a:p>
          <a:p>
            <a:pPr lvl="2"/>
            <a:r>
              <a:rPr lang="fi-FI" dirty="0" smtClean="0"/>
              <a:t>Fotosynteesi (syanobakteerit)</a:t>
            </a:r>
          </a:p>
          <a:p>
            <a:pPr lvl="2"/>
            <a:r>
              <a:rPr lang="fi-FI" dirty="0" err="1" smtClean="0"/>
              <a:t>Kemosynteesi</a:t>
            </a:r>
            <a:r>
              <a:rPr lang="fi-FI" dirty="0" smtClean="0"/>
              <a:t> (rikki-, typpi- ja rautabakteerit)</a:t>
            </a:r>
          </a:p>
          <a:p>
            <a:pPr lvl="1"/>
            <a:r>
              <a:rPr lang="fi-FI" dirty="0" err="1" smtClean="0"/>
              <a:t>Toisenvaraisia</a:t>
            </a:r>
            <a:endParaRPr lang="fi-FI" dirty="0" smtClean="0"/>
          </a:p>
          <a:p>
            <a:pPr lvl="2"/>
            <a:r>
              <a:rPr lang="fi-FI" dirty="0" smtClean="0"/>
              <a:t>Hajottajia</a:t>
            </a:r>
          </a:p>
          <a:p>
            <a:pPr lvl="2"/>
            <a:r>
              <a:rPr lang="fi-FI" dirty="0" err="1" smtClean="0"/>
              <a:t>Mutualistisia</a:t>
            </a:r>
            <a:r>
              <a:rPr lang="fi-FI" dirty="0" smtClean="0"/>
              <a:t> suhteita</a:t>
            </a:r>
          </a:p>
          <a:p>
            <a:pPr lvl="2"/>
            <a:r>
              <a:rPr lang="fi-FI" dirty="0" smtClean="0"/>
              <a:t>Patogeenit</a:t>
            </a:r>
            <a:r>
              <a:rPr lang="fi-FI" dirty="0"/>
              <a:t> </a:t>
            </a:r>
            <a:r>
              <a:rPr lang="fi-FI" dirty="0" smtClean="0"/>
              <a:t>eli taudinaiheuttajat </a:t>
            </a:r>
          </a:p>
        </p:txBody>
      </p:sp>
      <p:pic>
        <p:nvPicPr>
          <p:cNvPr id="4" name="Kuva 3"/>
          <p:cNvPicPr>
            <a:picLocks noChangeAspect="1"/>
          </p:cNvPicPr>
          <p:nvPr/>
        </p:nvPicPr>
        <p:blipFill>
          <a:blip r:embed="rId3"/>
          <a:stretch>
            <a:fillRect/>
          </a:stretch>
        </p:blipFill>
        <p:spPr>
          <a:xfrm>
            <a:off x="7802894" y="4479943"/>
            <a:ext cx="4112015" cy="2188515"/>
          </a:xfrm>
          <a:prstGeom prst="rect">
            <a:avLst/>
          </a:prstGeom>
        </p:spPr>
      </p:pic>
      <p:pic>
        <p:nvPicPr>
          <p:cNvPr id="5" name="Kuva 4"/>
          <p:cNvPicPr>
            <a:picLocks noChangeAspect="1"/>
          </p:cNvPicPr>
          <p:nvPr/>
        </p:nvPicPr>
        <p:blipFill>
          <a:blip r:embed="rId4"/>
          <a:stretch>
            <a:fillRect/>
          </a:stretch>
        </p:blipFill>
        <p:spPr>
          <a:xfrm>
            <a:off x="7800109" y="1207792"/>
            <a:ext cx="4114800" cy="3086100"/>
          </a:xfrm>
          <a:prstGeom prst="rect">
            <a:avLst/>
          </a:prstGeom>
        </p:spPr>
      </p:pic>
    </p:spTree>
    <p:extLst>
      <p:ext uri="{BB962C8B-B14F-4D97-AF65-F5344CB8AC3E}">
        <p14:creationId xmlns:p14="http://schemas.microsoft.com/office/powerpoint/2010/main" val="6719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1025236"/>
            <a:ext cx="4946699" cy="4765963"/>
          </a:xfrm>
        </p:spPr>
        <p:txBody>
          <a:bodyPr>
            <a:normAutofit fontScale="92500" lnSpcReduction="10000"/>
          </a:bodyPr>
          <a:lstStyle/>
          <a:p>
            <a:r>
              <a:rPr lang="fi-FI" u="sng" dirty="0" smtClean="0"/>
              <a:t>Rakenne </a:t>
            </a:r>
          </a:p>
          <a:p>
            <a:pPr lvl="1"/>
            <a:r>
              <a:rPr lang="fi-FI" dirty="0" smtClean="0"/>
              <a:t>noin 0,001 mm</a:t>
            </a:r>
          </a:p>
          <a:p>
            <a:pPr lvl="1"/>
            <a:r>
              <a:rPr lang="fi-FI" dirty="0" smtClean="0"/>
              <a:t>Perinnöllinen aines (proteiinisynteesi): </a:t>
            </a:r>
          </a:p>
          <a:p>
            <a:pPr lvl="2"/>
            <a:r>
              <a:rPr lang="fi-FI" dirty="0" smtClean="0"/>
              <a:t>Yksi kromosomi –ei </a:t>
            </a:r>
            <a:r>
              <a:rPr lang="fi-FI" dirty="0" err="1" smtClean="0"/>
              <a:t>histoneita</a:t>
            </a:r>
            <a:endParaRPr lang="fi-FI" dirty="0" smtClean="0"/>
          </a:p>
          <a:p>
            <a:pPr lvl="2"/>
            <a:r>
              <a:rPr lang="fi-FI" dirty="0" smtClean="0"/>
              <a:t>Plasmidit </a:t>
            </a:r>
          </a:p>
          <a:p>
            <a:pPr lvl="1"/>
            <a:r>
              <a:rPr lang="fi-FI" dirty="0" err="1" smtClean="0"/>
              <a:t>ribosomit</a:t>
            </a:r>
            <a:endParaRPr lang="fi-FI" dirty="0" smtClean="0"/>
          </a:p>
          <a:p>
            <a:pPr lvl="1"/>
            <a:r>
              <a:rPr lang="fi-FI" dirty="0" err="1" smtClean="0"/>
              <a:t>Yhteyttämiskalvosto</a:t>
            </a:r>
            <a:r>
              <a:rPr lang="fi-FI" dirty="0" smtClean="0"/>
              <a:t> (omavaraisilla)</a:t>
            </a:r>
          </a:p>
          <a:p>
            <a:pPr lvl="1"/>
            <a:r>
              <a:rPr lang="fi-FI" dirty="0" err="1" smtClean="0"/>
              <a:t>Soluhengityskalvosto</a:t>
            </a:r>
            <a:r>
              <a:rPr lang="fi-FI" dirty="0" smtClean="0"/>
              <a:t> (aerobisten bakteerien soluhengitys)</a:t>
            </a:r>
          </a:p>
          <a:p>
            <a:pPr lvl="1"/>
            <a:r>
              <a:rPr lang="fi-FI" dirty="0" smtClean="0"/>
              <a:t>Soluseinä </a:t>
            </a:r>
            <a:r>
              <a:rPr lang="fi-FI" dirty="0" err="1" smtClean="0"/>
              <a:t>mureiinia</a:t>
            </a:r>
            <a:r>
              <a:rPr lang="fi-FI" dirty="0" smtClean="0"/>
              <a:t> (suojaa)</a:t>
            </a:r>
          </a:p>
          <a:p>
            <a:pPr lvl="1"/>
            <a:r>
              <a:rPr lang="fi-FI" dirty="0" smtClean="0"/>
              <a:t>Kapseli (suojaa ja kiinnittää)</a:t>
            </a:r>
          </a:p>
          <a:p>
            <a:pPr lvl="1"/>
            <a:r>
              <a:rPr lang="fi-FI" dirty="0" smtClean="0"/>
              <a:t>Ripset (liikkuminen)</a:t>
            </a:r>
          </a:p>
          <a:p>
            <a:pPr lvl="1"/>
            <a:r>
              <a:rPr lang="fi-FI" dirty="0" smtClean="0"/>
              <a:t>Siimat (liikkuminen)</a:t>
            </a:r>
          </a:p>
          <a:p>
            <a:pPr lvl="1"/>
            <a:endParaRPr lang="fi-FI" dirty="0" smtClean="0"/>
          </a:p>
        </p:txBody>
      </p:sp>
      <p:pic>
        <p:nvPicPr>
          <p:cNvPr id="4" name="Kuva 3"/>
          <p:cNvPicPr>
            <a:picLocks noChangeAspect="1"/>
          </p:cNvPicPr>
          <p:nvPr/>
        </p:nvPicPr>
        <p:blipFill>
          <a:blip r:embed="rId4"/>
          <a:stretch>
            <a:fillRect/>
          </a:stretch>
        </p:blipFill>
        <p:spPr>
          <a:xfrm>
            <a:off x="6152533" y="691635"/>
            <a:ext cx="4349213" cy="2299646"/>
          </a:xfrm>
          <a:prstGeom prst="rect">
            <a:avLst/>
          </a:prstGeom>
        </p:spPr>
      </p:pic>
      <p:pic>
        <p:nvPicPr>
          <p:cNvPr id="5" name="4hexn-DtSt4"/>
          <p:cNvPicPr>
            <a:picLocks noRot="1" noChangeAspect="1"/>
          </p:cNvPicPr>
          <p:nvPr>
            <a:videoFile r:link="rId1"/>
          </p:nvPr>
        </p:nvPicPr>
        <p:blipFill>
          <a:blip r:embed="rId5"/>
          <a:stretch>
            <a:fillRect/>
          </a:stretch>
        </p:blipFill>
        <p:spPr>
          <a:xfrm>
            <a:off x="6131751" y="3321387"/>
            <a:ext cx="4390776" cy="2469812"/>
          </a:xfrm>
          <a:prstGeom prst="rect">
            <a:avLst/>
          </a:prstGeom>
        </p:spPr>
      </p:pic>
    </p:spTree>
    <p:extLst>
      <p:ext uri="{BB962C8B-B14F-4D97-AF65-F5344CB8AC3E}">
        <p14:creationId xmlns:p14="http://schemas.microsoft.com/office/powerpoint/2010/main" val="23335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886064" y="1302328"/>
            <a:ext cx="4295535" cy="4184073"/>
          </a:xfrm>
        </p:spPr>
        <p:txBody>
          <a:bodyPr>
            <a:normAutofit/>
          </a:bodyPr>
          <a:lstStyle/>
          <a:p>
            <a:r>
              <a:rPr lang="fi-FI" u="sng" dirty="0" smtClean="0"/>
              <a:t>Luokittelu</a:t>
            </a:r>
          </a:p>
          <a:p>
            <a:pPr lvl="1"/>
            <a:r>
              <a:rPr lang="fi-FI" dirty="0" smtClean="0"/>
              <a:t>Muoto perusteena</a:t>
            </a:r>
          </a:p>
          <a:p>
            <a:pPr lvl="1"/>
            <a:r>
              <a:rPr lang="fi-FI" dirty="0" smtClean="0"/>
              <a:t>Kasvutapa perusteena</a:t>
            </a:r>
          </a:p>
          <a:p>
            <a:pPr lvl="1"/>
            <a:r>
              <a:rPr lang="fi-FI" dirty="0" smtClean="0"/>
              <a:t>Biokemialliset ominaisuudet perusteena</a:t>
            </a:r>
          </a:p>
          <a:p>
            <a:pPr lvl="2"/>
            <a:r>
              <a:rPr lang="fi-FI" dirty="0" smtClean="0"/>
              <a:t>Soluseinän rakenne</a:t>
            </a:r>
          </a:p>
          <a:p>
            <a:pPr lvl="3"/>
            <a:r>
              <a:rPr lang="fi-FI" dirty="0" err="1" smtClean="0"/>
              <a:t>Grampositiiviset</a:t>
            </a:r>
            <a:r>
              <a:rPr lang="fi-FI" dirty="0" smtClean="0"/>
              <a:t> –ei kalvoa</a:t>
            </a:r>
          </a:p>
          <a:p>
            <a:pPr lvl="3"/>
            <a:r>
              <a:rPr lang="fi-FI" dirty="0" err="1" smtClean="0"/>
              <a:t>Gramnegatiiviset</a:t>
            </a:r>
            <a:r>
              <a:rPr lang="fi-FI" dirty="0" smtClean="0"/>
              <a:t> – kalvo soluseinän päällä</a:t>
            </a:r>
          </a:p>
          <a:p>
            <a:pPr lvl="1"/>
            <a:r>
              <a:rPr lang="fi-FI" dirty="0" smtClean="0"/>
              <a:t>Geenit perusteena</a:t>
            </a:r>
          </a:p>
          <a:p>
            <a:pPr marL="457200" lvl="1" indent="0">
              <a:buNone/>
            </a:pPr>
            <a:endParaRPr lang="fi-FI" dirty="0"/>
          </a:p>
        </p:txBody>
      </p:sp>
      <p:pic>
        <p:nvPicPr>
          <p:cNvPr id="4" name="Kuva 3"/>
          <p:cNvPicPr>
            <a:picLocks noChangeAspect="1"/>
          </p:cNvPicPr>
          <p:nvPr/>
        </p:nvPicPr>
        <p:blipFill>
          <a:blip r:embed="rId3"/>
          <a:stretch>
            <a:fillRect/>
          </a:stretch>
        </p:blipFill>
        <p:spPr>
          <a:xfrm>
            <a:off x="6032287" y="0"/>
            <a:ext cx="5994878" cy="3934691"/>
          </a:xfrm>
          <a:prstGeom prst="rect">
            <a:avLst/>
          </a:prstGeom>
        </p:spPr>
      </p:pic>
      <p:pic>
        <p:nvPicPr>
          <p:cNvPr id="5" name="Kuva 4"/>
          <p:cNvPicPr>
            <a:picLocks noChangeAspect="1"/>
          </p:cNvPicPr>
          <p:nvPr/>
        </p:nvPicPr>
        <p:blipFill>
          <a:blip r:embed="rId4"/>
          <a:stretch>
            <a:fillRect/>
          </a:stretch>
        </p:blipFill>
        <p:spPr>
          <a:xfrm>
            <a:off x="7512497" y="4213617"/>
            <a:ext cx="3494946" cy="2325727"/>
          </a:xfrm>
          <a:prstGeom prst="rect">
            <a:avLst/>
          </a:prstGeom>
        </p:spPr>
      </p:pic>
    </p:spTree>
    <p:extLst>
      <p:ext uri="{BB962C8B-B14F-4D97-AF65-F5344CB8AC3E}">
        <p14:creationId xmlns:p14="http://schemas.microsoft.com/office/powerpoint/2010/main" val="9627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55337" y="1122217"/>
            <a:ext cx="6124336" cy="5389419"/>
          </a:xfrm>
        </p:spPr>
        <p:txBody>
          <a:bodyPr>
            <a:normAutofit/>
          </a:bodyPr>
          <a:lstStyle/>
          <a:p>
            <a:r>
              <a:rPr lang="fi-FI" u="sng" dirty="0" smtClean="0"/>
              <a:t>Lisääntyminen</a:t>
            </a:r>
          </a:p>
          <a:p>
            <a:pPr lvl="1"/>
            <a:r>
              <a:rPr lang="fi-FI" dirty="0" smtClean="0"/>
              <a:t>Jakautuminen</a:t>
            </a:r>
          </a:p>
          <a:p>
            <a:pPr lvl="1"/>
            <a:r>
              <a:rPr lang="fi-FI" dirty="0" smtClean="0"/>
              <a:t>Nopea edullisissa oloissa</a:t>
            </a:r>
          </a:p>
          <a:p>
            <a:pPr lvl="1"/>
            <a:r>
              <a:rPr lang="fi-FI" dirty="0" smtClean="0"/>
              <a:t>Lepoitiö epäedullisissa oloissa</a:t>
            </a:r>
          </a:p>
          <a:p>
            <a:r>
              <a:rPr lang="fi-FI" u="sng" dirty="0" smtClean="0"/>
              <a:t>Proteiinisynteesi</a:t>
            </a:r>
          </a:p>
          <a:p>
            <a:pPr lvl="1"/>
            <a:r>
              <a:rPr lang="fi-FI" dirty="0" smtClean="0"/>
              <a:t>Perinnöllisen aineksen rakenne ja toiminta: </a:t>
            </a:r>
          </a:p>
          <a:p>
            <a:pPr lvl="2"/>
            <a:r>
              <a:rPr lang="fi-FI" dirty="0" smtClean="0"/>
              <a:t>Dna pelkästään geenejä</a:t>
            </a:r>
          </a:p>
          <a:p>
            <a:pPr lvl="2"/>
            <a:r>
              <a:rPr lang="fi-FI" dirty="0" smtClean="0"/>
              <a:t>säätelyalue</a:t>
            </a:r>
          </a:p>
          <a:p>
            <a:pPr lvl="2"/>
            <a:r>
              <a:rPr lang="fi-FI" dirty="0" smtClean="0"/>
              <a:t>Koodaavalla alueella ei </a:t>
            </a:r>
            <a:r>
              <a:rPr lang="fi-FI" dirty="0" err="1" smtClean="0"/>
              <a:t>introneita</a:t>
            </a:r>
            <a:r>
              <a:rPr lang="fi-FI" dirty="0" smtClean="0"/>
              <a:t> </a:t>
            </a:r>
            <a:r>
              <a:rPr lang="fi-FI" dirty="0" smtClean="0">
                <a:sym typeface="Wingdings" panose="05000000000000000000" pitchFamily="2" charset="2"/>
              </a:rPr>
              <a:t></a:t>
            </a:r>
            <a:r>
              <a:rPr lang="fi-FI" dirty="0" smtClean="0"/>
              <a:t> ei silmukointia </a:t>
            </a:r>
            <a:r>
              <a:rPr lang="fi-FI" dirty="0" smtClean="0">
                <a:sym typeface="Wingdings" panose="05000000000000000000" pitchFamily="2" charset="2"/>
              </a:rPr>
              <a:t> nopeampi proteiinin tuotanto</a:t>
            </a:r>
            <a:endParaRPr lang="fi-FI" dirty="0" smtClean="0"/>
          </a:p>
          <a:p>
            <a:pPr lvl="2"/>
            <a:r>
              <a:rPr lang="fi-FI" dirty="0" err="1" smtClean="0"/>
              <a:t>Operoneja</a:t>
            </a:r>
            <a:endParaRPr lang="fi-FI" dirty="0" smtClean="0"/>
          </a:p>
          <a:p>
            <a:pPr lvl="3"/>
            <a:r>
              <a:rPr lang="fi-FI" dirty="0" smtClean="0"/>
              <a:t>Yksi säätelyalue säätelee useampaa peräkkäistä geeniä</a:t>
            </a:r>
          </a:p>
          <a:p>
            <a:pPr lvl="3"/>
            <a:r>
              <a:rPr lang="fi-FI" dirty="0" smtClean="0"/>
              <a:t>Ympäristö vaikuttaa ilmenemiseen</a:t>
            </a:r>
          </a:p>
          <a:p>
            <a:pPr marL="914400" lvl="2" indent="0">
              <a:buNone/>
            </a:pPr>
            <a:endParaRPr lang="fi-FI" dirty="0"/>
          </a:p>
        </p:txBody>
      </p:sp>
      <p:pic>
        <p:nvPicPr>
          <p:cNvPr id="2" name="j8_xoM8Wwgs"/>
          <p:cNvPicPr>
            <a:picLocks noRot="1" noChangeAspect="1"/>
          </p:cNvPicPr>
          <p:nvPr>
            <a:videoFile r:link="rId1"/>
          </p:nvPr>
        </p:nvPicPr>
        <p:blipFill>
          <a:blip r:embed="rId4"/>
          <a:stretch>
            <a:fillRect/>
          </a:stretch>
        </p:blipFill>
        <p:spPr>
          <a:xfrm>
            <a:off x="7356763" y="785378"/>
            <a:ext cx="4572000" cy="2571750"/>
          </a:xfrm>
          <a:prstGeom prst="rect">
            <a:avLst/>
          </a:prstGeom>
        </p:spPr>
      </p:pic>
      <p:pic>
        <p:nvPicPr>
          <p:cNvPr id="4" name="Kuva 3"/>
          <p:cNvPicPr>
            <a:picLocks noChangeAspect="1"/>
          </p:cNvPicPr>
          <p:nvPr/>
        </p:nvPicPr>
        <p:blipFill>
          <a:blip r:embed="rId5"/>
          <a:stretch>
            <a:fillRect/>
          </a:stretch>
        </p:blipFill>
        <p:spPr>
          <a:xfrm>
            <a:off x="7356763" y="3521218"/>
            <a:ext cx="4574678" cy="2353109"/>
          </a:xfrm>
          <a:prstGeom prst="rect">
            <a:avLst/>
          </a:prstGeom>
        </p:spPr>
      </p:pic>
    </p:spTree>
    <p:extLst>
      <p:ext uri="{BB962C8B-B14F-4D97-AF65-F5344CB8AC3E}">
        <p14:creationId xmlns:p14="http://schemas.microsoft.com/office/powerpoint/2010/main" val="76813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1038465" y="1260763"/>
            <a:ext cx="4364808" cy="5029199"/>
          </a:xfrm>
        </p:spPr>
        <p:txBody>
          <a:bodyPr/>
          <a:lstStyle/>
          <a:p>
            <a:pPr lvl="0">
              <a:buClr>
                <a:prstClr val="black"/>
              </a:buClr>
            </a:pPr>
            <a:r>
              <a:rPr lang="fi-FI" sz="1900" u="sng" dirty="0">
                <a:solidFill>
                  <a:prstClr val="black"/>
                </a:solidFill>
              </a:rPr>
              <a:t>Evoluutio</a:t>
            </a:r>
          </a:p>
          <a:p>
            <a:pPr lvl="1">
              <a:buClr>
                <a:prstClr val="black"/>
              </a:buClr>
            </a:pPr>
            <a:r>
              <a:rPr lang="fi-FI" dirty="0">
                <a:solidFill>
                  <a:prstClr val="black"/>
                </a:solidFill>
              </a:rPr>
              <a:t>Nopeaa</a:t>
            </a:r>
          </a:p>
          <a:p>
            <a:pPr lvl="2">
              <a:buClr>
                <a:prstClr val="black"/>
              </a:buClr>
            </a:pPr>
            <a:r>
              <a:rPr lang="fi-FI" sz="1800" dirty="0">
                <a:solidFill>
                  <a:prstClr val="black"/>
                </a:solidFill>
              </a:rPr>
              <a:t>Runsaasti geenimutaatioita</a:t>
            </a:r>
          </a:p>
          <a:p>
            <a:pPr lvl="2">
              <a:buClr>
                <a:prstClr val="black"/>
              </a:buClr>
            </a:pPr>
            <a:r>
              <a:rPr lang="fi-FI" sz="1800" dirty="0">
                <a:solidFill>
                  <a:prstClr val="black"/>
                </a:solidFill>
              </a:rPr>
              <a:t>Haploidi perimä </a:t>
            </a:r>
            <a:r>
              <a:rPr lang="fi-FI" sz="1800" dirty="0">
                <a:solidFill>
                  <a:prstClr val="black"/>
                </a:solidFill>
                <a:sym typeface="Wingdings" panose="05000000000000000000" pitchFamily="2" charset="2"/>
              </a:rPr>
              <a:t> mutaatiot ilmenevät aina  luonnonvalinta vaikuttaa nopeasti</a:t>
            </a:r>
          </a:p>
          <a:p>
            <a:pPr lvl="2">
              <a:buClr>
                <a:prstClr val="black"/>
              </a:buClr>
            </a:pPr>
            <a:r>
              <a:rPr lang="fi-FI" sz="1800" dirty="0" err="1">
                <a:solidFill>
                  <a:prstClr val="black"/>
                </a:solidFill>
                <a:sym typeface="Wingdings" panose="05000000000000000000" pitchFamily="2" charset="2"/>
              </a:rPr>
              <a:t>Rekombinaatiot</a:t>
            </a:r>
            <a:r>
              <a:rPr lang="fi-FI" sz="1800" dirty="0">
                <a:solidFill>
                  <a:prstClr val="black"/>
                </a:solidFill>
                <a:sym typeface="Wingdings" panose="05000000000000000000" pitchFamily="2" charset="2"/>
              </a:rPr>
              <a:t> (uudet geeniyhdistelmät)</a:t>
            </a:r>
          </a:p>
          <a:p>
            <a:pPr lvl="3">
              <a:buClr>
                <a:prstClr val="black"/>
              </a:buClr>
            </a:pPr>
            <a:r>
              <a:rPr lang="fi-FI" sz="1800" dirty="0">
                <a:solidFill>
                  <a:prstClr val="black"/>
                </a:solidFill>
                <a:sym typeface="Wingdings" panose="05000000000000000000" pitchFamily="2" charset="2"/>
              </a:rPr>
              <a:t>Transformaatio</a:t>
            </a:r>
          </a:p>
          <a:p>
            <a:pPr lvl="3">
              <a:buClr>
                <a:prstClr val="black"/>
              </a:buClr>
            </a:pPr>
            <a:r>
              <a:rPr lang="fi-FI" sz="1800" dirty="0">
                <a:solidFill>
                  <a:prstClr val="black"/>
                </a:solidFill>
                <a:sym typeface="Wingdings" panose="05000000000000000000" pitchFamily="2" charset="2"/>
              </a:rPr>
              <a:t>Konjugaatio</a:t>
            </a:r>
          </a:p>
          <a:p>
            <a:pPr lvl="3">
              <a:buClr>
                <a:prstClr val="black"/>
              </a:buClr>
            </a:pPr>
            <a:r>
              <a:rPr lang="fi-FI" sz="1800" dirty="0" err="1">
                <a:solidFill>
                  <a:prstClr val="black"/>
                </a:solidFill>
                <a:sym typeface="Wingdings" panose="05000000000000000000" pitchFamily="2" charset="2"/>
              </a:rPr>
              <a:t>transduktio</a:t>
            </a:r>
            <a:endParaRPr lang="fi-FI" sz="1800" dirty="0">
              <a:solidFill>
                <a:prstClr val="black"/>
              </a:solidFill>
            </a:endParaRPr>
          </a:p>
          <a:p>
            <a:endParaRPr lang="fi-FI" sz="1800" dirty="0"/>
          </a:p>
        </p:txBody>
      </p:sp>
      <p:pic>
        <p:nvPicPr>
          <p:cNvPr id="4" name="Kuva 3"/>
          <p:cNvPicPr>
            <a:picLocks noChangeAspect="1"/>
          </p:cNvPicPr>
          <p:nvPr/>
        </p:nvPicPr>
        <p:blipFill>
          <a:blip r:embed="rId3"/>
          <a:stretch>
            <a:fillRect/>
          </a:stretch>
        </p:blipFill>
        <p:spPr>
          <a:xfrm>
            <a:off x="5668241" y="860280"/>
            <a:ext cx="5734050" cy="5553075"/>
          </a:xfrm>
          <a:prstGeom prst="rect">
            <a:avLst/>
          </a:prstGeom>
        </p:spPr>
      </p:pic>
    </p:spTree>
    <p:extLst>
      <p:ext uri="{BB962C8B-B14F-4D97-AF65-F5344CB8AC3E}">
        <p14:creationId xmlns:p14="http://schemas.microsoft.com/office/powerpoint/2010/main" val="2245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83047" y="1177636"/>
            <a:ext cx="10363826" cy="5250873"/>
          </a:xfrm>
        </p:spPr>
        <p:txBody>
          <a:bodyPr>
            <a:normAutofit/>
          </a:bodyPr>
          <a:lstStyle/>
          <a:p>
            <a:r>
              <a:rPr lang="fi-FI" u="sng" dirty="0" smtClean="0"/>
              <a:t>Muuta: </a:t>
            </a:r>
          </a:p>
          <a:p>
            <a:pPr lvl="1"/>
            <a:r>
              <a:rPr lang="fi-FI" dirty="0" smtClean="0"/>
              <a:t>”Immunologinen muisti” –</a:t>
            </a:r>
            <a:r>
              <a:rPr lang="fi-FI" dirty="0" err="1" smtClean="0"/>
              <a:t>cas</a:t>
            </a:r>
            <a:r>
              <a:rPr lang="fi-FI" dirty="0" smtClean="0"/>
              <a:t>-entsyymin avulla</a:t>
            </a:r>
          </a:p>
          <a:p>
            <a:pPr lvl="1"/>
            <a:r>
              <a:rPr lang="fi-FI" dirty="0" smtClean="0"/>
              <a:t>Virusten (bakteriofagien)tuhoaminen restriktioentsyymien- eli katkaisuentsyymien avulla. </a:t>
            </a:r>
          </a:p>
          <a:p>
            <a:pPr lvl="1"/>
            <a:r>
              <a:rPr lang="fi-FI" dirty="0" smtClean="0"/>
              <a:t>Antibiootit tuhoavat bakteereja</a:t>
            </a:r>
          </a:p>
          <a:p>
            <a:pPr lvl="2"/>
            <a:r>
              <a:rPr lang="fi-FI" dirty="0" smtClean="0"/>
              <a:t>Huonommin </a:t>
            </a:r>
            <a:r>
              <a:rPr lang="fi-FI" dirty="0" err="1" smtClean="0"/>
              <a:t>gram</a:t>
            </a:r>
            <a:r>
              <a:rPr lang="fi-FI" dirty="0" smtClean="0"/>
              <a:t>-negatiivisia</a:t>
            </a:r>
          </a:p>
          <a:p>
            <a:pPr lvl="2"/>
            <a:r>
              <a:rPr lang="fi-FI" dirty="0" smtClean="0"/>
              <a:t>Myös ihmisen omia bakteereja</a:t>
            </a:r>
          </a:p>
          <a:p>
            <a:pPr lvl="3"/>
            <a:r>
              <a:rPr lang="fi-FI" dirty="0" smtClean="0"/>
              <a:t>Suolistovaivat + mahdollistaa resistenttien bakteerien lisääntymisen</a:t>
            </a:r>
          </a:p>
          <a:p>
            <a:pPr lvl="2"/>
            <a:r>
              <a:rPr lang="fi-FI" dirty="0" smtClean="0"/>
              <a:t>Heikkenevä teho</a:t>
            </a:r>
          </a:p>
          <a:p>
            <a:pPr lvl="3"/>
            <a:r>
              <a:rPr lang="fi-FI" dirty="0" smtClean="0"/>
              <a:t>Resistentit bakteerikannat</a:t>
            </a:r>
          </a:p>
          <a:p>
            <a:pPr lvl="4"/>
            <a:r>
              <a:rPr lang="fi-FI" dirty="0" smtClean="0"/>
              <a:t>Nopeat mutaatiot</a:t>
            </a:r>
          </a:p>
          <a:p>
            <a:pPr lvl="4"/>
            <a:r>
              <a:rPr lang="fi-FI" dirty="0" smtClean="0"/>
              <a:t>Geeni usein plasmidissa </a:t>
            </a:r>
            <a:r>
              <a:rPr lang="fi-FI" dirty="0" smtClean="0">
                <a:sym typeface="Wingdings" panose="05000000000000000000" pitchFamily="2" charset="2"/>
              </a:rPr>
              <a:t> </a:t>
            </a:r>
            <a:r>
              <a:rPr lang="fi-FI" dirty="0" err="1" smtClean="0">
                <a:sym typeface="Wingdings" panose="05000000000000000000" pitchFamily="2" charset="2"/>
              </a:rPr>
              <a:t>rekombinaatio</a:t>
            </a:r>
            <a:r>
              <a:rPr lang="fi-FI" dirty="0" smtClean="0">
                <a:sym typeface="Wingdings" panose="05000000000000000000" pitchFamily="2" charset="2"/>
              </a:rPr>
              <a:t> siirtää </a:t>
            </a:r>
            <a:r>
              <a:rPr lang="fi-FI" dirty="0" smtClean="0">
                <a:sym typeface="Wingdings" panose="05000000000000000000" pitchFamily="2" charset="2"/>
              </a:rPr>
              <a:t>plasmideja</a:t>
            </a:r>
          </a:p>
          <a:p>
            <a:pPr lvl="4"/>
            <a:r>
              <a:rPr lang="fi-FI" dirty="0" smtClean="0">
                <a:sym typeface="Wingdings" panose="05000000000000000000" pitchFamily="2" charset="2"/>
              </a:rPr>
              <a:t>Katsotaan </a:t>
            </a:r>
            <a:r>
              <a:rPr lang="fi-FI" smtClean="0">
                <a:sym typeface="Wingdings" panose="05000000000000000000" pitchFamily="2" charset="2"/>
              </a:rPr>
              <a:t>video antibioottiresistenssistä</a:t>
            </a:r>
            <a:endParaRPr lang="fi-FI" dirty="0" smtClean="0"/>
          </a:p>
          <a:p>
            <a:pPr lvl="4"/>
            <a:endParaRPr lang="fi-FI" dirty="0" smtClean="0"/>
          </a:p>
          <a:p>
            <a:pPr lvl="2"/>
            <a:endParaRPr lang="fi-FI" dirty="0"/>
          </a:p>
        </p:txBody>
      </p:sp>
    </p:spTree>
    <p:extLst>
      <p:ext uri="{BB962C8B-B14F-4D97-AF65-F5344CB8AC3E}">
        <p14:creationId xmlns:p14="http://schemas.microsoft.com/office/powerpoint/2010/main" val="185962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dirty="0" err="1" smtClean="0"/>
              <a:t>Arkeonit</a:t>
            </a:r>
            <a:r>
              <a:rPr lang="fi-FI" dirty="0" smtClean="0"/>
              <a:t> </a:t>
            </a:r>
            <a:endParaRPr lang="fi-FI" dirty="0"/>
          </a:p>
        </p:txBody>
      </p:sp>
      <p:sp>
        <p:nvSpPr>
          <p:cNvPr id="3" name="Sisällön paikkamerkki 2"/>
          <p:cNvSpPr>
            <a:spLocks noGrp="1"/>
          </p:cNvSpPr>
          <p:nvPr>
            <p:ph sz="quarter" idx="13"/>
          </p:nvPr>
        </p:nvSpPr>
        <p:spPr>
          <a:xfrm>
            <a:off x="913774" y="1981200"/>
            <a:ext cx="10363826" cy="3948545"/>
          </a:xfrm>
        </p:spPr>
        <p:txBody>
          <a:bodyPr>
            <a:normAutofit fontScale="92500" lnSpcReduction="10000"/>
          </a:bodyPr>
          <a:lstStyle/>
          <a:p>
            <a:r>
              <a:rPr lang="fi-FI" u="sng" dirty="0" smtClean="0"/>
              <a:t>Toiminta/asema </a:t>
            </a:r>
            <a:r>
              <a:rPr lang="fi-FI" u="sng" dirty="0" err="1" smtClean="0"/>
              <a:t>ekosysteemissÄ</a:t>
            </a:r>
            <a:r>
              <a:rPr lang="fi-FI" dirty="0" smtClean="0"/>
              <a:t>: </a:t>
            </a:r>
          </a:p>
          <a:p>
            <a:pPr lvl="1"/>
            <a:r>
              <a:rPr lang="fi-FI" dirty="0" smtClean="0"/>
              <a:t>Omavaraisia</a:t>
            </a:r>
          </a:p>
          <a:p>
            <a:pPr lvl="2"/>
            <a:r>
              <a:rPr lang="fi-FI" dirty="0" err="1" smtClean="0"/>
              <a:t>kemosynteesi</a:t>
            </a:r>
            <a:endParaRPr lang="fi-FI" dirty="0" smtClean="0"/>
          </a:p>
          <a:p>
            <a:pPr lvl="1"/>
            <a:r>
              <a:rPr lang="fi-FI" dirty="0" err="1" smtClean="0"/>
              <a:t>Toisenvaraisia</a:t>
            </a:r>
            <a:endParaRPr lang="fi-FI" dirty="0" smtClean="0"/>
          </a:p>
          <a:p>
            <a:pPr lvl="2"/>
            <a:r>
              <a:rPr lang="fi-FI" dirty="0" err="1" smtClean="0"/>
              <a:t>Mutualistisia</a:t>
            </a:r>
            <a:r>
              <a:rPr lang="fi-FI" dirty="0" smtClean="0"/>
              <a:t> suhteita</a:t>
            </a:r>
          </a:p>
          <a:p>
            <a:pPr lvl="2"/>
            <a:r>
              <a:rPr lang="fi-FI" dirty="0" smtClean="0"/>
              <a:t>Ei </a:t>
            </a:r>
            <a:r>
              <a:rPr lang="fi-FI" dirty="0" err="1" smtClean="0"/>
              <a:t>patogeeneja</a:t>
            </a:r>
            <a:r>
              <a:rPr lang="fi-FI" dirty="0" smtClean="0"/>
              <a:t> </a:t>
            </a:r>
          </a:p>
          <a:p>
            <a:r>
              <a:rPr lang="fi-FI" u="sng" dirty="0" smtClean="0"/>
              <a:t>Rakenne: </a:t>
            </a:r>
          </a:p>
          <a:p>
            <a:pPr lvl="1"/>
            <a:r>
              <a:rPr lang="fi-FI" dirty="0" smtClean="0"/>
              <a:t>Perinnöllinen aines: </a:t>
            </a:r>
          </a:p>
          <a:p>
            <a:pPr lvl="2"/>
            <a:r>
              <a:rPr lang="fi-FI" dirty="0" smtClean="0"/>
              <a:t>Dna pakkautunut </a:t>
            </a:r>
            <a:r>
              <a:rPr lang="fi-FI" dirty="0" err="1" smtClean="0"/>
              <a:t>histoneiden</a:t>
            </a:r>
            <a:r>
              <a:rPr lang="fi-FI" dirty="0" smtClean="0"/>
              <a:t> avulla</a:t>
            </a:r>
          </a:p>
          <a:p>
            <a:pPr lvl="2"/>
            <a:r>
              <a:rPr lang="fi-FI" dirty="0" smtClean="0"/>
              <a:t>On </a:t>
            </a:r>
            <a:r>
              <a:rPr lang="fi-FI" dirty="0" err="1" smtClean="0"/>
              <a:t>introneita</a:t>
            </a:r>
            <a:r>
              <a:rPr lang="fi-FI" dirty="0" smtClean="0"/>
              <a:t> </a:t>
            </a:r>
            <a:r>
              <a:rPr lang="fi-FI" dirty="0" smtClean="0">
                <a:sym typeface="Wingdings" panose="05000000000000000000" pitchFamily="2" charset="2"/>
              </a:rPr>
              <a:t> silmikointikoneisto</a:t>
            </a:r>
          </a:p>
          <a:p>
            <a:pPr lvl="2"/>
            <a:r>
              <a:rPr lang="fi-FI" dirty="0" err="1" smtClean="0">
                <a:sym typeface="Wingdings" panose="05000000000000000000" pitchFamily="2" charset="2"/>
              </a:rPr>
              <a:t>Ribosomit</a:t>
            </a:r>
            <a:r>
              <a:rPr lang="fi-FI" dirty="0" smtClean="0">
                <a:sym typeface="Wingdings" panose="05000000000000000000" pitchFamily="2" charset="2"/>
              </a:rPr>
              <a:t> erilaisia kuin bakteereilla</a:t>
            </a:r>
            <a:endParaRPr lang="fi-FI" dirty="0" smtClean="0"/>
          </a:p>
          <a:p>
            <a:pPr lvl="1"/>
            <a:endParaRPr lang="fi-FI" dirty="0"/>
          </a:p>
        </p:txBody>
      </p:sp>
      <p:pic>
        <p:nvPicPr>
          <p:cNvPr id="4" name="Kuva 3"/>
          <p:cNvPicPr>
            <a:picLocks noChangeAspect="1"/>
          </p:cNvPicPr>
          <p:nvPr/>
        </p:nvPicPr>
        <p:blipFill>
          <a:blip r:embed="rId3"/>
          <a:stretch>
            <a:fillRect/>
          </a:stretch>
        </p:blipFill>
        <p:spPr>
          <a:xfrm>
            <a:off x="8327447" y="1656268"/>
            <a:ext cx="2783279" cy="2493818"/>
          </a:xfrm>
          <a:prstGeom prst="rect">
            <a:avLst/>
          </a:prstGeom>
        </p:spPr>
      </p:pic>
      <p:pic>
        <p:nvPicPr>
          <p:cNvPr id="5" name="Kuva 4"/>
          <p:cNvPicPr>
            <a:picLocks noChangeAspect="1"/>
          </p:cNvPicPr>
          <p:nvPr/>
        </p:nvPicPr>
        <p:blipFill>
          <a:blip r:embed="rId4"/>
          <a:stretch>
            <a:fillRect/>
          </a:stretch>
        </p:blipFill>
        <p:spPr>
          <a:xfrm>
            <a:off x="8327447" y="4442830"/>
            <a:ext cx="2853170" cy="2139877"/>
          </a:xfrm>
          <a:prstGeom prst="rect">
            <a:avLst/>
          </a:prstGeom>
        </p:spPr>
      </p:pic>
    </p:spTree>
    <p:extLst>
      <p:ext uri="{BB962C8B-B14F-4D97-AF65-F5344CB8AC3E}">
        <p14:creationId xmlns:p14="http://schemas.microsoft.com/office/powerpoint/2010/main" val="317943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2367092"/>
            <a:ext cx="4447935" cy="3424107"/>
          </a:xfrm>
        </p:spPr>
        <p:txBody>
          <a:bodyPr/>
          <a:lstStyle/>
          <a:p>
            <a:r>
              <a:rPr lang="fi-FI" u="sng" dirty="0" smtClean="0"/>
              <a:t>Muuta: </a:t>
            </a:r>
          </a:p>
          <a:p>
            <a:pPr lvl="1"/>
            <a:r>
              <a:rPr lang="fi-FI" dirty="0" err="1" smtClean="0"/>
              <a:t>Extremofiilejä</a:t>
            </a:r>
            <a:endParaRPr lang="fi-FI" dirty="0" smtClean="0"/>
          </a:p>
          <a:p>
            <a:pPr lvl="2"/>
            <a:r>
              <a:rPr lang="fi-FI" dirty="0" smtClean="0"/>
              <a:t>Syvänmeren pohjissa (</a:t>
            </a:r>
            <a:r>
              <a:rPr lang="fi-FI" dirty="0" err="1" smtClean="0"/>
              <a:t>termofiilit</a:t>
            </a:r>
            <a:r>
              <a:rPr lang="fi-FI" dirty="0" smtClean="0"/>
              <a:t>)</a:t>
            </a:r>
          </a:p>
          <a:p>
            <a:pPr lvl="2"/>
            <a:r>
              <a:rPr lang="fi-FI" dirty="0" smtClean="0"/>
              <a:t>Kuumissa lähteissä (</a:t>
            </a:r>
            <a:r>
              <a:rPr lang="fi-FI" dirty="0" err="1" smtClean="0"/>
              <a:t>termofiilit</a:t>
            </a:r>
            <a:r>
              <a:rPr lang="fi-FI" dirty="0" smtClean="0"/>
              <a:t>)</a:t>
            </a:r>
          </a:p>
          <a:p>
            <a:pPr lvl="2"/>
            <a:r>
              <a:rPr lang="fi-FI" dirty="0" smtClean="0"/>
              <a:t>Suolajärvissä (</a:t>
            </a:r>
            <a:r>
              <a:rPr lang="fi-FI" dirty="0" err="1" smtClean="0"/>
              <a:t>halofiilit</a:t>
            </a:r>
            <a:r>
              <a:rPr lang="fi-FI" dirty="0" smtClean="0"/>
              <a:t>)</a:t>
            </a:r>
            <a:endParaRPr lang="fi-FI" dirty="0"/>
          </a:p>
        </p:txBody>
      </p:sp>
      <p:pic>
        <p:nvPicPr>
          <p:cNvPr id="2" name="Kuva 1"/>
          <p:cNvPicPr>
            <a:picLocks noChangeAspect="1"/>
          </p:cNvPicPr>
          <p:nvPr/>
        </p:nvPicPr>
        <p:blipFill>
          <a:blip r:embed="rId2"/>
          <a:stretch>
            <a:fillRect/>
          </a:stretch>
        </p:blipFill>
        <p:spPr>
          <a:xfrm>
            <a:off x="7217353" y="3054704"/>
            <a:ext cx="4739120" cy="3027442"/>
          </a:xfrm>
          <a:prstGeom prst="rect">
            <a:avLst/>
          </a:prstGeom>
        </p:spPr>
      </p:pic>
      <p:pic>
        <p:nvPicPr>
          <p:cNvPr id="4" name="Kuva 3"/>
          <p:cNvPicPr>
            <a:picLocks noChangeAspect="1"/>
          </p:cNvPicPr>
          <p:nvPr/>
        </p:nvPicPr>
        <p:blipFill>
          <a:blip r:embed="rId3"/>
          <a:stretch>
            <a:fillRect/>
          </a:stretch>
        </p:blipFill>
        <p:spPr>
          <a:xfrm>
            <a:off x="7217353" y="352857"/>
            <a:ext cx="4767764" cy="2515034"/>
          </a:xfrm>
          <a:prstGeom prst="rect">
            <a:avLst/>
          </a:prstGeom>
        </p:spPr>
      </p:pic>
    </p:spTree>
    <p:extLst>
      <p:ext uri="{BB962C8B-B14F-4D97-AF65-F5344CB8AC3E}">
        <p14:creationId xmlns:p14="http://schemas.microsoft.com/office/powerpoint/2010/main" val="2620361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TM04033925[[fn=Pisara]]</Template>
  <TotalTime>129</TotalTime>
  <Words>883</Words>
  <Application>Microsoft Office PowerPoint</Application>
  <PresentationFormat>Laajakuva</PresentationFormat>
  <Paragraphs>111</Paragraphs>
  <Slides>10</Slides>
  <Notes>8</Notes>
  <HiddenSlides>0</HiddenSlides>
  <MMClips>2</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Tw Cen MT</vt:lpstr>
      <vt:lpstr>Wingdings</vt:lpstr>
      <vt:lpstr>Pisara</vt:lpstr>
      <vt:lpstr>Bakteerit ja arkeonit</vt:lpstr>
      <vt:lpstr>bakteerit</vt:lpstr>
      <vt:lpstr>PowerPoint-esitys</vt:lpstr>
      <vt:lpstr>PowerPoint-esitys</vt:lpstr>
      <vt:lpstr>PowerPoint-esitys</vt:lpstr>
      <vt:lpstr>PowerPoint-esitys</vt:lpstr>
      <vt:lpstr>PowerPoint-esitys</vt:lpstr>
      <vt:lpstr>Arkeonit </vt:lpstr>
      <vt:lpstr>PowerPoint-esitys</vt:lpstr>
      <vt:lpstr>Tehtävät</vt:lpstr>
    </vt:vector>
  </TitlesOfParts>
  <Company>Jämsän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Bakteerit ja arkeonit</dc:title>
  <dc:creator>Iisa Orell</dc:creator>
  <cp:lastModifiedBy>Iisa Orell</cp:lastModifiedBy>
  <cp:revision>27</cp:revision>
  <dcterms:created xsi:type="dcterms:W3CDTF">2018-07-04T18:12:58Z</dcterms:created>
  <dcterms:modified xsi:type="dcterms:W3CDTF">2018-07-22T19:48:44Z</dcterms:modified>
</cp:coreProperties>
</file>