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FF4F8"/>
    <a:srgbClr val="FEF4E1"/>
    <a:srgbClr val="FBF1DE"/>
    <a:srgbClr val="F9B233"/>
    <a:srgbClr val="7F7874"/>
    <a:srgbClr val="5C5754"/>
    <a:srgbClr val="B13217"/>
    <a:srgbClr val="009ED4"/>
    <a:srgbClr val="FA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DC220F7-51A6-B941-8793-B1500989EB86}" type="datetimeFigureOut">
              <a:rPr lang="en-FI" smtClean="0"/>
              <a:pPr/>
              <a:t>08/14/2025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7BBB9BE-9512-954A-A125-72E7995863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03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644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7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14.8.2025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14.8.2025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27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24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14.8.2025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21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14.8.2025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8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91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42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37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1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03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 smtClean="0"/>
              <a:t>Muokkaa tekstin perustyylejä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7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4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79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14.8.2025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0" r:id="rId3"/>
    <p:sldLayoutId id="2147483668" r:id="rId4"/>
    <p:sldLayoutId id="2147483669" r:id="rId5"/>
    <p:sldLayoutId id="2147483677" r:id="rId6"/>
    <p:sldLayoutId id="2147483678" r:id="rId7"/>
    <p:sldLayoutId id="2147483657" r:id="rId8"/>
    <p:sldLayoutId id="2147483674" r:id="rId9"/>
    <p:sldLayoutId id="2147483675" r:id="rId10"/>
    <p:sldLayoutId id="2147483676" r:id="rId11"/>
    <p:sldLayoutId id="2147483654" r:id="rId12"/>
    <p:sldLayoutId id="2147483679" r:id="rId13"/>
    <p:sldLayoutId id="2147483680" r:id="rId14"/>
    <p:sldLayoutId id="2147483655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uvokasperhe.fi/liikkuminen-ja-lepo/uni/#:~:text=Katso%20vinkkej%C3%A4mme%20lapsen%20nukkumisen%20ja%20rauhoittumisen%20auttamiseen%2C%20omaan,lapsen%20viriketulvan%20hallitsemista%20ja%20l%C3%B6yd%C3%A4t%20my%C3%B6s%20muut%20ruutu-sis%C3%A4lt%C3%B6mme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KOULURUOKAILU JA LEPO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Klamilan</a:t>
            </a:r>
            <a:r>
              <a:rPr lang="fi-FI" dirty="0" smtClean="0">
                <a:solidFill>
                  <a:schemeClr val="bg1"/>
                </a:solidFill>
              </a:rPr>
              <a:t> koulun huoltajailta 4.9.25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Terveydenhoitaja Pia Harju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Kuraattori Riikka Tarvonen</a:t>
            </a:r>
          </a:p>
        </p:txBody>
      </p:sp>
    </p:spTree>
    <p:extLst>
      <p:ext uri="{BB962C8B-B14F-4D97-AF65-F5344CB8AC3E}">
        <p14:creationId xmlns:p14="http://schemas.microsoft.com/office/powerpoint/2010/main" val="29008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2</a:t>
            </a:fld>
            <a:endParaRPr lang="fi-FI" noProof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7867376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8019607" imgH="5666864" progId="AcroExch.Document.DC">
                  <p:embed/>
                </p:oleObj>
              </mc:Choice>
              <mc:Fallback>
                <p:oleObj name="Acrobat Document" r:id="rId3" imgW="8019607" imgH="56668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1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https://</a:t>
            </a:r>
            <a:r>
              <a:rPr lang="fi-FI" dirty="0" smtClean="0"/>
              <a:t>maistuvakoulu.fi/wp-</a:t>
            </a:r>
            <a:r>
              <a:rPr lang="fi-FI" dirty="0"/>
              <a:t>https://</a:t>
            </a:r>
            <a:r>
              <a:rPr lang="fi-FI" dirty="0" smtClean="0"/>
              <a:t>maistuvakoulu.fi/wp-content/uploads/2025/01/RuokailoaKouluruokailuun_saavutettava.pdf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3</a:t>
            </a:fld>
            <a:endParaRPr lang="fi-FI" noProof="0"/>
          </a:p>
        </p:txBody>
      </p:sp>
      <p:pic>
        <p:nvPicPr>
          <p:cNvPr id="1026" name="Picture 2" descr="https://maistuvakoulu.fi/wp-content/uploads/2025/01/Ruokailoa-kouluruokailu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70" y="0"/>
            <a:ext cx="12425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8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RUOKAPUHE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RUOKAPUHEELLA ON VALTAVA MERKITYS </a:t>
            </a:r>
            <a:r>
              <a:rPr lang="fi-FI" dirty="0" smtClean="0">
                <a:solidFill>
                  <a:srgbClr val="FF0000"/>
                </a:solidFill>
              </a:rPr>
              <a:t>MIELTYMYKSIIN JA ASENTEISIIN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 smtClean="0">
                <a:solidFill>
                  <a:srgbClr val="FF0000"/>
                </a:solidFill>
              </a:rPr>
              <a:t>KOULURUOKAILU ON PALJON MUUTAKIN  KUIN ”HYVÄÄ TAI PAHAA” RUOKAA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SE ANTAA 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TERVETULLEEN TAUON KOULUTYÖSTÄ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MAHDOLLISUUDEN TUTUSTUA UUSIIN RUOKIIN JA KAVEREIHIN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HETKEN RUOKAKULTTUURIN JA YHDESSÄ SYÖMISEN OPPIMISELLE</a:t>
            </a:r>
          </a:p>
          <a:p>
            <a:pPr marL="457200" lvl="1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SE ON MONELLE LAPSELLE PÄIVÄN  AINOA MONIPUOLINEN ATERIA !!!!!</a:t>
            </a:r>
          </a:p>
          <a:p>
            <a:pPr marL="0" indent="0">
              <a:buNone/>
            </a:pP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9307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C00000"/>
                </a:solidFill>
              </a:rPr>
              <a:t>LEPO JA LEVON MERKITYS JA HIEMAN KÄNNYKÄSTÄ </a:t>
            </a:r>
            <a:r>
              <a:rPr lang="fi-FI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9163" y="1213658"/>
            <a:ext cx="10517098" cy="4921135"/>
          </a:xfrm>
        </p:spPr>
        <p:txBody>
          <a:bodyPr>
            <a:normAutofit/>
          </a:bodyPr>
          <a:lstStyle/>
          <a:p>
            <a:r>
              <a:rPr lang="fi-FI" sz="1900" dirty="0" smtClean="0">
                <a:solidFill>
                  <a:srgbClr val="C00000"/>
                </a:solidFill>
              </a:rPr>
              <a:t>Lapsi tarvitsee aikaa rauhoittumiseen</a:t>
            </a:r>
            <a:r>
              <a:rPr lang="fi-FI" sz="1900" dirty="0">
                <a:solidFill>
                  <a:srgbClr val="C00000"/>
                </a:solidFill>
              </a:rPr>
              <a:t>, </a:t>
            </a:r>
            <a:r>
              <a:rPr lang="fi-FI" sz="1900" dirty="0" smtClean="0">
                <a:solidFill>
                  <a:srgbClr val="C00000"/>
                </a:solidFill>
              </a:rPr>
              <a:t>kiireetöntä </a:t>
            </a:r>
            <a:r>
              <a:rPr lang="fi-FI" sz="1900" dirty="0">
                <a:solidFill>
                  <a:srgbClr val="C00000"/>
                </a:solidFill>
              </a:rPr>
              <a:t>yhdessäoloa perheen </a:t>
            </a:r>
            <a:r>
              <a:rPr lang="fi-FI" sz="1900" dirty="0" smtClean="0">
                <a:solidFill>
                  <a:srgbClr val="C00000"/>
                </a:solidFill>
              </a:rPr>
              <a:t>kanssa.</a:t>
            </a:r>
          </a:p>
          <a:p>
            <a:r>
              <a:rPr lang="fi-FI" sz="1900" dirty="0" smtClean="0">
                <a:solidFill>
                  <a:srgbClr val="C00000"/>
                </a:solidFill>
              </a:rPr>
              <a:t>Lepo on yöunen lisäksi tärkeää, koulupäivä on monelle lapselle stressaavaa ja kotona saatetaan tarvita ihan vaan pieni hetki rauhoittumiseen, mielellään ilman kännykkää.</a:t>
            </a:r>
          </a:p>
          <a:p>
            <a:r>
              <a:rPr lang="fi-FI" sz="1900" dirty="0">
                <a:solidFill>
                  <a:srgbClr val="C00000"/>
                </a:solidFill>
              </a:rPr>
              <a:t>Uni ja lepo ovat yhtä tärkeitä ihmisen hyvinvoinnille ja terveydelle kuin ravinto ja </a:t>
            </a:r>
            <a:r>
              <a:rPr lang="fi-FI" sz="1900" dirty="0" smtClean="0">
                <a:solidFill>
                  <a:srgbClr val="C00000"/>
                </a:solidFill>
              </a:rPr>
              <a:t>liikunta. </a:t>
            </a:r>
            <a:r>
              <a:rPr lang="fi-FI" sz="1900" dirty="0">
                <a:solidFill>
                  <a:srgbClr val="C00000"/>
                </a:solidFill>
              </a:rPr>
              <a:t>Uni on tärkeää uuden oppimisen ja muistamisen kannalta. Liika väsymys vaikuttaa muun muassa mielialaan, muistiin ja oppimiseen.</a:t>
            </a:r>
            <a:endParaRPr lang="fi-FI" sz="1900" dirty="0" smtClean="0">
              <a:solidFill>
                <a:srgbClr val="C00000"/>
              </a:solidFill>
            </a:endParaRPr>
          </a:p>
          <a:p>
            <a:r>
              <a:rPr lang="fi-FI" sz="1900" dirty="0" smtClean="0">
                <a:solidFill>
                  <a:srgbClr val="C00000"/>
                </a:solidFill>
              </a:rPr>
              <a:t>Jos lapsi </a:t>
            </a:r>
            <a:r>
              <a:rPr lang="fi-FI" sz="1900" dirty="0">
                <a:solidFill>
                  <a:srgbClr val="C00000"/>
                </a:solidFill>
              </a:rPr>
              <a:t>on kovin levoton tai </a:t>
            </a:r>
            <a:r>
              <a:rPr lang="fi-FI" sz="1900" dirty="0" smtClean="0">
                <a:solidFill>
                  <a:srgbClr val="C00000"/>
                </a:solidFill>
              </a:rPr>
              <a:t>laitteesta / kännykästä </a:t>
            </a:r>
            <a:r>
              <a:rPr lang="fi-FI" sz="1900" dirty="0">
                <a:solidFill>
                  <a:srgbClr val="C00000"/>
                </a:solidFill>
              </a:rPr>
              <a:t>luopuminen aiheuttaa voimakkaita tunnereaktioita, </a:t>
            </a:r>
            <a:r>
              <a:rPr lang="fi-FI" sz="1900" dirty="0" smtClean="0">
                <a:solidFill>
                  <a:srgbClr val="C00000"/>
                </a:solidFill>
              </a:rPr>
              <a:t>ruutuaikaa kannattaa rajata ja voi olla, että tällöin ruutuaikaa on liikaa. Kännykän käyttöä voi rajata erilaisten </a:t>
            </a:r>
            <a:r>
              <a:rPr lang="fi-FI" sz="1900" dirty="0" err="1">
                <a:solidFill>
                  <a:srgbClr val="C00000"/>
                </a:solidFill>
              </a:rPr>
              <a:t>A</a:t>
            </a:r>
            <a:r>
              <a:rPr lang="fi-FI" sz="1900" dirty="0" err="1" smtClean="0">
                <a:solidFill>
                  <a:srgbClr val="C00000"/>
                </a:solidFill>
              </a:rPr>
              <a:t>pp</a:t>
            </a:r>
            <a:r>
              <a:rPr lang="fi-FI" sz="1900" dirty="0" smtClean="0">
                <a:solidFill>
                  <a:srgbClr val="C00000"/>
                </a:solidFill>
              </a:rPr>
              <a:t>: n avulla, mm. </a:t>
            </a:r>
            <a:r>
              <a:rPr lang="fi-FI" sz="1900" dirty="0" err="1" smtClean="0">
                <a:solidFill>
                  <a:srgbClr val="C00000"/>
                </a:solidFill>
              </a:rPr>
              <a:t>Family</a:t>
            </a:r>
            <a:r>
              <a:rPr lang="fi-FI" sz="1900" dirty="0" smtClean="0">
                <a:solidFill>
                  <a:srgbClr val="C00000"/>
                </a:solidFill>
              </a:rPr>
              <a:t> </a:t>
            </a:r>
            <a:r>
              <a:rPr lang="fi-FI" sz="1900" dirty="0" err="1" smtClean="0">
                <a:solidFill>
                  <a:srgbClr val="C00000"/>
                </a:solidFill>
              </a:rPr>
              <a:t>Link</a:t>
            </a:r>
            <a:r>
              <a:rPr lang="fi-FI" sz="19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fi-FI" sz="1900" dirty="0" smtClean="0">
                <a:solidFill>
                  <a:srgbClr val="C00000"/>
                </a:solidFill>
              </a:rPr>
              <a:t>Unen tarve on yksilöllinen, jokainen vanhempi tuntee lapsensa parhaiten ja tietää milloin on nukuttu liian vähän. Illalla kannattaa kännykän käyttöä rajata, jotta uni ei ainakaan siitä kärsisi. </a:t>
            </a:r>
          </a:p>
          <a:p>
            <a:r>
              <a:rPr lang="fi-FI" sz="2000" dirty="0">
                <a:hlinkClick r:id="rId2"/>
              </a:rPr>
              <a:t>Uni - Neuvokas </a:t>
            </a:r>
            <a:r>
              <a:rPr lang="fi-FI" sz="2000" dirty="0" smtClean="0">
                <a:hlinkClick r:id="rId2"/>
              </a:rPr>
              <a:t>perhe</a:t>
            </a:r>
            <a:r>
              <a:rPr lang="fi-FI" sz="2000" dirty="0" smtClean="0"/>
              <a:t> </a:t>
            </a:r>
            <a:endParaRPr lang="fi-FI" sz="1900" dirty="0" smtClean="0">
              <a:solidFill>
                <a:srgbClr val="C00000"/>
              </a:solidFill>
            </a:endParaRPr>
          </a:p>
          <a:p>
            <a:endParaRPr lang="fi-FI" dirty="0" smtClean="0">
              <a:solidFill>
                <a:srgbClr val="C00000"/>
              </a:solidFill>
            </a:endParaRPr>
          </a:p>
          <a:p>
            <a:endParaRPr lang="fi-FI" dirty="0" smtClean="0">
              <a:solidFill>
                <a:srgbClr val="C00000"/>
              </a:solidFill>
            </a:endParaRP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65153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14.8.2025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6</a:t>
            </a:fld>
            <a:endParaRPr lang="fi-FI" noProof="0"/>
          </a:p>
        </p:txBody>
      </p:sp>
      <p:pic>
        <p:nvPicPr>
          <p:cNvPr id="3074" name="Picture 2" descr="Onnea on... - Huumoria joka päivään. Parhaat Vitsejä ja Hauskoja Kuvia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69" y="1597025"/>
            <a:ext cx="525364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1282"/>
      </p:ext>
    </p:extLst>
  </p:cSld>
  <p:clrMapOvr>
    <a:masterClrMapping/>
  </p:clrMapOvr>
</p:sld>
</file>

<file path=ppt/theme/theme1.xml><?xml version="1.0" encoding="utf-8"?>
<a:theme xmlns:a="http://schemas.openxmlformats.org/drawingml/2006/main" name="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</TotalTime>
  <Words>228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Semibold</vt:lpstr>
      <vt:lpstr>Wingdings</vt:lpstr>
      <vt:lpstr>Kymenhva-2022</vt:lpstr>
      <vt:lpstr>Acrobat Document</vt:lpstr>
      <vt:lpstr>KOULURUOKAILU JA LEPO</vt:lpstr>
      <vt:lpstr>PowerPoint-esitys</vt:lpstr>
      <vt:lpstr>PowerPoint-esitys</vt:lpstr>
      <vt:lpstr>RUOKAPUHE</vt:lpstr>
      <vt:lpstr>LEPO JA LEVON MERKITYS JA HIEMAN KÄNNYKÄSTÄ </vt:lpstr>
      <vt:lpstr>PowerPoint-esitys</vt:lpstr>
    </vt:vector>
  </TitlesOfParts>
  <Company>Kymenlaakson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Harju Pia</dc:creator>
  <cp:lastModifiedBy> </cp:lastModifiedBy>
  <cp:revision>13</cp:revision>
  <cp:lastPrinted>2022-11-21T10:33:25Z</cp:lastPrinted>
  <dcterms:created xsi:type="dcterms:W3CDTF">2025-08-14T10:32:20Z</dcterms:created>
  <dcterms:modified xsi:type="dcterms:W3CDTF">2025-08-14T11:55:40Z</dcterms:modified>
</cp:coreProperties>
</file>