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2" r:id="rId8"/>
    <p:sldId id="263" r:id="rId9"/>
    <p:sldId id="262" r:id="rId10"/>
    <p:sldId id="264" r:id="rId11"/>
    <p:sldId id="273" r:id="rId12"/>
    <p:sldId id="265" r:id="rId13"/>
    <p:sldId id="266" r:id="rId14"/>
    <p:sldId id="267" r:id="rId15"/>
    <p:sldId id="274" r:id="rId16"/>
    <p:sldId id="268" r:id="rId17"/>
    <p:sldId id="269" r:id="rId18"/>
    <p:sldId id="270" r:id="rId19"/>
    <p:sldId id="275"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509A250-FF31-4206-8172-F9D3106AACB1}"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796027F-7875-4030-9381-8BD8C4F21935}" type="datetimeFigureOut">
              <a:rPr lang="en-US" dirty="0"/>
              <a:t>1/23/2024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4509A250-FF31-4206-8172-F9D3106AACB1}" type="datetimeFigureOut">
              <a:rPr lang="en-US" dirty="0"/>
              <a:t>1/23/2024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4509A250-FF31-4206-8172-F9D3106AACB1}" type="datetimeFigureOut">
              <a:rPr lang="en-US" dirty="0"/>
              <a:t>1/23/2024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E447FE-8795-16B3-29CC-AF77A76F467C}"/>
              </a:ext>
            </a:extLst>
          </p:cNvPr>
          <p:cNvSpPr>
            <a:spLocks noGrp="1"/>
          </p:cNvSpPr>
          <p:nvPr>
            <p:ph type="ctrTitle"/>
          </p:nvPr>
        </p:nvSpPr>
        <p:spPr>
          <a:xfrm>
            <a:off x="1154954" y="1447800"/>
            <a:ext cx="9125387" cy="3329581"/>
          </a:xfrm>
        </p:spPr>
        <p:txBody>
          <a:bodyPr/>
          <a:lstStyle/>
          <a:p>
            <a:r>
              <a:rPr lang="fi-FI" sz="4800" dirty="0"/>
              <a:t>Kaunokirjallisten ja muiden fiktiivisten tekstien analysoiminen</a:t>
            </a:r>
          </a:p>
        </p:txBody>
      </p:sp>
      <p:sp>
        <p:nvSpPr>
          <p:cNvPr id="3" name="Alaotsikko 2">
            <a:extLst>
              <a:ext uri="{FF2B5EF4-FFF2-40B4-BE49-F238E27FC236}">
                <a16:creationId xmlns:a16="http://schemas.microsoft.com/office/drawing/2014/main" id="{F1A928C8-3BF9-0B52-00E9-28AED52AE5FE}"/>
              </a:ext>
            </a:extLst>
          </p:cNvPr>
          <p:cNvSpPr>
            <a:spLocks noGrp="1"/>
          </p:cNvSpPr>
          <p:nvPr>
            <p:ph type="subTitle" idx="1"/>
          </p:nvPr>
        </p:nvSpPr>
        <p:spPr>
          <a:xfrm>
            <a:off x="1154954" y="4979490"/>
            <a:ext cx="8825658" cy="861420"/>
          </a:xfrm>
        </p:spPr>
        <p:txBody>
          <a:bodyPr/>
          <a:lstStyle/>
          <a:p>
            <a:r>
              <a:rPr lang="fi-FI" dirty="0"/>
              <a:t>Särmä 11 luku 10</a:t>
            </a:r>
          </a:p>
          <a:p>
            <a:r>
              <a:rPr lang="fi-FI" dirty="0"/>
              <a:t>Hanna </a:t>
            </a:r>
            <a:r>
              <a:rPr lang="fi-FI" dirty="0" err="1"/>
              <a:t>vainionpää</a:t>
            </a:r>
            <a:r>
              <a:rPr lang="fi-FI" dirty="0"/>
              <a:t> / kevät 2024</a:t>
            </a:r>
          </a:p>
        </p:txBody>
      </p:sp>
    </p:spTree>
    <p:extLst>
      <p:ext uri="{BB962C8B-B14F-4D97-AF65-F5344CB8AC3E}">
        <p14:creationId xmlns:p14="http://schemas.microsoft.com/office/powerpoint/2010/main" val="13280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135037" y="190870"/>
            <a:ext cx="7796552" cy="1043126"/>
          </a:xfrm>
        </p:spPr>
        <p:txBody>
          <a:bodyPr/>
          <a:lstStyle/>
          <a:p>
            <a:r>
              <a:rPr lang="fi-FI" dirty="0"/>
              <a:t>Näin analysoit lyriikkaa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1882066"/>
            <a:ext cx="10946166" cy="4785064"/>
          </a:xfrm>
        </p:spPr>
        <p:txBody>
          <a:bodyPr>
            <a:normAutofit/>
          </a:bodyPr>
          <a:lstStyle/>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4. </a:t>
            </a:r>
            <a:r>
              <a:rPr lang="fi-FI" sz="18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runon kieltä.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Millaisia sanoja runossa käytetään? Onko siinä jonkin tietyn aihepiirin sanastoa?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runossa kysymyksiä, huudahduksia tai toteamuksia? Mitä aikamuotoja käytetään?</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Asetetaanko jotain vastakkain? Rinnastetaanko jotain? Onko runossa </a:t>
            </a:r>
            <a:r>
              <a:rPr lang="fi-FI" sz="1700" kern="100" dirty="0" err="1">
                <a:effectLst/>
                <a:latin typeface="Source Sans Pro" panose="020B0503030403020204" pitchFamily="34" charset="0"/>
                <a:ea typeface="Source Sans Pro" panose="020B0503030403020204" pitchFamily="34" charset="0"/>
                <a:cs typeface="Times New Roman" panose="02020603050405020304" pitchFamily="18" charset="0"/>
              </a:rPr>
              <a:t>intertekstuaalisia</a:t>
            </a: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 viittauksia?</a:t>
            </a: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5. </a:t>
            </a:r>
            <a:r>
              <a:rPr lang="fi-FI"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runon rakennetta, äänteitä ja rytmiä.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Äänteet: Onko runossa alku-, loppu- tai puolisointuja? Onko runossa onomatopoeettisuutta?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Rytmi: Millainen on runon rytmi? Mistä rytmi syntyy? Syntyykö rytmi esim. toistosta, säkeenylityksistä tai runon asettelusta?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Mitta: Kuinka monta säettä ja säkeistöä runossa on? Vaihteleeko niiden pituus? Onko runo mitallinen, vapaamittainen vai vapaarytminen? Millä perusteella?</a:t>
            </a:r>
          </a:p>
          <a:p>
            <a:pPr marL="0" indent="0">
              <a:spcBef>
                <a:spcPts val="0"/>
              </a:spcBef>
              <a:buNone/>
            </a:pPr>
            <a:r>
              <a:rPr lang="fi-FI" dirty="0">
                <a:latin typeface="Source Sans Pro" panose="020B0503030403020204" pitchFamily="34" charset="0"/>
                <a:ea typeface="Source Sans Pro" panose="020B0503030403020204" pitchFamily="34" charset="0"/>
              </a:rPr>
              <a:t> </a:t>
            </a: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2326114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573742" y="160106"/>
            <a:ext cx="5683666" cy="1043126"/>
          </a:xfrm>
        </p:spPr>
        <p:txBody>
          <a:bodyPr/>
          <a:lstStyle/>
          <a:p>
            <a:r>
              <a:rPr lang="fi-FI" dirty="0"/>
              <a:t>Lyriikan käsitteitä</a:t>
            </a:r>
          </a:p>
        </p:txBody>
      </p:sp>
      <p:sp>
        <p:nvSpPr>
          <p:cNvPr id="5" name="Sisällön paikkamerkki 4">
            <a:extLst>
              <a:ext uri="{FF2B5EF4-FFF2-40B4-BE49-F238E27FC236}">
                <a16:creationId xmlns:a16="http://schemas.microsoft.com/office/drawing/2014/main" id="{C9E409D2-6F82-E93C-5418-B186953CA689}"/>
              </a:ext>
            </a:extLst>
          </p:cNvPr>
          <p:cNvSpPr>
            <a:spLocks noGrp="1"/>
          </p:cNvSpPr>
          <p:nvPr>
            <p:ph idx="1"/>
          </p:nvPr>
        </p:nvSpPr>
        <p:spPr>
          <a:xfrm>
            <a:off x="1722267" y="3260282"/>
            <a:ext cx="3195961" cy="734670"/>
          </a:xfrm>
        </p:spPr>
        <p:txBody>
          <a:bodyPr>
            <a:normAutofit/>
          </a:bodyPr>
          <a:lstStyle/>
          <a:p>
            <a:pPr marL="0" indent="0">
              <a:buNone/>
            </a:pPr>
            <a:r>
              <a:rPr lang="fi-FI" sz="3200" dirty="0"/>
              <a:t>asennonvaihto</a:t>
            </a:r>
          </a:p>
        </p:txBody>
      </p:sp>
      <p:sp>
        <p:nvSpPr>
          <p:cNvPr id="6" name="Sisällön paikkamerkki 4">
            <a:extLst>
              <a:ext uri="{FF2B5EF4-FFF2-40B4-BE49-F238E27FC236}">
                <a16:creationId xmlns:a16="http://schemas.microsoft.com/office/drawing/2014/main" id="{4BCE09E0-C0CF-7FAD-393E-E3B035038A57}"/>
              </a:ext>
            </a:extLst>
          </p:cNvPr>
          <p:cNvSpPr txBox="1">
            <a:spLocks/>
          </p:cNvSpPr>
          <p:nvPr/>
        </p:nvSpPr>
        <p:spPr>
          <a:xfrm>
            <a:off x="4488425" y="2547109"/>
            <a:ext cx="250498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säkeistö</a:t>
            </a:r>
          </a:p>
        </p:txBody>
      </p:sp>
      <p:sp>
        <p:nvSpPr>
          <p:cNvPr id="7" name="Sisällön paikkamerkki 4">
            <a:extLst>
              <a:ext uri="{FF2B5EF4-FFF2-40B4-BE49-F238E27FC236}">
                <a16:creationId xmlns:a16="http://schemas.microsoft.com/office/drawing/2014/main" id="{29612940-860A-A22D-4807-1F5F47B65688}"/>
              </a:ext>
            </a:extLst>
          </p:cNvPr>
          <p:cNvSpPr txBox="1">
            <a:spLocks/>
          </p:cNvSpPr>
          <p:nvPr/>
        </p:nvSpPr>
        <p:spPr>
          <a:xfrm>
            <a:off x="5411703" y="3863725"/>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symboli</a:t>
            </a:r>
          </a:p>
        </p:txBody>
      </p:sp>
      <p:sp>
        <p:nvSpPr>
          <p:cNvPr id="8" name="Sisällön paikkamerkki 4">
            <a:extLst>
              <a:ext uri="{FF2B5EF4-FFF2-40B4-BE49-F238E27FC236}">
                <a16:creationId xmlns:a16="http://schemas.microsoft.com/office/drawing/2014/main" id="{18FFB00F-9687-182E-5C74-5B6337A07762}"/>
              </a:ext>
            </a:extLst>
          </p:cNvPr>
          <p:cNvSpPr txBox="1">
            <a:spLocks/>
          </p:cNvSpPr>
          <p:nvPr/>
        </p:nvSpPr>
        <p:spPr>
          <a:xfrm>
            <a:off x="2633470" y="4708125"/>
            <a:ext cx="319596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personifikaatio</a:t>
            </a:r>
          </a:p>
        </p:txBody>
      </p:sp>
      <p:sp>
        <p:nvSpPr>
          <p:cNvPr id="9" name="Sisällön paikkamerkki 4">
            <a:extLst>
              <a:ext uri="{FF2B5EF4-FFF2-40B4-BE49-F238E27FC236}">
                <a16:creationId xmlns:a16="http://schemas.microsoft.com/office/drawing/2014/main" id="{FD21A681-00D6-691F-9B8A-90A26A2A7A5E}"/>
              </a:ext>
            </a:extLst>
          </p:cNvPr>
          <p:cNvSpPr txBox="1">
            <a:spLocks/>
          </p:cNvSpPr>
          <p:nvPr/>
        </p:nvSpPr>
        <p:spPr>
          <a:xfrm>
            <a:off x="4198684" y="1402978"/>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säe</a:t>
            </a:r>
          </a:p>
        </p:txBody>
      </p:sp>
      <p:sp>
        <p:nvSpPr>
          <p:cNvPr id="10" name="Sisällön paikkamerkki 4">
            <a:extLst>
              <a:ext uri="{FF2B5EF4-FFF2-40B4-BE49-F238E27FC236}">
                <a16:creationId xmlns:a16="http://schemas.microsoft.com/office/drawing/2014/main" id="{D40620BC-2CC6-852E-F9A7-9FCE93E09103}"/>
              </a:ext>
            </a:extLst>
          </p:cNvPr>
          <p:cNvSpPr txBox="1">
            <a:spLocks/>
          </p:cNvSpPr>
          <p:nvPr/>
        </p:nvSpPr>
        <p:spPr>
          <a:xfrm>
            <a:off x="8930936" y="4006650"/>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synestesia</a:t>
            </a:r>
          </a:p>
        </p:txBody>
      </p:sp>
      <p:sp>
        <p:nvSpPr>
          <p:cNvPr id="11" name="Sisällön paikkamerkki 4">
            <a:extLst>
              <a:ext uri="{FF2B5EF4-FFF2-40B4-BE49-F238E27FC236}">
                <a16:creationId xmlns:a16="http://schemas.microsoft.com/office/drawing/2014/main" id="{39EB6D30-FE8C-D12B-5826-2400C420AB65}"/>
              </a:ext>
            </a:extLst>
          </p:cNvPr>
          <p:cNvSpPr txBox="1">
            <a:spLocks/>
          </p:cNvSpPr>
          <p:nvPr/>
        </p:nvSpPr>
        <p:spPr>
          <a:xfrm>
            <a:off x="6831367" y="3129055"/>
            <a:ext cx="2243568"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allegoria</a:t>
            </a:r>
          </a:p>
        </p:txBody>
      </p:sp>
      <p:sp>
        <p:nvSpPr>
          <p:cNvPr id="12" name="Sisällön paikkamerkki 4">
            <a:extLst>
              <a:ext uri="{FF2B5EF4-FFF2-40B4-BE49-F238E27FC236}">
                <a16:creationId xmlns:a16="http://schemas.microsoft.com/office/drawing/2014/main" id="{BD681F93-2E73-9367-96BA-975E4173FABE}"/>
              </a:ext>
            </a:extLst>
          </p:cNvPr>
          <p:cNvSpPr txBox="1">
            <a:spLocks/>
          </p:cNvSpPr>
          <p:nvPr/>
        </p:nvSpPr>
        <p:spPr>
          <a:xfrm>
            <a:off x="4827495" y="5632712"/>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vertaus</a:t>
            </a:r>
          </a:p>
        </p:txBody>
      </p:sp>
      <p:sp>
        <p:nvSpPr>
          <p:cNvPr id="13" name="Sisällön paikkamerkki 4">
            <a:extLst>
              <a:ext uri="{FF2B5EF4-FFF2-40B4-BE49-F238E27FC236}">
                <a16:creationId xmlns:a16="http://schemas.microsoft.com/office/drawing/2014/main" id="{97B0DFCD-A9C3-851F-9564-2C8E69516E83}"/>
              </a:ext>
            </a:extLst>
          </p:cNvPr>
          <p:cNvSpPr txBox="1">
            <a:spLocks/>
          </p:cNvSpPr>
          <p:nvPr/>
        </p:nvSpPr>
        <p:spPr>
          <a:xfrm>
            <a:off x="461638" y="2052919"/>
            <a:ext cx="309162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runon puhuja</a:t>
            </a:r>
          </a:p>
        </p:txBody>
      </p:sp>
      <p:sp>
        <p:nvSpPr>
          <p:cNvPr id="14" name="Sisällön paikkamerkki 4">
            <a:extLst>
              <a:ext uri="{FF2B5EF4-FFF2-40B4-BE49-F238E27FC236}">
                <a16:creationId xmlns:a16="http://schemas.microsoft.com/office/drawing/2014/main" id="{79F5B1AB-C719-0FCC-6DE2-72E20BBF24DF}"/>
              </a:ext>
            </a:extLst>
          </p:cNvPr>
          <p:cNvSpPr txBox="1">
            <a:spLocks/>
          </p:cNvSpPr>
          <p:nvPr/>
        </p:nvSpPr>
        <p:spPr>
          <a:xfrm>
            <a:off x="633320" y="3994952"/>
            <a:ext cx="2542929"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kielikuva</a:t>
            </a:r>
          </a:p>
        </p:txBody>
      </p:sp>
      <p:sp>
        <p:nvSpPr>
          <p:cNvPr id="15" name="Sisällön paikkamerkki 4">
            <a:extLst>
              <a:ext uri="{FF2B5EF4-FFF2-40B4-BE49-F238E27FC236}">
                <a16:creationId xmlns:a16="http://schemas.microsoft.com/office/drawing/2014/main" id="{06AEF093-A132-1252-E205-65A7FF8773FA}"/>
              </a:ext>
            </a:extLst>
          </p:cNvPr>
          <p:cNvSpPr txBox="1">
            <a:spLocks/>
          </p:cNvSpPr>
          <p:nvPr/>
        </p:nvSpPr>
        <p:spPr>
          <a:xfrm>
            <a:off x="1156579" y="5763785"/>
            <a:ext cx="438805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metafora</a:t>
            </a:r>
          </a:p>
        </p:txBody>
      </p:sp>
      <p:sp>
        <p:nvSpPr>
          <p:cNvPr id="16" name="Sisällön paikkamerkki 4">
            <a:extLst>
              <a:ext uri="{FF2B5EF4-FFF2-40B4-BE49-F238E27FC236}">
                <a16:creationId xmlns:a16="http://schemas.microsoft.com/office/drawing/2014/main" id="{DBDB7458-3AA3-7F9D-A903-75866AEB22F9}"/>
              </a:ext>
            </a:extLst>
          </p:cNvPr>
          <p:cNvSpPr txBox="1">
            <a:spLocks/>
          </p:cNvSpPr>
          <p:nvPr/>
        </p:nvSpPr>
        <p:spPr>
          <a:xfrm>
            <a:off x="1532961" y="1096223"/>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rytmi</a:t>
            </a:r>
          </a:p>
        </p:txBody>
      </p:sp>
      <p:sp>
        <p:nvSpPr>
          <p:cNvPr id="17" name="Sisällön paikkamerkki 4">
            <a:extLst>
              <a:ext uri="{FF2B5EF4-FFF2-40B4-BE49-F238E27FC236}">
                <a16:creationId xmlns:a16="http://schemas.microsoft.com/office/drawing/2014/main" id="{6D4FAFAE-21C4-73AC-F493-E724AE67E355}"/>
              </a:ext>
            </a:extLst>
          </p:cNvPr>
          <p:cNvSpPr txBox="1">
            <a:spLocks/>
          </p:cNvSpPr>
          <p:nvPr/>
        </p:nvSpPr>
        <p:spPr>
          <a:xfrm>
            <a:off x="7069346" y="1831222"/>
            <a:ext cx="4248038"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metonymia</a:t>
            </a:r>
          </a:p>
        </p:txBody>
      </p:sp>
      <p:sp>
        <p:nvSpPr>
          <p:cNvPr id="3" name="Sisällön paikkamerkki 4">
            <a:extLst>
              <a:ext uri="{FF2B5EF4-FFF2-40B4-BE49-F238E27FC236}">
                <a16:creationId xmlns:a16="http://schemas.microsoft.com/office/drawing/2014/main" id="{5AFAF32E-7F0C-E172-9A0C-B54C41CD58D1}"/>
              </a:ext>
            </a:extLst>
          </p:cNvPr>
          <p:cNvSpPr txBox="1">
            <a:spLocks/>
          </p:cNvSpPr>
          <p:nvPr/>
        </p:nvSpPr>
        <p:spPr>
          <a:xfrm>
            <a:off x="6705600" y="4884245"/>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loppusointu</a:t>
            </a:r>
          </a:p>
        </p:txBody>
      </p:sp>
      <p:sp>
        <p:nvSpPr>
          <p:cNvPr id="4" name="Sisällön paikkamerkki 4">
            <a:extLst>
              <a:ext uri="{FF2B5EF4-FFF2-40B4-BE49-F238E27FC236}">
                <a16:creationId xmlns:a16="http://schemas.microsoft.com/office/drawing/2014/main" id="{A3C8A87A-0936-EA82-9984-EFDE588D52EF}"/>
              </a:ext>
            </a:extLst>
          </p:cNvPr>
          <p:cNvSpPr txBox="1">
            <a:spLocks/>
          </p:cNvSpPr>
          <p:nvPr/>
        </p:nvSpPr>
        <p:spPr>
          <a:xfrm>
            <a:off x="9358544" y="2653089"/>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runomitta</a:t>
            </a:r>
          </a:p>
        </p:txBody>
      </p:sp>
      <p:sp>
        <p:nvSpPr>
          <p:cNvPr id="18" name="Sisällön paikkamerkki 4">
            <a:extLst>
              <a:ext uri="{FF2B5EF4-FFF2-40B4-BE49-F238E27FC236}">
                <a16:creationId xmlns:a16="http://schemas.microsoft.com/office/drawing/2014/main" id="{F943D9CC-2652-FB45-3B21-EE190B39DBA7}"/>
              </a:ext>
            </a:extLst>
          </p:cNvPr>
          <p:cNvSpPr txBox="1">
            <a:spLocks/>
          </p:cNvSpPr>
          <p:nvPr/>
        </p:nvSpPr>
        <p:spPr>
          <a:xfrm>
            <a:off x="8382477" y="5833937"/>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alkusointu</a:t>
            </a:r>
          </a:p>
        </p:txBody>
      </p:sp>
    </p:spTree>
    <p:extLst>
      <p:ext uri="{BB962C8B-B14F-4D97-AF65-F5344CB8AC3E}">
        <p14:creationId xmlns:p14="http://schemas.microsoft.com/office/powerpoint/2010/main" val="1562888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941478A9-868D-59FC-C9C0-F74684A8DCE8}"/>
              </a:ext>
            </a:extLst>
          </p:cNvPr>
          <p:cNvPicPr>
            <a:picLocks noChangeAspect="1"/>
          </p:cNvPicPr>
          <p:nvPr/>
        </p:nvPicPr>
        <p:blipFill rotWithShape="1">
          <a:blip r:embed="rId2"/>
          <a:srcRect l="39453" t="36806" r="18064" b="18611"/>
          <a:stretch/>
        </p:blipFill>
        <p:spPr>
          <a:xfrm>
            <a:off x="947782" y="389926"/>
            <a:ext cx="10296435" cy="6078147"/>
          </a:xfrm>
          <a:prstGeom prst="rect">
            <a:avLst/>
          </a:prstGeom>
        </p:spPr>
      </p:pic>
    </p:spTree>
    <p:extLst>
      <p:ext uri="{BB962C8B-B14F-4D97-AF65-F5344CB8AC3E}">
        <p14:creationId xmlns:p14="http://schemas.microsoft.com/office/powerpoint/2010/main" val="1400417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3708909" y="164237"/>
            <a:ext cx="7796552" cy="1043126"/>
          </a:xfrm>
        </p:spPr>
        <p:txBody>
          <a:bodyPr/>
          <a:lstStyle/>
          <a:p>
            <a:r>
              <a:rPr lang="fi-FI" dirty="0"/>
              <a:t>Näin analysoit draamaa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479394" y="1491448"/>
            <a:ext cx="10946166" cy="5095783"/>
          </a:xfrm>
        </p:spPr>
        <p:txBody>
          <a:bodyPr>
            <a:normAutofit/>
          </a:bodyPr>
          <a:lstStyle/>
          <a:p>
            <a:pPr marL="457200" indent="-457200">
              <a:spcBef>
                <a:spcPts val="0"/>
              </a:spcBef>
              <a:buAutoNum type="arabicPeriod"/>
            </a:pPr>
            <a:r>
              <a:rPr lang="fi-FI" dirty="0">
                <a:latin typeface="Source Sans Pro" panose="020B0503030403020204" pitchFamily="34" charset="0"/>
                <a:ea typeface="Source Sans Pro" panose="020B0503030403020204" pitchFamily="34" charset="0"/>
              </a:rPr>
              <a:t>Selvitä aineiston perustiedot.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Selvitä perustiedot: tekijä, teoksen nimi, julkaisupaikka ja –aika, laji sekä aihe.</a:t>
            </a:r>
          </a:p>
          <a:p>
            <a:pPr marL="457200" lvl="1" indent="0">
              <a:lnSpc>
                <a:spcPct val="107000"/>
              </a:lnSpc>
              <a:spcBef>
                <a:spcPts val="0"/>
              </a:spcBef>
              <a:spcAft>
                <a:spcPts val="800"/>
              </a:spcAft>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lnSpc>
                <a:spcPct val="107000"/>
              </a:lnSpc>
              <a:spcBef>
                <a:spcPts val="0"/>
              </a:spcBef>
              <a:spcAft>
                <a:spcPts val="800"/>
              </a:spcAft>
              <a:buFont typeface="+mj-lt"/>
              <a:buAutoNum type="arabicPeriod"/>
            </a:pPr>
            <a:r>
              <a:rPr lang="fi-FI" kern="100" dirty="0">
                <a:latin typeface="Source Sans Pro" panose="020B0503030403020204" pitchFamily="34" charset="0"/>
                <a:ea typeface="Source Sans Pro" panose="020B0503030403020204" pitchFamily="34" charset="0"/>
                <a:cs typeface="Times New Roman" panose="02020603050405020304" pitchFamily="18" charset="0"/>
              </a:rPr>
              <a:t>Tutki henkilöhahmoja.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Ketkä ovat päähenkilöt ja ketkä sivuhenkilöt? Millaisia henkilöhahmot ovat? Ovatko he yksi- vai moniulotteisia? Kehittyvätkö he? Miten he puhuvat, toimivat, liikkuvat tai elehtivät? Miltä he näyttävät? Mikä on hahmojen tausta ja sosiaalinen asema? Millaisia hahmot ovat luonteeltaan tai arvoiltaan? Mitkä ovat hahmojen tavoitteet, toiveet ja tunteet? Mitä esteitä ja ongelmia heillä on? Millaiset ovat henkilöhahmojen väliset suhteet? Mitä jännitteitä, konflikteja ja vastakkainasetteluja hahmojen välillä on? Mitä samaa heissä on? Mitä tietoa parenteesit antavat henkilöhahmoista tai miljööstä?</a:t>
            </a:r>
          </a:p>
          <a:p>
            <a:pPr marL="457200" lvl="1" indent="0">
              <a:lnSpc>
                <a:spcPct val="107000"/>
              </a:lnSpc>
              <a:spcBef>
                <a:spcPts val="0"/>
              </a:spcBef>
              <a:spcAft>
                <a:spcPts val="800"/>
              </a:spcAft>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indent="-457200">
              <a:lnSpc>
                <a:spcPct val="107000"/>
              </a:lnSpc>
              <a:spcBef>
                <a:spcPts val="0"/>
              </a:spcBef>
              <a:spcAft>
                <a:spcPts val="800"/>
              </a:spcAft>
              <a:buFont typeface="+mj-lt"/>
              <a:buAutoNum type="arabicPeriod"/>
            </a:pP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miljöötä.</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on aineiston miljöö? Miten se näkyy? Miten miljöötä rakennetaan lavastuksella, puvustuksella, valaistuksella tai äänillä? Mikä merkitys miljööllä on teoksessa? Millainen on aineiston tunnelma? Vaihteleeko se?</a:t>
            </a: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3377520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3735541" y="190870"/>
            <a:ext cx="7796552" cy="1043126"/>
          </a:xfrm>
        </p:spPr>
        <p:txBody>
          <a:bodyPr/>
          <a:lstStyle/>
          <a:p>
            <a:r>
              <a:rPr lang="fi-FI" dirty="0"/>
              <a:t>Näin analysoit draamaa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1882066"/>
            <a:ext cx="10946166" cy="4785064"/>
          </a:xfrm>
        </p:spPr>
        <p:txBody>
          <a:bodyPr>
            <a:normAutofit/>
          </a:bodyPr>
          <a:lstStyle/>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4. </a:t>
            </a:r>
            <a:r>
              <a:rPr lang="fi-FI" sz="18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rakennetta.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Millainen on aineiston rakenne: Miten se alkaa? Mitkä ovat keskeiset käännekohdat? Mikä on huippukohta? Miten aineisto loppuu?</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Noudattaako aineisto draaman kaarta vai rakentuuko se toisin (esim. episodimaisesti)?</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aineistossa aukkoja? Mitä ei kerrota?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aineisto dialogia vai monologia?</a:t>
            </a: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5. </a:t>
            </a:r>
            <a:r>
              <a:rPr lang="fi-FI"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a:t>
            </a:r>
            <a:r>
              <a:rPr lang="fi-FI" kern="100" dirty="0">
                <a:latin typeface="Source Sans Pro" panose="020B0503030403020204" pitchFamily="34" charset="0"/>
                <a:ea typeface="Source Sans Pro" panose="020B0503030403020204" pitchFamily="34" charset="0"/>
                <a:cs typeface="Times New Roman" panose="02020603050405020304" pitchFamily="18" charset="0"/>
              </a:rPr>
              <a:t>videokerrontaa</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Mitä huomionarvoista on elokuvan tai sarjan kerronnassa (esim. kameran liikkeessä, leikkauksissa tai rytmissä)?</a:t>
            </a: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7000"/>
              </a:lnSpc>
              <a:spcBef>
                <a:spcPts val="0"/>
              </a:spcBef>
              <a:buNone/>
            </a:pPr>
            <a:r>
              <a:rPr lang="fi-FI" sz="1700" kern="100" dirty="0">
                <a:solidFill>
                  <a:schemeClr val="bg2">
                    <a:lumMod val="40000"/>
                    <a:lumOff val="60000"/>
                  </a:schemeClr>
                </a:solidFill>
                <a:latin typeface="Source Sans Pro" panose="020B0503030403020204" pitchFamily="34" charset="0"/>
                <a:ea typeface="Source Sans Pro" panose="020B0503030403020204" pitchFamily="34" charset="0"/>
                <a:cs typeface="Times New Roman" panose="02020603050405020304" pitchFamily="18" charset="0"/>
              </a:rPr>
              <a:t>6. 	</a:t>
            </a:r>
            <a:r>
              <a:rPr lang="fi-FI" kern="100" dirty="0">
                <a:latin typeface="Source Sans Pro" panose="020B0503030403020204" pitchFamily="34" charset="0"/>
                <a:ea typeface="Source Sans Pro" panose="020B0503030403020204" pitchFamily="34" charset="0"/>
                <a:cs typeface="Times New Roman" panose="02020603050405020304" pitchFamily="18" charset="0"/>
              </a:rPr>
              <a:t>Tee kokonaistulkinta.</a:t>
            </a:r>
          </a:p>
          <a:p>
            <a:pPr lvl="1">
              <a:lnSpc>
                <a:spcPct val="107000"/>
              </a:lnSpc>
              <a:spcBef>
                <a:spcPts val="0"/>
              </a:spcBef>
            </a:pPr>
            <a:r>
              <a:rPr lang="fi-FI" sz="1700" dirty="0">
                <a:latin typeface="Source Sans Pro" panose="020B0503030403020204" pitchFamily="34" charset="0"/>
                <a:ea typeface="Source Sans Pro" panose="020B0503030403020204" pitchFamily="34" charset="0"/>
              </a:rPr>
              <a:t>Mitä aineisto kertoo elämästä tai yhteiskunnasta? Mikä on sen teema? </a:t>
            </a: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100713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573742" y="160106"/>
            <a:ext cx="5683666" cy="1043126"/>
          </a:xfrm>
        </p:spPr>
        <p:txBody>
          <a:bodyPr/>
          <a:lstStyle/>
          <a:p>
            <a:r>
              <a:rPr lang="fi-FI" dirty="0"/>
              <a:t>Draaman käsitteitä</a:t>
            </a:r>
          </a:p>
        </p:txBody>
      </p:sp>
      <p:sp>
        <p:nvSpPr>
          <p:cNvPr id="5" name="Sisällön paikkamerkki 4">
            <a:extLst>
              <a:ext uri="{FF2B5EF4-FFF2-40B4-BE49-F238E27FC236}">
                <a16:creationId xmlns:a16="http://schemas.microsoft.com/office/drawing/2014/main" id="{C9E409D2-6F82-E93C-5418-B186953CA689}"/>
              </a:ext>
            </a:extLst>
          </p:cNvPr>
          <p:cNvSpPr>
            <a:spLocks noGrp="1"/>
          </p:cNvSpPr>
          <p:nvPr>
            <p:ph idx="1"/>
          </p:nvPr>
        </p:nvSpPr>
        <p:spPr>
          <a:xfrm>
            <a:off x="1455939" y="3260282"/>
            <a:ext cx="3462290" cy="734670"/>
          </a:xfrm>
        </p:spPr>
        <p:txBody>
          <a:bodyPr>
            <a:normAutofit/>
          </a:bodyPr>
          <a:lstStyle/>
          <a:p>
            <a:pPr marL="0" indent="0">
              <a:buNone/>
            </a:pPr>
            <a:r>
              <a:rPr lang="fi-FI" sz="3200" dirty="0"/>
              <a:t>draaman kaari</a:t>
            </a:r>
          </a:p>
        </p:txBody>
      </p:sp>
      <p:sp>
        <p:nvSpPr>
          <p:cNvPr id="6" name="Sisällön paikkamerkki 4">
            <a:extLst>
              <a:ext uri="{FF2B5EF4-FFF2-40B4-BE49-F238E27FC236}">
                <a16:creationId xmlns:a16="http://schemas.microsoft.com/office/drawing/2014/main" id="{4BCE09E0-C0CF-7FAD-393E-E3B035038A57}"/>
              </a:ext>
            </a:extLst>
          </p:cNvPr>
          <p:cNvSpPr txBox="1">
            <a:spLocks/>
          </p:cNvSpPr>
          <p:nvPr/>
        </p:nvSpPr>
        <p:spPr>
          <a:xfrm>
            <a:off x="4488425" y="2547109"/>
            <a:ext cx="250498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dialogi</a:t>
            </a:r>
          </a:p>
        </p:txBody>
      </p:sp>
      <p:sp>
        <p:nvSpPr>
          <p:cNvPr id="7" name="Sisällön paikkamerkki 4">
            <a:extLst>
              <a:ext uri="{FF2B5EF4-FFF2-40B4-BE49-F238E27FC236}">
                <a16:creationId xmlns:a16="http://schemas.microsoft.com/office/drawing/2014/main" id="{29612940-860A-A22D-4807-1F5F47B65688}"/>
              </a:ext>
            </a:extLst>
          </p:cNvPr>
          <p:cNvSpPr txBox="1">
            <a:spLocks/>
          </p:cNvSpPr>
          <p:nvPr/>
        </p:nvSpPr>
        <p:spPr>
          <a:xfrm>
            <a:off x="5533557" y="4280802"/>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tragedia</a:t>
            </a:r>
          </a:p>
        </p:txBody>
      </p:sp>
      <p:sp>
        <p:nvSpPr>
          <p:cNvPr id="8" name="Sisällön paikkamerkki 4">
            <a:extLst>
              <a:ext uri="{FF2B5EF4-FFF2-40B4-BE49-F238E27FC236}">
                <a16:creationId xmlns:a16="http://schemas.microsoft.com/office/drawing/2014/main" id="{18FFB00F-9687-182E-5C74-5B6337A07762}"/>
              </a:ext>
            </a:extLst>
          </p:cNvPr>
          <p:cNvSpPr txBox="1">
            <a:spLocks/>
          </p:cNvSpPr>
          <p:nvPr/>
        </p:nvSpPr>
        <p:spPr>
          <a:xfrm>
            <a:off x="2348669" y="4287945"/>
            <a:ext cx="319596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konflikti</a:t>
            </a:r>
          </a:p>
        </p:txBody>
      </p:sp>
      <p:sp>
        <p:nvSpPr>
          <p:cNvPr id="9" name="Sisällön paikkamerkki 4">
            <a:extLst>
              <a:ext uri="{FF2B5EF4-FFF2-40B4-BE49-F238E27FC236}">
                <a16:creationId xmlns:a16="http://schemas.microsoft.com/office/drawing/2014/main" id="{FD21A681-00D6-691F-9B8A-90A26A2A7A5E}"/>
              </a:ext>
            </a:extLst>
          </p:cNvPr>
          <p:cNvSpPr txBox="1">
            <a:spLocks/>
          </p:cNvSpPr>
          <p:nvPr/>
        </p:nvSpPr>
        <p:spPr>
          <a:xfrm>
            <a:off x="3287063" y="1543338"/>
            <a:ext cx="2573357"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monologi</a:t>
            </a:r>
          </a:p>
        </p:txBody>
      </p:sp>
      <p:sp>
        <p:nvSpPr>
          <p:cNvPr id="10" name="Sisällön paikkamerkki 4">
            <a:extLst>
              <a:ext uri="{FF2B5EF4-FFF2-40B4-BE49-F238E27FC236}">
                <a16:creationId xmlns:a16="http://schemas.microsoft.com/office/drawing/2014/main" id="{D40620BC-2CC6-852E-F9A7-9FCE93E09103}"/>
              </a:ext>
            </a:extLst>
          </p:cNvPr>
          <p:cNvSpPr txBox="1">
            <a:spLocks/>
          </p:cNvSpPr>
          <p:nvPr/>
        </p:nvSpPr>
        <p:spPr>
          <a:xfrm>
            <a:off x="8930936" y="4006650"/>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jännite</a:t>
            </a:r>
          </a:p>
        </p:txBody>
      </p:sp>
      <p:sp>
        <p:nvSpPr>
          <p:cNvPr id="11" name="Sisällön paikkamerkki 4">
            <a:extLst>
              <a:ext uri="{FF2B5EF4-FFF2-40B4-BE49-F238E27FC236}">
                <a16:creationId xmlns:a16="http://schemas.microsoft.com/office/drawing/2014/main" id="{39EB6D30-FE8C-D12B-5826-2400C420AB65}"/>
              </a:ext>
            </a:extLst>
          </p:cNvPr>
          <p:cNvSpPr txBox="1">
            <a:spLocks/>
          </p:cNvSpPr>
          <p:nvPr/>
        </p:nvSpPr>
        <p:spPr>
          <a:xfrm>
            <a:off x="6421991" y="3129055"/>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parenteesi</a:t>
            </a:r>
          </a:p>
        </p:txBody>
      </p:sp>
      <p:sp>
        <p:nvSpPr>
          <p:cNvPr id="13" name="Sisällön paikkamerkki 4">
            <a:extLst>
              <a:ext uri="{FF2B5EF4-FFF2-40B4-BE49-F238E27FC236}">
                <a16:creationId xmlns:a16="http://schemas.microsoft.com/office/drawing/2014/main" id="{97B0DFCD-A9C3-851F-9564-2C8E69516E83}"/>
              </a:ext>
            </a:extLst>
          </p:cNvPr>
          <p:cNvSpPr txBox="1">
            <a:spLocks/>
          </p:cNvSpPr>
          <p:nvPr/>
        </p:nvSpPr>
        <p:spPr>
          <a:xfrm>
            <a:off x="461638" y="2052919"/>
            <a:ext cx="309162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kohtaus</a:t>
            </a:r>
          </a:p>
        </p:txBody>
      </p:sp>
      <p:sp>
        <p:nvSpPr>
          <p:cNvPr id="15" name="Sisällön paikkamerkki 4">
            <a:extLst>
              <a:ext uri="{FF2B5EF4-FFF2-40B4-BE49-F238E27FC236}">
                <a16:creationId xmlns:a16="http://schemas.microsoft.com/office/drawing/2014/main" id="{06AEF093-A132-1252-E205-65A7FF8773FA}"/>
              </a:ext>
            </a:extLst>
          </p:cNvPr>
          <p:cNvSpPr txBox="1">
            <a:spLocks/>
          </p:cNvSpPr>
          <p:nvPr/>
        </p:nvSpPr>
        <p:spPr>
          <a:xfrm>
            <a:off x="1093037" y="5661446"/>
            <a:ext cx="438805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dramatisointi</a:t>
            </a:r>
          </a:p>
        </p:txBody>
      </p:sp>
      <p:sp>
        <p:nvSpPr>
          <p:cNvPr id="16" name="Sisällön paikkamerkki 4">
            <a:extLst>
              <a:ext uri="{FF2B5EF4-FFF2-40B4-BE49-F238E27FC236}">
                <a16:creationId xmlns:a16="http://schemas.microsoft.com/office/drawing/2014/main" id="{DBDB7458-3AA3-7F9D-A903-75866AEB22F9}"/>
              </a:ext>
            </a:extLst>
          </p:cNvPr>
          <p:cNvSpPr txBox="1">
            <a:spLocks/>
          </p:cNvSpPr>
          <p:nvPr/>
        </p:nvSpPr>
        <p:spPr>
          <a:xfrm>
            <a:off x="4915877" y="5361310"/>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näytös</a:t>
            </a:r>
          </a:p>
        </p:txBody>
      </p:sp>
      <p:sp>
        <p:nvSpPr>
          <p:cNvPr id="17" name="Sisällön paikkamerkki 4">
            <a:extLst>
              <a:ext uri="{FF2B5EF4-FFF2-40B4-BE49-F238E27FC236}">
                <a16:creationId xmlns:a16="http://schemas.microsoft.com/office/drawing/2014/main" id="{6D4FAFAE-21C4-73AC-F493-E724AE67E355}"/>
              </a:ext>
            </a:extLst>
          </p:cNvPr>
          <p:cNvSpPr txBox="1">
            <a:spLocks/>
          </p:cNvSpPr>
          <p:nvPr/>
        </p:nvSpPr>
        <p:spPr>
          <a:xfrm>
            <a:off x="7069346" y="1831222"/>
            <a:ext cx="4248038"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repliikki</a:t>
            </a:r>
          </a:p>
        </p:txBody>
      </p:sp>
      <p:sp>
        <p:nvSpPr>
          <p:cNvPr id="3" name="Sisällön paikkamerkki 4">
            <a:extLst>
              <a:ext uri="{FF2B5EF4-FFF2-40B4-BE49-F238E27FC236}">
                <a16:creationId xmlns:a16="http://schemas.microsoft.com/office/drawing/2014/main" id="{5AFAF32E-7F0C-E172-9A0C-B54C41CD58D1}"/>
              </a:ext>
            </a:extLst>
          </p:cNvPr>
          <p:cNvSpPr txBox="1">
            <a:spLocks/>
          </p:cNvSpPr>
          <p:nvPr/>
        </p:nvSpPr>
        <p:spPr>
          <a:xfrm>
            <a:off x="8152661" y="5541193"/>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komedia</a:t>
            </a:r>
          </a:p>
        </p:txBody>
      </p:sp>
      <p:sp>
        <p:nvSpPr>
          <p:cNvPr id="4" name="Sisällön paikkamerkki 4">
            <a:extLst>
              <a:ext uri="{FF2B5EF4-FFF2-40B4-BE49-F238E27FC236}">
                <a16:creationId xmlns:a16="http://schemas.microsoft.com/office/drawing/2014/main" id="{A3C8A87A-0936-EA82-9984-EFDE588D52EF}"/>
              </a:ext>
            </a:extLst>
          </p:cNvPr>
          <p:cNvSpPr txBox="1">
            <a:spLocks/>
          </p:cNvSpPr>
          <p:nvPr/>
        </p:nvSpPr>
        <p:spPr>
          <a:xfrm>
            <a:off x="9358544" y="2653089"/>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käänne</a:t>
            </a:r>
          </a:p>
        </p:txBody>
      </p:sp>
    </p:spTree>
    <p:extLst>
      <p:ext uri="{BB962C8B-B14F-4D97-AF65-F5344CB8AC3E}">
        <p14:creationId xmlns:p14="http://schemas.microsoft.com/office/powerpoint/2010/main" val="1946662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4CCF2D2B-F896-D9FA-C857-7EBD368B93A4}"/>
              </a:ext>
            </a:extLst>
          </p:cNvPr>
          <p:cNvPicPr>
            <a:picLocks noChangeAspect="1"/>
          </p:cNvPicPr>
          <p:nvPr/>
        </p:nvPicPr>
        <p:blipFill rotWithShape="1">
          <a:blip r:embed="rId2"/>
          <a:srcRect l="39218" t="37084" r="17813" b="19443"/>
          <a:stretch/>
        </p:blipFill>
        <p:spPr>
          <a:xfrm>
            <a:off x="1098449" y="495300"/>
            <a:ext cx="10310126" cy="5867400"/>
          </a:xfrm>
          <a:prstGeom prst="rect">
            <a:avLst/>
          </a:prstGeom>
        </p:spPr>
      </p:pic>
    </p:spTree>
    <p:extLst>
      <p:ext uri="{BB962C8B-B14F-4D97-AF65-F5344CB8AC3E}">
        <p14:creationId xmlns:p14="http://schemas.microsoft.com/office/powerpoint/2010/main" val="196533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582966" y="270769"/>
            <a:ext cx="11026067" cy="1043126"/>
          </a:xfrm>
        </p:spPr>
        <p:txBody>
          <a:bodyPr/>
          <a:lstStyle/>
          <a:p>
            <a:r>
              <a:rPr lang="fi-FI" sz="3600" dirty="0"/>
              <a:t>Näin analysoit audiovisuaalista kertomusta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479394" y="1491448"/>
            <a:ext cx="10946166" cy="5246703"/>
          </a:xfrm>
        </p:spPr>
        <p:txBody>
          <a:bodyPr>
            <a:normAutofit/>
          </a:bodyPr>
          <a:lstStyle/>
          <a:p>
            <a:pPr marL="457200" indent="-457200">
              <a:spcBef>
                <a:spcPts val="0"/>
              </a:spcBef>
              <a:buAutoNum type="arabicPeriod"/>
            </a:pPr>
            <a:r>
              <a:rPr lang="fi-FI" dirty="0">
                <a:latin typeface="Source Sans Pro" panose="020B0503030403020204" pitchFamily="34" charset="0"/>
                <a:ea typeface="Source Sans Pro" panose="020B0503030403020204" pitchFamily="34" charset="0"/>
              </a:rPr>
              <a:t>Selvitä aineiston perustiedot.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Selvitä perustiedot: tekijä, teoksen tai aineiston nimi, julkaisupaikka ja -aika, laji sekä aihe.</a:t>
            </a:r>
          </a:p>
          <a:p>
            <a:pPr>
              <a:lnSpc>
                <a:spcPct val="107000"/>
              </a:lnSpc>
              <a:spcBef>
                <a:spcPts val="0"/>
              </a:spcBef>
              <a:spcAft>
                <a:spcPts val="800"/>
              </a:spcAft>
              <a:buFont typeface="+mj-lt"/>
              <a:buAutoNum type="arabicPeriod"/>
            </a:pPr>
            <a:r>
              <a:rPr lang="fi-FI" kern="100" dirty="0">
                <a:latin typeface="Source Sans Pro" panose="020B0503030403020204" pitchFamily="34" charset="0"/>
                <a:ea typeface="Source Sans Pro" panose="020B0503030403020204" pitchFamily="34" charset="0"/>
                <a:cs typeface="Times New Roman" panose="02020603050405020304" pitchFamily="18" charset="0"/>
              </a:rPr>
              <a:t>Tutki kerrontaa.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Juoni ja kerronnan järjestys: Mitä videossa tapahtuu? Eteneekö video kronologisesti, vai onko siinä takaumia tai ennakointeja?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Rakenne: Miten kertomus alkaa ja loppuu? Mitkä ovat keskeiset käännekohdat?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Videokerronnan keinot: Mitä huomionarvoista kerronnassa on (esim. kameran liikkeessä, leikkauksissa, rytmissä ja äänissä)? Mistä näkökulmasta tapahtumista kerrotaan, eli ketä kamera pääosin seuraa?</a:t>
            </a:r>
          </a:p>
          <a:p>
            <a:pPr marL="457200" indent="-457200">
              <a:lnSpc>
                <a:spcPct val="107000"/>
              </a:lnSpc>
              <a:spcBef>
                <a:spcPts val="0"/>
              </a:spcBef>
              <a:spcAft>
                <a:spcPts val="800"/>
              </a:spcAft>
              <a:buFont typeface="+mj-lt"/>
              <a:buAutoNum type="arabicPeriod"/>
            </a:pP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henkilökuvaa.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Ketkä ovat päähenkilöt, entä sivuhenkilöt?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Millaisia henkilöhahmot ovat? Miten he puhuvat, toimivat, reagoivat tai elehtivät? Miten he ovat pukeutuneet?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Mitkä ovat henkilöiden tavoitteet, toiveet ja tunteet? Mitä esteitä ja ongelmia heillä on? Kehittyvätkö henkilöt?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Millaiset ovat henkilöhahmojen suhteet? Onko heidän välillään jännitteitä tai vastakkainasetteluja?</a:t>
            </a: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3154501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2104008"/>
            <a:ext cx="10946166" cy="3693111"/>
          </a:xfrm>
        </p:spPr>
        <p:txBody>
          <a:bodyPr>
            <a:normAutofit/>
          </a:bodyPr>
          <a:lstStyle/>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4. </a:t>
            </a:r>
            <a:r>
              <a:rPr lang="fi-FI" sz="18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miljöötä.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on aineiston miljöö? Tutki konkreettista, ajallista ja sosiaalista miljöötä.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Miten miljöötä rakennetaan lavastuksella, puvustuksella, maskeerauksella, valaistuksella, musiikilla tai äänillä?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merkitys miljööllä on teoksessa?</a:t>
            </a: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5. </a:t>
            </a:r>
            <a:r>
              <a:rPr lang="fi-FI"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Tee kokonaistulkinta.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Mitä aineisto kertoo elämästä tai yhteiskunnasta? Mikä on sen teema?</a:t>
            </a: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
        <p:nvSpPr>
          <p:cNvPr id="6" name="Otsikko 1">
            <a:extLst>
              <a:ext uri="{FF2B5EF4-FFF2-40B4-BE49-F238E27FC236}">
                <a16:creationId xmlns:a16="http://schemas.microsoft.com/office/drawing/2014/main" id="{04732D5B-6628-C9B4-841B-A650C634AFAB}"/>
              </a:ext>
            </a:extLst>
          </p:cNvPr>
          <p:cNvSpPr>
            <a:spLocks noGrp="1"/>
          </p:cNvSpPr>
          <p:nvPr>
            <p:ph type="title"/>
          </p:nvPr>
        </p:nvSpPr>
        <p:spPr>
          <a:xfrm>
            <a:off x="582966" y="270769"/>
            <a:ext cx="11026067" cy="1043126"/>
          </a:xfrm>
        </p:spPr>
        <p:txBody>
          <a:bodyPr/>
          <a:lstStyle/>
          <a:p>
            <a:r>
              <a:rPr lang="fi-FI" sz="3600" dirty="0"/>
              <a:t>Näin analysoit audiovisuaalista kertomusta</a:t>
            </a:r>
          </a:p>
        </p:txBody>
      </p:sp>
    </p:spTree>
    <p:extLst>
      <p:ext uri="{BB962C8B-B14F-4D97-AF65-F5344CB8AC3E}">
        <p14:creationId xmlns:p14="http://schemas.microsoft.com/office/powerpoint/2010/main" val="339085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1799948" y="158970"/>
            <a:ext cx="8371643" cy="1043126"/>
          </a:xfrm>
        </p:spPr>
        <p:txBody>
          <a:bodyPr/>
          <a:lstStyle/>
          <a:p>
            <a:pPr algn="ctr"/>
            <a:r>
              <a:rPr lang="fi-FI" dirty="0"/>
              <a:t>Audiovisuaalisten kertomusten käsitteitä</a:t>
            </a:r>
          </a:p>
        </p:txBody>
      </p:sp>
      <p:sp>
        <p:nvSpPr>
          <p:cNvPr id="5" name="Sisällön paikkamerkki 4">
            <a:extLst>
              <a:ext uri="{FF2B5EF4-FFF2-40B4-BE49-F238E27FC236}">
                <a16:creationId xmlns:a16="http://schemas.microsoft.com/office/drawing/2014/main" id="{C9E409D2-6F82-E93C-5418-B186953CA689}"/>
              </a:ext>
            </a:extLst>
          </p:cNvPr>
          <p:cNvSpPr>
            <a:spLocks noGrp="1"/>
          </p:cNvSpPr>
          <p:nvPr>
            <p:ph idx="1"/>
          </p:nvPr>
        </p:nvSpPr>
        <p:spPr>
          <a:xfrm>
            <a:off x="1455939" y="3260282"/>
            <a:ext cx="3462290" cy="734670"/>
          </a:xfrm>
        </p:spPr>
        <p:txBody>
          <a:bodyPr>
            <a:normAutofit/>
          </a:bodyPr>
          <a:lstStyle/>
          <a:p>
            <a:pPr marL="0" indent="0">
              <a:buNone/>
            </a:pPr>
            <a:r>
              <a:rPr lang="fi-FI" sz="3200" dirty="0"/>
              <a:t>draaman kaari</a:t>
            </a:r>
          </a:p>
        </p:txBody>
      </p:sp>
      <p:sp>
        <p:nvSpPr>
          <p:cNvPr id="6" name="Sisällön paikkamerkki 4">
            <a:extLst>
              <a:ext uri="{FF2B5EF4-FFF2-40B4-BE49-F238E27FC236}">
                <a16:creationId xmlns:a16="http://schemas.microsoft.com/office/drawing/2014/main" id="{4BCE09E0-C0CF-7FAD-393E-E3B035038A57}"/>
              </a:ext>
            </a:extLst>
          </p:cNvPr>
          <p:cNvSpPr txBox="1">
            <a:spLocks/>
          </p:cNvSpPr>
          <p:nvPr/>
        </p:nvSpPr>
        <p:spPr>
          <a:xfrm>
            <a:off x="3737365" y="2317074"/>
            <a:ext cx="250498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leikkaus</a:t>
            </a:r>
          </a:p>
        </p:txBody>
      </p:sp>
      <p:sp>
        <p:nvSpPr>
          <p:cNvPr id="7" name="Sisällön paikkamerkki 4">
            <a:extLst>
              <a:ext uri="{FF2B5EF4-FFF2-40B4-BE49-F238E27FC236}">
                <a16:creationId xmlns:a16="http://schemas.microsoft.com/office/drawing/2014/main" id="{29612940-860A-A22D-4807-1F5F47B65688}"/>
              </a:ext>
            </a:extLst>
          </p:cNvPr>
          <p:cNvSpPr txBox="1">
            <a:spLocks/>
          </p:cNvSpPr>
          <p:nvPr/>
        </p:nvSpPr>
        <p:spPr>
          <a:xfrm>
            <a:off x="4812900" y="4742595"/>
            <a:ext cx="2858897"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adaptaatio</a:t>
            </a:r>
          </a:p>
        </p:txBody>
      </p:sp>
      <p:sp>
        <p:nvSpPr>
          <p:cNvPr id="8" name="Sisällön paikkamerkki 4">
            <a:extLst>
              <a:ext uri="{FF2B5EF4-FFF2-40B4-BE49-F238E27FC236}">
                <a16:creationId xmlns:a16="http://schemas.microsoft.com/office/drawing/2014/main" id="{18FFB00F-9687-182E-5C74-5B6337A07762}"/>
              </a:ext>
            </a:extLst>
          </p:cNvPr>
          <p:cNvSpPr txBox="1">
            <a:spLocks/>
          </p:cNvSpPr>
          <p:nvPr/>
        </p:nvSpPr>
        <p:spPr>
          <a:xfrm>
            <a:off x="861136" y="4467645"/>
            <a:ext cx="3539970"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äänitehoste</a:t>
            </a:r>
          </a:p>
        </p:txBody>
      </p:sp>
      <p:sp>
        <p:nvSpPr>
          <p:cNvPr id="10" name="Sisällön paikkamerkki 4">
            <a:extLst>
              <a:ext uri="{FF2B5EF4-FFF2-40B4-BE49-F238E27FC236}">
                <a16:creationId xmlns:a16="http://schemas.microsoft.com/office/drawing/2014/main" id="{D40620BC-2CC6-852E-F9A7-9FCE93E09103}"/>
              </a:ext>
            </a:extLst>
          </p:cNvPr>
          <p:cNvSpPr txBox="1">
            <a:spLocks/>
          </p:cNvSpPr>
          <p:nvPr/>
        </p:nvSpPr>
        <p:spPr>
          <a:xfrm>
            <a:off x="8930936" y="4006650"/>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jännite</a:t>
            </a:r>
          </a:p>
        </p:txBody>
      </p:sp>
      <p:sp>
        <p:nvSpPr>
          <p:cNvPr id="11" name="Sisällön paikkamerkki 4">
            <a:extLst>
              <a:ext uri="{FF2B5EF4-FFF2-40B4-BE49-F238E27FC236}">
                <a16:creationId xmlns:a16="http://schemas.microsoft.com/office/drawing/2014/main" id="{39EB6D30-FE8C-D12B-5826-2400C420AB65}"/>
              </a:ext>
            </a:extLst>
          </p:cNvPr>
          <p:cNvSpPr txBox="1">
            <a:spLocks/>
          </p:cNvSpPr>
          <p:nvPr/>
        </p:nvSpPr>
        <p:spPr>
          <a:xfrm>
            <a:off x="5481088" y="3500706"/>
            <a:ext cx="3462290"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videokerronta</a:t>
            </a:r>
          </a:p>
        </p:txBody>
      </p:sp>
      <p:sp>
        <p:nvSpPr>
          <p:cNvPr id="13" name="Sisällön paikkamerkki 4">
            <a:extLst>
              <a:ext uri="{FF2B5EF4-FFF2-40B4-BE49-F238E27FC236}">
                <a16:creationId xmlns:a16="http://schemas.microsoft.com/office/drawing/2014/main" id="{97B0DFCD-A9C3-851F-9564-2C8E69516E83}"/>
              </a:ext>
            </a:extLst>
          </p:cNvPr>
          <p:cNvSpPr txBox="1">
            <a:spLocks/>
          </p:cNvSpPr>
          <p:nvPr/>
        </p:nvSpPr>
        <p:spPr>
          <a:xfrm>
            <a:off x="461638" y="2052919"/>
            <a:ext cx="309162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kuvakulma</a:t>
            </a:r>
          </a:p>
        </p:txBody>
      </p:sp>
      <p:sp>
        <p:nvSpPr>
          <p:cNvPr id="15" name="Sisällön paikkamerkki 4">
            <a:extLst>
              <a:ext uri="{FF2B5EF4-FFF2-40B4-BE49-F238E27FC236}">
                <a16:creationId xmlns:a16="http://schemas.microsoft.com/office/drawing/2014/main" id="{06AEF093-A132-1252-E205-65A7FF8773FA}"/>
              </a:ext>
            </a:extLst>
          </p:cNvPr>
          <p:cNvSpPr txBox="1">
            <a:spLocks/>
          </p:cNvSpPr>
          <p:nvPr/>
        </p:nvSpPr>
        <p:spPr>
          <a:xfrm>
            <a:off x="1093037" y="5661446"/>
            <a:ext cx="438805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kerronnan rytmi</a:t>
            </a:r>
          </a:p>
        </p:txBody>
      </p:sp>
      <p:sp>
        <p:nvSpPr>
          <p:cNvPr id="17" name="Sisällön paikkamerkki 4">
            <a:extLst>
              <a:ext uri="{FF2B5EF4-FFF2-40B4-BE49-F238E27FC236}">
                <a16:creationId xmlns:a16="http://schemas.microsoft.com/office/drawing/2014/main" id="{6D4FAFAE-21C4-73AC-F493-E724AE67E355}"/>
              </a:ext>
            </a:extLst>
          </p:cNvPr>
          <p:cNvSpPr txBox="1">
            <a:spLocks/>
          </p:cNvSpPr>
          <p:nvPr/>
        </p:nvSpPr>
        <p:spPr>
          <a:xfrm>
            <a:off x="7063194" y="2046782"/>
            <a:ext cx="4248038"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genre</a:t>
            </a:r>
          </a:p>
        </p:txBody>
      </p:sp>
      <p:sp>
        <p:nvSpPr>
          <p:cNvPr id="3" name="Sisällön paikkamerkki 4">
            <a:extLst>
              <a:ext uri="{FF2B5EF4-FFF2-40B4-BE49-F238E27FC236}">
                <a16:creationId xmlns:a16="http://schemas.microsoft.com/office/drawing/2014/main" id="{5AFAF32E-7F0C-E172-9A0C-B54C41CD58D1}"/>
              </a:ext>
            </a:extLst>
          </p:cNvPr>
          <p:cNvSpPr txBox="1">
            <a:spLocks/>
          </p:cNvSpPr>
          <p:nvPr/>
        </p:nvSpPr>
        <p:spPr>
          <a:xfrm>
            <a:off x="7568821" y="5541193"/>
            <a:ext cx="323678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kameran liike</a:t>
            </a:r>
          </a:p>
        </p:txBody>
      </p:sp>
      <p:sp>
        <p:nvSpPr>
          <p:cNvPr id="4" name="Sisällön paikkamerkki 4">
            <a:extLst>
              <a:ext uri="{FF2B5EF4-FFF2-40B4-BE49-F238E27FC236}">
                <a16:creationId xmlns:a16="http://schemas.microsoft.com/office/drawing/2014/main" id="{A3C8A87A-0936-EA82-9984-EFDE588D52EF}"/>
              </a:ext>
            </a:extLst>
          </p:cNvPr>
          <p:cNvSpPr txBox="1">
            <a:spLocks/>
          </p:cNvSpPr>
          <p:nvPr/>
        </p:nvSpPr>
        <p:spPr>
          <a:xfrm>
            <a:off x="9358544" y="2653089"/>
            <a:ext cx="265294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rajaus</a:t>
            </a:r>
          </a:p>
        </p:txBody>
      </p:sp>
    </p:spTree>
    <p:extLst>
      <p:ext uri="{BB962C8B-B14F-4D97-AF65-F5344CB8AC3E}">
        <p14:creationId xmlns:p14="http://schemas.microsoft.com/office/powerpoint/2010/main" val="7009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DE9F7-2411-D0F8-9784-FEAF2B7119BC}"/>
              </a:ext>
            </a:extLst>
          </p:cNvPr>
          <p:cNvSpPr>
            <a:spLocks noGrp="1"/>
          </p:cNvSpPr>
          <p:nvPr>
            <p:ph type="title"/>
          </p:nvPr>
        </p:nvSpPr>
        <p:spPr>
          <a:xfrm>
            <a:off x="548456" y="381696"/>
            <a:ext cx="9909439" cy="1400530"/>
          </a:xfrm>
        </p:spPr>
        <p:txBody>
          <a:bodyPr/>
          <a:lstStyle/>
          <a:p>
            <a:r>
              <a:rPr lang="fi-FI" sz="3400" dirty="0"/>
              <a:t>Millaisia ovat lukutaidon tehtävät kaunokirjallisista ja muista fiktiivisistä teksteistä?</a:t>
            </a:r>
          </a:p>
        </p:txBody>
      </p:sp>
      <p:sp>
        <p:nvSpPr>
          <p:cNvPr id="3" name="Sisällön paikkamerkki 2">
            <a:extLst>
              <a:ext uri="{FF2B5EF4-FFF2-40B4-BE49-F238E27FC236}">
                <a16:creationId xmlns:a16="http://schemas.microsoft.com/office/drawing/2014/main" id="{06CBB8E9-617B-5C8F-6505-129669897664}"/>
              </a:ext>
            </a:extLst>
          </p:cNvPr>
          <p:cNvSpPr>
            <a:spLocks noGrp="1"/>
          </p:cNvSpPr>
          <p:nvPr>
            <p:ph idx="1"/>
          </p:nvPr>
        </p:nvSpPr>
        <p:spPr>
          <a:xfrm>
            <a:off x="645132" y="2052918"/>
            <a:ext cx="10540732" cy="4423386"/>
          </a:xfrm>
        </p:spPr>
        <p:txBody>
          <a:bodyPr>
            <a:normAutofit lnSpcReduction="10000"/>
          </a:bodyPr>
          <a:lstStyle/>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Tyypillisiä käskysanoja ovat </a:t>
            </a:r>
            <a:r>
              <a:rPr lang="fi-FI"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analysoi</a:t>
            </a: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tulkitse</a:t>
            </a: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 ja </a:t>
            </a:r>
            <a:r>
              <a:rPr lang="fi-FI"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vertaile</a:t>
            </a: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a:t>
            </a:r>
          </a:p>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Tehtävissä on useimmiten valmiiksi rajattu näkökulma, josta aineistoa pitää tarkastella. Tehtävänanto voi ohjata analysoimaan esimerkiksi runojen puhujia, romaanikatkelman henkilöiden suhdetta toisiinsa, sketsin rakennetta, elokuvakatkelman vastakkainasetteluja ja novellissa rakentuvaa kuvaa sankaruudesta.</a:t>
            </a:r>
          </a:p>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Mahdollisia ovat myös laajat tehtävänannot, joissa tehtävä ohjaa analysoimaan ja tulkitsemaan fiktiivistä aineistoa ilman tarkkaa rajausta. Tällöin opiskelijalta vaaditaan taitoa nähdä itse, mikä aineistossa on analysoinnin ja tulkinnan näkökulmasta olennaisinta ja kiinnostavinta.</a:t>
            </a:r>
          </a:p>
          <a:p>
            <a:endParaRPr lang="fi-FI" dirty="0"/>
          </a:p>
        </p:txBody>
      </p:sp>
    </p:spTree>
    <p:extLst>
      <p:ext uri="{BB962C8B-B14F-4D97-AF65-F5344CB8AC3E}">
        <p14:creationId xmlns:p14="http://schemas.microsoft.com/office/powerpoint/2010/main" val="20508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29D2A71-9EF5-C282-7C2C-3B7F90B5E71F}"/>
              </a:ext>
            </a:extLst>
          </p:cNvPr>
          <p:cNvPicPr>
            <a:picLocks noChangeAspect="1"/>
          </p:cNvPicPr>
          <p:nvPr/>
        </p:nvPicPr>
        <p:blipFill rotWithShape="1">
          <a:blip r:embed="rId2"/>
          <a:srcRect l="39428" t="37083" r="17948" b="17167"/>
          <a:stretch/>
        </p:blipFill>
        <p:spPr>
          <a:xfrm>
            <a:off x="1276350" y="362334"/>
            <a:ext cx="10048876" cy="6067041"/>
          </a:xfrm>
          <a:prstGeom prst="rect">
            <a:avLst/>
          </a:prstGeom>
        </p:spPr>
      </p:pic>
    </p:spTree>
    <p:extLst>
      <p:ext uri="{BB962C8B-B14F-4D97-AF65-F5344CB8AC3E}">
        <p14:creationId xmlns:p14="http://schemas.microsoft.com/office/powerpoint/2010/main" val="338194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DE9F7-2411-D0F8-9784-FEAF2B7119BC}"/>
              </a:ext>
            </a:extLst>
          </p:cNvPr>
          <p:cNvSpPr>
            <a:spLocks noGrp="1"/>
          </p:cNvSpPr>
          <p:nvPr>
            <p:ph type="title"/>
          </p:nvPr>
        </p:nvSpPr>
        <p:spPr>
          <a:xfrm>
            <a:off x="645132" y="399452"/>
            <a:ext cx="9493167" cy="1109753"/>
          </a:xfrm>
        </p:spPr>
        <p:txBody>
          <a:bodyPr/>
          <a:lstStyle/>
          <a:p>
            <a:r>
              <a:rPr lang="fi-FI" sz="4000" dirty="0"/>
              <a:t>Käsitteiden hyödyntäminen</a:t>
            </a:r>
          </a:p>
        </p:txBody>
      </p:sp>
      <p:sp>
        <p:nvSpPr>
          <p:cNvPr id="3" name="Sisällön paikkamerkki 2">
            <a:extLst>
              <a:ext uri="{FF2B5EF4-FFF2-40B4-BE49-F238E27FC236}">
                <a16:creationId xmlns:a16="http://schemas.microsoft.com/office/drawing/2014/main" id="{06CBB8E9-617B-5C8F-6505-129669897664}"/>
              </a:ext>
            </a:extLst>
          </p:cNvPr>
          <p:cNvSpPr>
            <a:spLocks noGrp="1"/>
          </p:cNvSpPr>
          <p:nvPr>
            <p:ph idx="1"/>
          </p:nvPr>
        </p:nvSpPr>
        <p:spPr>
          <a:xfrm>
            <a:off x="645132" y="1704514"/>
            <a:ext cx="10540732" cy="4607510"/>
          </a:xfrm>
        </p:spPr>
        <p:txBody>
          <a:bodyPr>
            <a:noAutofit/>
          </a:bodyPr>
          <a:lstStyle/>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Fiktion peruskäsitteitä ovat muun muassa aihe, teema ja miljöö.</a:t>
            </a:r>
          </a:p>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Käsitteitä ei tarvitse lukutaidon vastauksessa selittää, vaan voi luottaa siihen, että lukija ymmärtää ne.</a:t>
            </a:r>
          </a:p>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Käsitteiden pitää aina soveltua tarkasteltavaan kirjallisuuden </a:t>
            </a:r>
            <a:r>
              <a:rPr lang="fi-FI"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päälajiin tai tekstilajiin</a:t>
            </a: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 Esimerkiksi proosan yhteydessä puhutaan kertojasta, kun taas lyriikkaa analysoidessa oikea käsite on runon puhuja.</a:t>
            </a:r>
          </a:p>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Kannattaa huomioida, että monet asia- ja mediatekstien käsitteet eivät sovellu fiktion analysoimiseen. Toisaalta esimerkiksi asia- ja mediatekstien analyysista tuttuja videokerronnan keinoja voi hyvin soveltaa myös elokuvien ja sarjojen analyysiin.</a:t>
            </a:r>
          </a:p>
        </p:txBody>
      </p:sp>
    </p:spTree>
    <p:extLst>
      <p:ext uri="{BB962C8B-B14F-4D97-AF65-F5344CB8AC3E}">
        <p14:creationId xmlns:p14="http://schemas.microsoft.com/office/powerpoint/2010/main" val="106056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DE9F7-2411-D0F8-9784-FEAF2B7119BC}"/>
              </a:ext>
            </a:extLst>
          </p:cNvPr>
          <p:cNvSpPr>
            <a:spLocks noGrp="1"/>
          </p:cNvSpPr>
          <p:nvPr>
            <p:ph type="title"/>
          </p:nvPr>
        </p:nvSpPr>
        <p:spPr>
          <a:xfrm>
            <a:off x="645132" y="399452"/>
            <a:ext cx="9493167" cy="1109753"/>
          </a:xfrm>
        </p:spPr>
        <p:txBody>
          <a:bodyPr/>
          <a:lstStyle/>
          <a:p>
            <a:r>
              <a:rPr lang="fi-FI" sz="4000" dirty="0"/>
              <a:t>Käsitteiden hyödyntäminen</a:t>
            </a:r>
          </a:p>
        </p:txBody>
      </p:sp>
      <p:sp>
        <p:nvSpPr>
          <p:cNvPr id="3" name="Sisällön paikkamerkki 2">
            <a:extLst>
              <a:ext uri="{FF2B5EF4-FFF2-40B4-BE49-F238E27FC236}">
                <a16:creationId xmlns:a16="http://schemas.microsoft.com/office/drawing/2014/main" id="{06CBB8E9-617B-5C8F-6505-129669897664}"/>
              </a:ext>
            </a:extLst>
          </p:cNvPr>
          <p:cNvSpPr>
            <a:spLocks noGrp="1"/>
          </p:cNvSpPr>
          <p:nvPr>
            <p:ph idx="1"/>
          </p:nvPr>
        </p:nvSpPr>
        <p:spPr>
          <a:xfrm>
            <a:off x="645132" y="1704514"/>
            <a:ext cx="10540732" cy="4607510"/>
          </a:xfrm>
        </p:spPr>
        <p:txBody>
          <a:bodyPr>
            <a:noAutofit/>
          </a:bodyPr>
          <a:lstStyle/>
          <a:p>
            <a:pPr>
              <a:lnSpc>
                <a:spcPct val="107000"/>
              </a:lnSpc>
              <a:spcAft>
                <a:spcPts val="800"/>
              </a:spcAft>
            </a:pP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Kaunokirjallisten ja muiden fiktiivisten tekstien osassa pitää osoittaa erityisesti </a:t>
            </a:r>
            <a:r>
              <a:rPr lang="fi-FI" sz="2400" b="1" kern="100" dirty="0">
                <a:effectLst/>
                <a:latin typeface="Source Sans Pro" panose="020B0503030403020204" pitchFamily="34" charset="0"/>
                <a:ea typeface="Source Sans Pro" panose="020B0503030403020204" pitchFamily="34" charset="0"/>
                <a:cs typeface="Times New Roman" panose="02020603050405020304" pitchFamily="18" charset="0"/>
              </a:rPr>
              <a:t>kulttuurista lukutaitoa</a:t>
            </a:r>
            <a:r>
              <a:rPr lang="fi-FI" sz="2400" kern="100" dirty="0">
                <a:effectLst/>
                <a:latin typeface="Source Sans Pro" panose="020B0503030403020204" pitchFamily="34" charset="0"/>
                <a:ea typeface="Source Sans Pro" panose="020B0503030403020204" pitchFamily="34" charset="0"/>
                <a:cs typeface="Times New Roman" panose="02020603050405020304" pitchFamily="18" charset="0"/>
              </a:rPr>
              <a:t>. Aineistoja analysoidessa kannattaakin hyödyntää myös yleistä tietämystä eri aikakausista, kulttuureista ja yhteiskunnista. Jos tehtävässä esimerkiksi pitää analysoida novellin henkilöhahmojen arvomaailmaa ja maailmankuvaa, kannattaa sekä käyttää proosan käsitteitä että analysoida arvomaailmaa ja maailmankuvaa omien tietojen pohjalta.</a:t>
            </a:r>
          </a:p>
        </p:txBody>
      </p:sp>
    </p:spTree>
    <p:extLst>
      <p:ext uri="{BB962C8B-B14F-4D97-AF65-F5344CB8AC3E}">
        <p14:creationId xmlns:p14="http://schemas.microsoft.com/office/powerpoint/2010/main" val="267385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135037" y="190870"/>
            <a:ext cx="7796552" cy="1043126"/>
          </a:xfrm>
        </p:spPr>
        <p:txBody>
          <a:bodyPr/>
          <a:lstStyle/>
          <a:p>
            <a:r>
              <a:rPr lang="fi-FI" dirty="0"/>
              <a:t>Näin analysoit proosaa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1455938"/>
            <a:ext cx="10946166" cy="5211192"/>
          </a:xfrm>
        </p:spPr>
        <p:txBody>
          <a:bodyPr>
            <a:normAutofit lnSpcReduction="10000"/>
          </a:bodyPr>
          <a:lstStyle/>
          <a:p>
            <a:pPr marL="457200" indent="-457200">
              <a:spcBef>
                <a:spcPts val="0"/>
              </a:spcBef>
              <a:buAutoNum type="arabicPeriod"/>
            </a:pPr>
            <a:r>
              <a:rPr lang="fi-FI" dirty="0">
                <a:latin typeface="Source Sans Pro" panose="020B0503030403020204" pitchFamily="34" charset="0"/>
                <a:ea typeface="Source Sans Pro" panose="020B0503030403020204" pitchFamily="34" charset="0"/>
              </a:rPr>
              <a:t>Selvitä aineiston perustiedot.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Perustietoja ovat tekijä, teoksen tai aineiston nimi, julkaisupaikka ja -aika, laji sekä aihe.</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Huomioi konteksti, kun teet havaintoja, päätelmiä ja tulkintoja aineistosta (esim. miten laji näkyy aineistossa?).</a:t>
            </a:r>
          </a:p>
          <a:p>
            <a:pPr>
              <a:lnSpc>
                <a:spcPct val="107000"/>
              </a:lnSpc>
              <a:spcBef>
                <a:spcPts val="0"/>
              </a:spcBef>
              <a:spcAft>
                <a:spcPts val="800"/>
              </a:spcAft>
              <a:buFont typeface="+mj-lt"/>
              <a:buAutoNum type="arabicPeriod"/>
            </a:pPr>
            <a:r>
              <a:rPr lang="fi-FI" kern="100" dirty="0">
                <a:latin typeface="Source Sans Pro" panose="020B0503030403020204" pitchFamily="34" charset="0"/>
                <a:ea typeface="Source Sans Pro" panose="020B0503030403020204" pitchFamily="34" charset="0"/>
                <a:cs typeface="Times New Roman" panose="02020603050405020304" pitchFamily="18" charset="0"/>
              </a:rPr>
              <a:t>Tutki kerrontaa.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Juoni ja kerronnan järjestys: Mitä aineistossa tapahtuu? Eteneekö aineisto kronologisesti, vai onko siinä takaumia tai ennakointeja? Onko aineistossa aukkoja? Mitä ei kerrota?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Kerronnan rakenne: Onko aineistossa kehyskertomus tai sisäkertomuksia?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Kerronnan tavat: Onko aineisto kertovaa tekstiä, kuvausta vai dialogia?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Kerronnan tempo: Onko aineistossa nopeutuksia, hidastuksia tai toistoa?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Kieli: Millaista kieltä käytetään?</a:t>
            </a:r>
          </a:p>
          <a:p>
            <a:pPr marL="457200" indent="-457200">
              <a:lnSpc>
                <a:spcPct val="107000"/>
              </a:lnSpc>
              <a:spcBef>
                <a:spcPts val="0"/>
              </a:spcBef>
              <a:spcAft>
                <a:spcPts val="800"/>
              </a:spcAft>
              <a:buFont typeface="+mj-lt"/>
              <a:buAutoNum type="arabicPeriod"/>
            </a:pP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kertojaa.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kertoja tarinamaailmassa mukana (minäkertoja) vai ei (ulkopuolinen kertoja)? Onko kertoja kaikkitietävä vai tietämykseltään rajoittunut? Miten se ilmenee? Onko kertoja näkyvä vai huomaamaton (esim. kommentoiko hän tapahtumia)? Onko kertoja luotettava? Mistä luotettavuuden tai epäluotettavuuden voi päätellä? Kenen näkökulmasta kertoja kertoo tapahtumista?</a:t>
            </a: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4031614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135037" y="190870"/>
            <a:ext cx="7796552" cy="1043126"/>
          </a:xfrm>
        </p:spPr>
        <p:txBody>
          <a:bodyPr/>
          <a:lstStyle/>
          <a:p>
            <a:r>
              <a:rPr lang="fi-FI" dirty="0"/>
              <a:t>Näin analysoit proosaa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1455938"/>
            <a:ext cx="10946166" cy="5211192"/>
          </a:xfrm>
        </p:spPr>
        <p:txBody>
          <a:bodyPr>
            <a:normAutofit/>
          </a:bodyPr>
          <a:lstStyle/>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4. </a:t>
            </a:r>
            <a:r>
              <a:rPr lang="fi-FI" sz="18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sz="2200" kern="100" dirty="0">
                <a:effectLst/>
                <a:latin typeface="Source Sans Pro" panose="020B0503030403020204" pitchFamily="34" charset="0"/>
                <a:ea typeface="Source Sans Pro" panose="020B0503030403020204" pitchFamily="34" charset="0"/>
                <a:cs typeface="Times New Roman" panose="02020603050405020304" pitchFamily="18" charset="0"/>
              </a:rPr>
              <a:t>Tutki henkilöhahmoja ja miljöötä.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Ketkä ovat päähenkilöt, entä sivuhenkilöt?</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Millaisia henkilöhahmot ovat? Tutki esimerkiksi ikää, ulkonäköä, luonnetta, sosiaalista asemaa, puheita, ajatuksia ja toimintaa.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Mihin hahmot pyrkivät? Mitä he arvostavat? Ovatko he yksi- vai moniulotteisia? Kehittyvätkö he?</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Millaiset ovat hahmojen väliset suhteet?</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on miljöö? Tutki konkreettista, ajallista, sosiaalista ja sisäistä miljöötä.</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merkitys miljööllä on aineistossa?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aineistossa jokin toistuva motiivi? Miten se liittyy henkilöihin, juoneen tai teemaan?</a:t>
            </a:r>
          </a:p>
          <a:p>
            <a:pPr marL="457200" lvl="1" indent="0">
              <a:lnSpc>
                <a:spcPct val="107000"/>
              </a:lnSpc>
              <a:spcBef>
                <a:spcPts val="0"/>
              </a:spcBef>
              <a:buNone/>
            </a:pP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lnSpc>
                <a:spcPct val="107000"/>
              </a:lnSpc>
              <a:spcBef>
                <a:spcPts val="0"/>
              </a:spcBef>
              <a:buNone/>
            </a:pPr>
            <a:r>
              <a:rPr lang="fi-FI" sz="1700"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5. </a:t>
            </a:r>
            <a:r>
              <a:rPr lang="fi-FI" kern="100" dirty="0">
                <a:solidFill>
                  <a:schemeClr val="bg2">
                    <a:lumMod val="40000"/>
                    <a:lumOff val="60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Tee kokonaistulkinta.</a:t>
            </a:r>
          </a:p>
          <a:p>
            <a:pPr lvl="1">
              <a:lnSpc>
                <a:spcPct val="107000"/>
              </a:lnSpc>
              <a:spcBef>
                <a:spcPts val="0"/>
              </a:spcBef>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Mikä on aineiston teema? Miten analysoimasi asiat liittyvät siihen?</a:t>
            </a:r>
          </a:p>
          <a:p>
            <a:pPr marL="0" indent="0">
              <a:spcBef>
                <a:spcPts val="0"/>
              </a:spcBef>
              <a:buNone/>
            </a:pPr>
            <a:r>
              <a:rPr lang="fi-FI" dirty="0">
                <a:latin typeface="Source Sans Pro" panose="020B0503030403020204" pitchFamily="34" charset="0"/>
                <a:ea typeface="Source Sans Pro" panose="020B0503030403020204" pitchFamily="34" charset="0"/>
              </a:rPr>
              <a:t> </a:t>
            </a:r>
            <a:endPar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11119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573742" y="160106"/>
            <a:ext cx="5683666" cy="1043126"/>
          </a:xfrm>
        </p:spPr>
        <p:txBody>
          <a:bodyPr/>
          <a:lstStyle/>
          <a:p>
            <a:r>
              <a:rPr lang="fi-FI" dirty="0"/>
              <a:t>Proosan käsitteitä</a:t>
            </a:r>
          </a:p>
        </p:txBody>
      </p:sp>
      <p:sp>
        <p:nvSpPr>
          <p:cNvPr id="5" name="Sisällön paikkamerkki 4">
            <a:extLst>
              <a:ext uri="{FF2B5EF4-FFF2-40B4-BE49-F238E27FC236}">
                <a16:creationId xmlns:a16="http://schemas.microsoft.com/office/drawing/2014/main" id="{C9E409D2-6F82-E93C-5418-B186953CA689}"/>
              </a:ext>
            </a:extLst>
          </p:cNvPr>
          <p:cNvSpPr>
            <a:spLocks noGrp="1"/>
          </p:cNvSpPr>
          <p:nvPr>
            <p:ph idx="1"/>
          </p:nvPr>
        </p:nvSpPr>
        <p:spPr>
          <a:xfrm>
            <a:off x="2674660" y="3260282"/>
            <a:ext cx="2003872" cy="734670"/>
          </a:xfrm>
        </p:spPr>
        <p:txBody>
          <a:bodyPr>
            <a:normAutofit/>
          </a:bodyPr>
          <a:lstStyle/>
          <a:p>
            <a:pPr marL="0" indent="0">
              <a:buNone/>
            </a:pPr>
            <a:r>
              <a:rPr lang="fi-FI" sz="3200" dirty="0"/>
              <a:t>miljöö</a:t>
            </a:r>
          </a:p>
        </p:txBody>
      </p:sp>
      <p:sp>
        <p:nvSpPr>
          <p:cNvPr id="6" name="Sisällön paikkamerkki 4">
            <a:extLst>
              <a:ext uri="{FF2B5EF4-FFF2-40B4-BE49-F238E27FC236}">
                <a16:creationId xmlns:a16="http://schemas.microsoft.com/office/drawing/2014/main" id="{4BCE09E0-C0CF-7FAD-393E-E3B035038A57}"/>
              </a:ext>
            </a:extLst>
          </p:cNvPr>
          <p:cNvSpPr txBox="1">
            <a:spLocks/>
          </p:cNvSpPr>
          <p:nvPr/>
        </p:nvSpPr>
        <p:spPr>
          <a:xfrm>
            <a:off x="4488425" y="2547109"/>
            <a:ext cx="250498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err="1"/>
              <a:t>fokalisointi</a:t>
            </a:r>
            <a:endParaRPr lang="fi-FI" sz="3200" dirty="0"/>
          </a:p>
        </p:txBody>
      </p:sp>
      <p:sp>
        <p:nvSpPr>
          <p:cNvPr id="7" name="Sisällön paikkamerkki 4">
            <a:extLst>
              <a:ext uri="{FF2B5EF4-FFF2-40B4-BE49-F238E27FC236}">
                <a16:creationId xmlns:a16="http://schemas.microsoft.com/office/drawing/2014/main" id="{29612940-860A-A22D-4807-1F5F47B65688}"/>
              </a:ext>
            </a:extLst>
          </p:cNvPr>
          <p:cNvSpPr txBox="1">
            <a:spLocks/>
          </p:cNvSpPr>
          <p:nvPr/>
        </p:nvSpPr>
        <p:spPr>
          <a:xfrm>
            <a:off x="5240307" y="4210192"/>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motiivi</a:t>
            </a:r>
          </a:p>
        </p:txBody>
      </p:sp>
      <p:sp>
        <p:nvSpPr>
          <p:cNvPr id="8" name="Sisällön paikkamerkki 4">
            <a:extLst>
              <a:ext uri="{FF2B5EF4-FFF2-40B4-BE49-F238E27FC236}">
                <a16:creationId xmlns:a16="http://schemas.microsoft.com/office/drawing/2014/main" id="{18FFB00F-9687-182E-5C74-5B6337A07762}"/>
              </a:ext>
            </a:extLst>
          </p:cNvPr>
          <p:cNvSpPr txBox="1">
            <a:spLocks/>
          </p:cNvSpPr>
          <p:nvPr/>
        </p:nvSpPr>
        <p:spPr>
          <a:xfrm>
            <a:off x="2348668" y="4661780"/>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teema</a:t>
            </a:r>
          </a:p>
        </p:txBody>
      </p:sp>
      <p:sp>
        <p:nvSpPr>
          <p:cNvPr id="9" name="Sisällön paikkamerkki 4">
            <a:extLst>
              <a:ext uri="{FF2B5EF4-FFF2-40B4-BE49-F238E27FC236}">
                <a16:creationId xmlns:a16="http://schemas.microsoft.com/office/drawing/2014/main" id="{FD21A681-00D6-691F-9B8A-90A26A2A7A5E}"/>
              </a:ext>
            </a:extLst>
          </p:cNvPr>
          <p:cNvSpPr txBox="1">
            <a:spLocks/>
          </p:cNvSpPr>
          <p:nvPr/>
        </p:nvSpPr>
        <p:spPr>
          <a:xfrm>
            <a:off x="3350604" y="1667438"/>
            <a:ext cx="3091624"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päähenkilö</a:t>
            </a:r>
          </a:p>
        </p:txBody>
      </p:sp>
      <p:sp>
        <p:nvSpPr>
          <p:cNvPr id="10" name="Sisällön paikkamerkki 4">
            <a:extLst>
              <a:ext uri="{FF2B5EF4-FFF2-40B4-BE49-F238E27FC236}">
                <a16:creationId xmlns:a16="http://schemas.microsoft.com/office/drawing/2014/main" id="{D40620BC-2CC6-852E-F9A7-9FCE93E09103}"/>
              </a:ext>
            </a:extLst>
          </p:cNvPr>
          <p:cNvSpPr txBox="1">
            <a:spLocks/>
          </p:cNvSpPr>
          <p:nvPr/>
        </p:nvSpPr>
        <p:spPr>
          <a:xfrm>
            <a:off x="9066583" y="4272336"/>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aukko</a:t>
            </a:r>
          </a:p>
        </p:txBody>
      </p:sp>
      <p:sp>
        <p:nvSpPr>
          <p:cNvPr id="11" name="Sisällön paikkamerkki 4">
            <a:extLst>
              <a:ext uri="{FF2B5EF4-FFF2-40B4-BE49-F238E27FC236}">
                <a16:creationId xmlns:a16="http://schemas.microsoft.com/office/drawing/2014/main" id="{39EB6D30-FE8C-D12B-5826-2400C420AB65}"/>
              </a:ext>
            </a:extLst>
          </p:cNvPr>
          <p:cNvSpPr txBox="1">
            <a:spLocks/>
          </p:cNvSpPr>
          <p:nvPr/>
        </p:nvSpPr>
        <p:spPr>
          <a:xfrm>
            <a:off x="7513470" y="3260282"/>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kertoja</a:t>
            </a:r>
          </a:p>
        </p:txBody>
      </p:sp>
      <p:sp>
        <p:nvSpPr>
          <p:cNvPr id="12" name="Sisällön paikkamerkki 4">
            <a:extLst>
              <a:ext uri="{FF2B5EF4-FFF2-40B4-BE49-F238E27FC236}">
                <a16:creationId xmlns:a16="http://schemas.microsoft.com/office/drawing/2014/main" id="{BD681F93-2E73-9367-96BA-975E4173FABE}"/>
              </a:ext>
            </a:extLst>
          </p:cNvPr>
          <p:cNvSpPr txBox="1">
            <a:spLocks/>
          </p:cNvSpPr>
          <p:nvPr/>
        </p:nvSpPr>
        <p:spPr>
          <a:xfrm>
            <a:off x="6413639" y="5396450"/>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juoni</a:t>
            </a:r>
          </a:p>
        </p:txBody>
      </p:sp>
      <p:sp>
        <p:nvSpPr>
          <p:cNvPr id="13" name="Sisällön paikkamerkki 4">
            <a:extLst>
              <a:ext uri="{FF2B5EF4-FFF2-40B4-BE49-F238E27FC236}">
                <a16:creationId xmlns:a16="http://schemas.microsoft.com/office/drawing/2014/main" id="{97B0DFCD-A9C3-851F-9564-2C8E69516E83}"/>
              </a:ext>
            </a:extLst>
          </p:cNvPr>
          <p:cNvSpPr txBox="1">
            <a:spLocks/>
          </p:cNvSpPr>
          <p:nvPr/>
        </p:nvSpPr>
        <p:spPr>
          <a:xfrm>
            <a:off x="1103313" y="2052919"/>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a:t>aihe</a:t>
            </a:r>
            <a:endParaRPr lang="fi-FI" sz="3200" dirty="0"/>
          </a:p>
        </p:txBody>
      </p:sp>
      <p:sp>
        <p:nvSpPr>
          <p:cNvPr id="14" name="Sisällön paikkamerkki 4">
            <a:extLst>
              <a:ext uri="{FF2B5EF4-FFF2-40B4-BE49-F238E27FC236}">
                <a16:creationId xmlns:a16="http://schemas.microsoft.com/office/drawing/2014/main" id="{79F5B1AB-C719-0FCC-6DE2-72E20BBF24DF}"/>
              </a:ext>
            </a:extLst>
          </p:cNvPr>
          <p:cNvSpPr txBox="1">
            <a:spLocks/>
          </p:cNvSpPr>
          <p:nvPr/>
        </p:nvSpPr>
        <p:spPr>
          <a:xfrm>
            <a:off x="670788" y="3924933"/>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kerronta</a:t>
            </a:r>
          </a:p>
        </p:txBody>
      </p:sp>
      <p:sp>
        <p:nvSpPr>
          <p:cNvPr id="15" name="Sisällön paikkamerkki 4">
            <a:extLst>
              <a:ext uri="{FF2B5EF4-FFF2-40B4-BE49-F238E27FC236}">
                <a16:creationId xmlns:a16="http://schemas.microsoft.com/office/drawing/2014/main" id="{06AEF093-A132-1252-E205-65A7FF8773FA}"/>
              </a:ext>
            </a:extLst>
          </p:cNvPr>
          <p:cNvSpPr txBox="1">
            <a:spLocks/>
          </p:cNvSpPr>
          <p:nvPr/>
        </p:nvSpPr>
        <p:spPr>
          <a:xfrm>
            <a:off x="1156579" y="5763785"/>
            <a:ext cx="4388051"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ulkopuolinen kertoja</a:t>
            </a:r>
          </a:p>
        </p:txBody>
      </p:sp>
      <p:sp>
        <p:nvSpPr>
          <p:cNvPr id="16" name="Sisällön paikkamerkki 4">
            <a:extLst>
              <a:ext uri="{FF2B5EF4-FFF2-40B4-BE49-F238E27FC236}">
                <a16:creationId xmlns:a16="http://schemas.microsoft.com/office/drawing/2014/main" id="{DBDB7458-3AA3-7F9D-A903-75866AEB22F9}"/>
              </a:ext>
            </a:extLst>
          </p:cNvPr>
          <p:cNvSpPr txBox="1">
            <a:spLocks/>
          </p:cNvSpPr>
          <p:nvPr/>
        </p:nvSpPr>
        <p:spPr>
          <a:xfrm>
            <a:off x="8417511" y="5662695"/>
            <a:ext cx="2003872"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takauma</a:t>
            </a:r>
          </a:p>
        </p:txBody>
      </p:sp>
      <p:sp>
        <p:nvSpPr>
          <p:cNvPr id="17" name="Sisällön paikkamerkki 4">
            <a:extLst>
              <a:ext uri="{FF2B5EF4-FFF2-40B4-BE49-F238E27FC236}">
                <a16:creationId xmlns:a16="http://schemas.microsoft.com/office/drawing/2014/main" id="{6D4FAFAE-21C4-73AC-F493-E724AE67E355}"/>
              </a:ext>
            </a:extLst>
          </p:cNvPr>
          <p:cNvSpPr txBox="1">
            <a:spLocks/>
          </p:cNvSpPr>
          <p:nvPr/>
        </p:nvSpPr>
        <p:spPr>
          <a:xfrm>
            <a:off x="7415575" y="1939490"/>
            <a:ext cx="4248038" cy="7346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fi-FI" sz="3200" dirty="0"/>
              <a:t>intertekstuaalisuus</a:t>
            </a:r>
          </a:p>
        </p:txBody>
      </p:sp>
    </p:spTree>
    <p:extLst>
      <p:ext uri="{BB962C8B-B14F-4D97-AF65-F5344CB8AC3E}">
        <p14:creationId xmlns:p14="http://schemas.microsoft.com/office/powerpoint/2010/main" val="343188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04D9EB0E-EE83-3EEF-2CA4-476633CF896F}"/>
              </a:ext>
            </a:extLst>
          </p:cNvPr>
          <p:cNvPicPr>
            <a:picLocks noChangeAspect="1"/>
          </p:cNvPicPr>
          <p:nvPr/>
        </p:nvPicPr>
        <p:blipFill rotWithShape="1">
          <a:blip r:embed="rId2"/>
          <a:srcRect l="39610" t="37222" r="18046" b="25694"/>
          <a:stretch/>
        </p:blipFill>
        <p:spPr>
          <a:xfrm>
            <a:off x="768635" y="804634"/>
            <a:ext cx="10654729" cy="5248732"/>
          </a:xfrm>
          <a:prstGeom prst="rect">
            <a:avLst/>
          </a:prstGeom>
        </p:spPr>
      </p:pic>
    </p:spTree>
    <p:extLst>
      <p:ext uri="{BB962C8B-B14F-4D97-AF65-F5344CB8AC3E}">
        <p14:creationId xmlns:p14="http://schemas.microsoft.com/office/powerpoint/2010/main" val="3004927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6B47F-43CC-1992-102A-8861627DFD43}"/>
              </a:ext>
            </a:extLst>
          </p:cNvPr>
          <p:cNvSpPr>
            <a:spLocks noGrp="1"/>
          </p:cNvSpPr>
          <p:nvPr>
            <p:ph type="title"/>
          </p:nvPr>
        </p:nvSpPr>
        <p:spPr>
          <a:xfrm>
            <a:off x="4135037" y="190870"/>
            <a:ext cx="7796552" cy="1043126"/>
          </a:xfrm>
        </p:spPr>
        <p:txBody>
          <a:bodyPr/>
          <a:lstStyle/>
          <a:p>
            <a:r>
              <a:rPr lang="fi-FI" dirty="0"/>
              <a:t>Näin analysoit lyriikkaa</a:t>
            </a:r>
          </a:p>
        </p:txBody>
      </p:sp>
      <p:sp>
        <p:nvSpPr>
          <p:cNvPr id="3" name="Sisällön paikkamerkki 2">
            <a:extLst>
              <a:ext uri="{FF2B5EF4-FFF2-40B4-BE49-F238E27FC236}">
                <a16:creationId xmlns:a16="http://schemas.microsoft.com/office/drawing/2014/main" id="{BDD2E098-3DFF-AC84-39EE-2EF3B7799EC2}"/>
              </a:ext>
            </a:extLst>
          </p:cNvPr>
          <p:cNvSpPr>
            <a:spLocks noGrp="1"/>
          </p:cNvSpPr>
          <p:nvPr>
            <p:ph idx="1"/>
          </p:nvPr>
        </p:nvSpPr>
        <p:spPr>
          <a:xfrm>
            <a:off x="399496" y="1442622"/>
            <a:ext cx="10946166" cy="5153488"/>
          </a:xfrm>
        </p:spPr>
        <p:txBody>
          <a:bodyPr>
            <a:normAutofit lnSpcReduction="10000"/>
          </a:bodyPr>
          <a:lstStyle/>
          <a:p>
            <a:pPr marL="457200" indent="-457200">
              <a:spcBef>
                <a:spcPts val="0"/>
              </a:spcBef>
              <a:buAutoNum type="arabicPeriod"/>
            </a:pPr>
            <a:r>
              <a:rPr lang="fi-FI" dirty="0">
                <a:latin typeface="Source Sans Pro" panose="020B0503030403020204" pitchFamily="34" charset="0"/>
                <a:ea typeface="Source Sans Pro" panose="020B0503030403020204" pitchFamily="34" charset="0"/>
              </a:rPr>
              <a:t>Selvitä aineiston perustiedot.</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Selvitä perustiedot: tekijä, runon nimi, julkaisupaikka ja -aika sekä aihe.</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Huomioi konteksti, kun teet havaintoja, päätelmiä ja tulkintoja aineistosta (esim. miten runon nimi vaikuttaa tulkintaan?).</a:t>
            </a:r>
          </a:p>
          <a:p>
            <a:pPr>
              <a:lnSpc>
                <a:spcPct val="107000"/>
              </a:lnSpc>
              <a:spcBef>
                <a:spcPts val="0"/>
              </a:spcBef>
              <a:spcAft>
                <a:spcPts val="800"/>
              </a:spcAft>
              <a:buFont typeface="+mj-lt"/>
              <a:buAutoNum type="arabicPeriod"/>
            </a:pPr>
            <a:r>
              <a:rPr lang="fi-FI" kern="100" dirty="0">
                <a:latin typeface="Source Sans Pro" panose="020B0503030403020204" pitchFamily="34" charset="0"/>
                <a:ea typeface="Source Sans Pro" panose="020B0503030403020204" pitchFamily="34" charset="0"/>
                <a:cs typeface="Times New Roman" panose="02020603050405020304" pitchFamily="18" charset="0"/>
              </a:rPr>
              <a:t>Tutki runon puhujaa ja puhetilannetta.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Kuka runossa puhuu? Kenelle hän puhuu? Mitä asiaa puhe koskee? Millainen puhuja on? Millainen on puhujan tunnetila, asenne tai äänensävy?</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Mitä puhuja tekee: puhuu yksin, kertoo tarinan, kuvailee, pohdiskelee, raportoi, suostuttelee, puhuttelee vai pyytää?</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Onko runossa asennonvaihtoja? Vaihtuuko esimerkiksi puhujan suhtautumistapa tai mielentila?</a:t>
            </a:r>
          </a:p>
          <a:p>
            <a:pPr marL="457200" indent="-457200">
              <a:lnSpc>
                <a:spcPct val="107000"/>
              </a:lnSpc>
              <a:spcBef>
                <a:spcPts val="0"/>
              </a:spcBef>
              <a:spcAft>
                <a:spcPts val="800"/>
              </a:spcAft>
              <a:buFont typeface="+mj-lt"/>
              <a:buAutoNum type="arabicPeriod"/>
            </a:pPr>
            <a:r>
              <a:rPr lang="fi-FI" kern="100" dirty="0">
                <a:effectLst/>
                <a:latin typeface="Source Sans Pro" panose="020B0503030403020204" pitchFamily="34" charset="0"/>
                <a:ea typeface="Source Sans Pro" panose="020B0503030403020204" pitchFamily="34" charset="0"/>
                <a:cs typeface="Times New Roman" panose="02020603050405020304" pitchFamily="18" charset="0"/>
              </a:rPr>
              <a:t>Tutki runon kuvallisuutta.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Mitä kielikuvia runossa on (esim. metafora, vertaus, personifikaatio, synestesia, metonymia, symboli tai allegoria)?</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Mitä kielikuvilla kuvataan?</a:t>
            </a:r>
          </a:p>
          <a:p>
            <a:pPr lvl="1">
              <a:lnSpc>
                <a:spcPct val="107000"/>
              </a:lnSpc>
              <a:spcBef>
                <a:spcPts val="0"/>
              </a:spcBef>
              <a:spcAft>
                <a:spcPts val="800"/>
              </a:spcAft>
            </a:pPr>
            <a:r>
              <a:rPr lang="fi-FI" sz="1700" kern="100" dirty="0">
                <a:effectLst/>
                <a:latin typeface="Source Sans Pro" panose="020B0503030403020204" pitchFamily="34" charset="0"/>
                <a:ea typeface="Source Sans Pro" panose="020B0503030403020204" pitchFamily="34" charset="0"/>
                <a:cs typeface="Times New Roman" panose="02020603050405020304" pitchFamily="18" charset="0"/>
              </a:rPr>
              <a:t>Miten kielikuvat liittyvät toisiinsa ja puhujan mielentilaan tai tilanteeseen?</a:t>
            </a:r>
          </a:p>
          <a:p>
            <a:pPr marL="457200" indent="-457200">
              <a:lnSpc>
                <a:spcPct val="107000"/>
              </a:lnSpc>
              <a:spcBef>
                <a:spcPts val="0"/>
              </a:spcBef>
              <a:spcAft>
                <a:spcPts val="800"/>
              </a:spcAft>
              <a:buFont typeface="+mj-lt"/>
              <a:buAutoNum type="arabicPeriod"/>
            </a:pPr>
            <a:endParaRPr lang="fi-FI" sz="1900"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lvl="1">
              <a:lnSpc>
                <a:spcPct val="107000"/>
              </a:lnSpc>
              <a:spcAft>
                <a:spcPts val="800"/>
              </a:spcAft>
            </a:pPr>
            <a:endParaRPr lang="fi-FI" kern="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857250" lvl="1" indent="-457200"/>
            <a:endParaRPr lang="fi-FI" dirty="0"/>
          </a:p>
        </p:txBody>
      </p:sp>
    </p:spTree>
    <p:extLst>
      <p:ext uri="{BB962C8B-B14F-4D97-AF65-F5344CB8AC3E}">
        <p14:creationId xmlns:p14="http://schemas.microsoft.com/office/powerpoint/2010/main" val="994638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329</TotalTime>
  <Words>1336</Words>
  <Application>Microsoft Office PowerPoint</Application>
  <PresentationFormat>Laajakuva</PresentationFormat>
  <Paragraphs>168</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Century Gothic</vt:lpstr>
      <vt:lpstr>Source Sans Pro</vt:lpstr>
      <vt:lpstr>Wingdings 3</vt:lpstr>
      <vt:lpstr>Ioni</vt:lpstr>
      <vt:lpstr>Kaunokirjallisten ja muiden fiktiivisten tekstien analysoiminen</vt:lpstr>
      <vt:lpstr>Millaisia ovat lukutaidon tehtävät kaunokirjallisista ja muista fiktiivisistä teksteistä?</vt:lpstr>
      <vt:lpstr>Käsitteiden hyödyntäminen</vt:lpstr>
      <vt:lpstr>Käsitteiden hyödyntäminen</vt:lpstr>
      <vt:lpstr>Näin analysoit proosaa</vt:lpstr>
      <vt:lpstr>Näin analysoit proosaa</vt:lpstr>
      <vt:lpstr>Proosan käsitteitä</vt:lpstr>
      <vt:lpstr>PowerPoint-esitys</vt:lpstr>
      <vt:lpstr>Näin analysoit lyriikkaa</vt:lpstr>
      <vt:lpstr>Näin analysoit lyriikkaa</vt:lpstr>
      <vt:lpstr>Lyriikan käsitteitä</vt:lpstr>
      <vt:lpstr>PowerPoint-esitys</vt:lpstr>
      <vt:lpstr>Näin analysoit draamaa</vt:lpstr>
      <vt:lpstr>Näin analysoit draamaa</vt:lpstr>
      <vt:lpstr>Draaman käsitteitä</vt:lpstr>
      <vt:lpstr>PowerPoint-esitys</vt:lpstr>
      <vt:lpstr>Näin analysoit audiovisuaalista kertomusta</vt:lpstr>
      <vt:lpstr>Näin analysoit audiovisuaalista kertomusta</vt:lpstr>
      <vt:lpstr>Audiovisuaalisten kertomusten käsitteitä</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Kaunokirjallisten ja muiden fiktiivisten tekstien analysoiminen</dc:title>
  <dc:creator>Hanna Vainionpää</dc:creator>
  <cp:lastModifiedBy>Hanna Vainionpää</cp:lastModifiedBy>
  <cp:revision>9</cp:revision>
  <dcterms:created xsi:type="dcterms:W3CDTF">2024-01-21T14:47:47Z</dcterms:created>
  <dcterms:modified xsi:type="dcterms:W3CDTF">2024-01-23T19:35:00Z</dcterms:modified>
</cp:coreProperties>
</file>