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267" r:id="rId6"/>
    <p:sldId id="259" r:id="rId7"/>
    <p:sldId id="266" r:id="rId8"/>
    <p:sldId id="265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jE7IdRjCxRPBRvohBv/HNw2lqKY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lmari Hirvone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5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97f7541e5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397f7541e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4180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97f7541e5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397f7541e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97f7541e5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397f7541e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9480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397f7541e5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397f7541e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58909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34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>
  <p:cSld name="Otsikko ja sisältö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38200" y="983456"/>
            <a:ext cx="10515600" cy="82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4" name="Google Shape;14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5"/>
          <p:cNvSpPr txBox="1"/>
          <p:nvPr/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Tähän tekstiä Calibri-fontilla ja koolla 26.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Fontin väri on musta.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Mielellään kirjoitetaan lyhyillä, kokonaisilla lauseilla.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 käytetään palluroita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mutta sisennetyt kohdat merkitään ranskalaisin viivoin.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3</a:t>
            </a: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i-FI"/>
              <a:t>Tieto ja tiede</a:t>
            </a:r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fi-FI"/>
              <a:t>Ydinsisällöt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97f7541e5_0_14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Tieteen luotettavuus</a:t>
            </a:r>
            <a:endParaRPr dirty="0"/>
          </a:p>
        </p:txBody>
      </p:sp>
      <p:sp>
        <p:nvSpPr>
          <p:cNvPr id="78" name="Google Shape;78;g1397f7541e5_0_14"/>
          <p:cNvSpPr txBox="1">
            <a:spLocks noGrp="1"/>
          </p:cNvSpPr>
          <p:nvPr>
            <p:ph type="body" idx="1"/>
          </p:nvPr>
        </p:nvSpPr>
        <p:spPr>
          <a:xfrm>
            <a:off x="838200" y="1899821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Tieteeseen luotetaan sen </a:t>
            </a:r>
            <a:r>
              <a:rPr lang="fi-FI" b="1" dirty="0"/>
              <a:t>menestyksen</a:t>
            </a:r>
            <a:r>
              <a:rPr lang="fi-FI" dirty="0"/>
              <a:t> vuoksi: tiede </a:t>
            </a:r>
            <a:r>
              <a:rPr lang="fi-FI" b="1" dirty="0"/>
              <a:t>toimii käytännössä </a:t>
            </a:r>
            <a:r>
              <a:rPr lang="fi-FI" dirty="0"/>
              <a:t>usein todella hyvin.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Tieteen menestys perustuu </a:t>
            </a:r>
            <a:r>
              <a:rPr lang="fi-FI" b="1" dirty="0" err="1"/>
              <a:t>fallibilismiin</a:t>
            </a:r>
            <a:r>
              <a:rPr lang="fi-FI" dirty="0"/>
              <a:t> eli erehtyväisyyteen.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Tiede on </a:t>
            </a:r>
            <a:r>
              <a:rPr lang="fi-FI" b="1" dirty="0"/>
              <a:t>itseään korjaavaa</a:t>
            </a:r>
            <a:r>
              <a:rPr lang="fi-FI" dirty="0"/>
              <a:t>: kaikkia tieteen tuloksia pidetään mahdollisesti virheellisinä ja niitä korjataan uuden näytön valossa.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Hyväksyminen tieteelliseksi tiedoksi edellyttää tiede- ja tutkimusyhteisön kriittisen arvioinnin läpäisemisen, jonka ensimmäinen askel on </a:t>
            </a:r>
            <a:r>
              <a:rPr lang="fi-FI" b="1" dirty="0"/>
              <a:t>vertaisarviointi</a:t>
            </a:r>
            <a:r>
              <a:rPr lang="fi-FI" dirty="0"/>
              <a:t>.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Jotta tiedeyhteisö pystyisi löytämään virheitä mahdollisimman hyvin, sen pitää koostua erilaisista ihmisistä, joilla on erilaisia taustaoletuksia.</a:t>
            </a:r>
          </a:p>
        </p:txBody>
      </p:sp>
      <p:sp>
        <p:nvSpPr>
          <p:cNvPr id="79" name="Google Shape;79;g1397f7541e5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3. Tieto ja tiede</a:t>
            </a:r>
            <a:endParaRPr/>
          </a:p>
        </p:txBody>
      </p:sp>
      <p:sp>
        <p:nvSpPr>
          <p:cNvPr id="80" name="Google Shape;80;g1397f7541e5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710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97f7541e5_0_14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Näennäistiede</a:t>
            </a:r>
            <a:endParaRPr dirty="0"/>
          </a:p>
        </p:txBody>
      </p:sp>
      <p:sp>
        <p:nvSpPr>
          <p:cNvPr id="78" name="Google Shape;78;g1397f7541e5_0_14"/>
          <p:cNvSpPr txBox="1">
            <a:spLocks noGrp="1"/>
          </p:cNvSpPr>
          <p:nvPr>
            <p:ph type="body" idx="1"/>
          </p:nvPr>
        </p:nvSpPr>
        <p:spPr>
          <a:xfrm>
            <a:off x="838200" y="1884790"/>
            <a:ext cx="7915183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b="1" dirty="0"/>
              <a:t>Näennäistiede</a:t>
            </a:r>
            <a:r>
              <a:rPr lang="fi-FI" dirty="0"/>
              <a:t>: jotain joka esiintyy tieteenä, vaikkei olekaan sitä.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Näennäistieteelliset käsitykset joko eivät ole testattavissa tai ne voidaan testata ja ne ovat osoittautuneet virheellisiksi.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Näennäistieteen kaksi tyyppiä: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b="1" dirty="0"/>
              <a:t>Pseudoteoriat</a:t>
            </a:r>
            <a:r>
              <a:rPr lang="fi-FI" dirty="0"/>
              <a:t>: näennäistieteelliset teoriat siitä, miten asiat ovat (esim. astrologia ja homeopatia).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b="1" dirty="0" err="1"/>
              <a:t>Denialismi</a:t>
            </a:r>
            <a:r>
              <a:rPr lang="fi-FI" dirty="0"/>
              <a:t>: tieteellisten teorioiden kyseenalaistaminen tai kiistäminen (esim. ilmastonmuutosskeptisismi ja rokoteskeptisismi).</a:t>
            </a:r>
          </a:p>
        </p:txBody>
      </p:sp>
      <p:sp>
        <p:nvSpPr>
          <p:cNvPr id="79" name="Google Shape;79;g1397f7541e5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3. Tieto ja tiede</a:t>
            </a:r>
            <a:endParaRPr/>
          </a:p>
        </p:txBody>
      </p:sp>
      <p:sp>
        <p:nvSpPr>
          <p:cNvPr id="80" name="Google Shape;80;g1397f7541e5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pic>
        <p:nvPicPr>
          <p:cNvPr id="2" name="Kuva 1" descr="Kuva, joka sisältää kohteen teksti, ketju&#10;&#10;Kuvaus luotu automaattisesti">
            <a:extLst>
              <a:ext uri="{FF2B5EF4-FFF2-40B4-BE49-F238E27FC236}">
                <a16:creationId xmlns:a16="http://schemas.microsoft.com/office/drawing/2014/main" id="{87A7C8D6-272A-B528-1F07-14407C67B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085" y="2494625"/>
            <a:ext cx="3135605" cy="31356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97f7541e5_0_14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Tieteellinen maailmankuva</a:t>
            </a:r>
            <a:endParaRPr/>
          </a:p>
        </p:txBody>
      </p:sp>
      <p:sp>
        <p:nvSpPr>
          <p:cNvPr id="78" name="Google Shape;78;g1397f7541e5_0_14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b="1" dirty="0"/>
              <a:t>Maailmankuva:</a:t>
            </a:r>
            <a:r>
              <a:rPr lang="fi-FI" dirty="0"/>
              <a:t> käsitys siitä, millainen todellisuus on.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Tieteellinen maailmankuva perustuu tieteellisin </a:t>
            </a:r>
            <a:r>
              <a:rPr lang="fi-FI" b="1" dirty="0"/>
              <a:t>menetelmin</a:t>
            </a:r>
            <a:r>
              <a:rPr lang="fi-FI" dirty="0"/>
              <a:t> tehtyyn tutkimukseen: oleellista ei ole tieteen nykyiset tulokset vaan miten niihin on päästy.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Tieteellisessä maailmankuvassa on kyse pohjimmiltaan tieteen menetelmien tuntemisesta ja luottamuksesta tutkijoihin.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Tutkimukset, joista ei vielä vallitse tiedeyhteisön sisällä laajahkoa </a:t>
            </a:r>
            <a:r>
              <a:rPr lang="fi-FI" b="1" dirty="0"/>
              <a:t>konsensusta</a:t>
            </a:r>
            <a:r>
              <a:rPr lang="fi-FI" dirty="0"/>
              <a:t> eli yksimielisyyttä, eivät ole vielä tieteellisiä totuuksia.</a:t>
            </a:r>
            <a:endParaRPr dirty="0"/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SzPts val="2600"/>
              <a:buChar char="̶"/>
            </a:pPr>
            <a:r>
              <a:rPr lang="fi-FI" dirty="0"/>
              <a:t>Yksittäisen tutkimuksen tulokset eivät siis ole osa tieteellistä maailmankuvaa, elleivät tutkijat ole yleisesti hyväksyneet niitä.</a:t>
            </a:r>
            <a:endParaRPr dirty="0"/>
          </a:p>
        </p:txBody>
      </p:sp>
      <p:sp>
        <p:nvSpPr>
          <p:cNvPr id="79" name="Google Shape;79;g1397f7541e5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3. Tieto ja tiede</a:t>
            </a:r>
            <a:endParaRPr/>
          </a:p>
        </p:txBody>
      </p:sp>
      <p:sp>
        <p:nvSpPr>
          <p:cNvPr id="80" name="Google Shape;80;g1397f7541e5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1591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397f7541e5_0_14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Tieteen rajat</a:t>
            </a:r>
            <a:endParaRPr dirty="0"/>
          </a:p>
        </p:txBody>
      </p:sp>
      <p:sp>
        <p:nvSpPr>
          <p:cNvPr id="78" name="Google Shape;78;g1397f7541e5_0_14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b="1" dirty="0"/>
              <a:t>Skientismi</a:t>
            </a:r>
            <a:r>
              <a:rPr lang="fi-FI" dirty="0"/>
              <a:t>: tiede on paras tai ainoa tapa saada maailmasta tietoa.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 err="1"/>
              <a:t>Skientisti</a:t>
            </a:r>
            <a:r>
              <a:rPr lang="fi-FI" dirty="0"/>
              <a:t>, joka väittää, että tieteellinen tutkimus on erehtymätöntä tai pystyy ratkomaan kaikki ongelmat, luottaa tieteeseen perusteettoman vahvasti.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Empiirinen tutkimus ei voi esimerkiksi ratkoa </a:t>
            </a:r>
            <a:r>
              <a:rPr lang="fi-FI" b="1" dirty="0"/>
              <a:t>arvokysymyksiä</a:t>
            </a:r>
            <a:r>
              <a:rPr lang="fi-FI" dirty="0"/>
              <a:t>, kuten mikä on moraalisesti oikein tai mitä poliitikkojen pitäisi päättää. 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800" dirty="0"/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Tiede ja uskonto eivät ole välttämättä ristiriidassa: voi johdonmukaisesti olla yhtä aikaa </a:t>
            </a:r>
            <a:r>
              <a:rPr lang="fi-FI" b="1" dirty="0"/>
              <a:t>tieteellisen</a:t>
            </a:r>
            <a:r>
              <a:rPr lang="fi-FI" dirty="0"/>
              <a:t> ja </a:t>
            </a:r>
            <a:r>
              <a:rPr lang="fi-FI" b="1" dirty="0"/>
              <a:t>uskonnollisen maailmankuvan </a:t>
            </a:r>
            <a:r>
              <a:rPr lang="fi-FI" dirty="0"/>
              <a:t>kannattaja.</a:t>
            </a:r>
          </a:p>
          <a:p>
            <a:pPr lvl="1" indent="-457200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̶"/>
            </a:pPr>
            <a:r>
              <a:rPr lang="fi-FI" dirty="0"/>
              <a:t>Tieteellinen ja uskonnollinen tapa muodostaa uskomuksia kuitenkin poikkeaa toisistaan.</a:t>
            </a:r>
          </a:p>
        </p:txBody>
      </p:sp>
      <p:sp>
        <p:nvSpPr>
          <p:cNvPr id="79" name="Google Shape;79;g1397f7541e5_0_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3. Tieto ja tiede</a:t>
            </a:r>
            <a:endParaRPr/>
          </a:p>
        </p:txBody>
      </p:sp>
      <p:sp>
        <p:nvSpPr>
          <p:cNvPr id="80" name="Google Shape;80;g1397f7541e5_0_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1484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f4750cce-e850-4c6e-b990-1a1612c71b4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779864A8E53F6459A7BFA8B82C39053" ma:contentTypeVersion="11" ma:contentTypeDescription="Luo uusi asiakirja." ma:contentTypeScope="" ma:versionID="ae284c7e5eef1f2e29b82cd30f72fc24">
  <xsd:schema xmlns:xsd="http://www.w3.org/2001/XMLSchema" xmlns:xs="http://www.w3.org/2001/XMLSchema" xmlns:p="http://schemas.microsoft.com/office/2006/metadata/properties" xmlns:ns2="f4750cce-e850-4c6e-b990-1a1612c71b49" xmlns:ns3="f0974581-4bbf-443e-902f-14073e9fb4f6" targetNamespace="http://schemas.microsoft.com/office/2006/metadata/properties" ma:root="true" ma:fieldsID="a755875a2f3ca324a7c49bc594a1c5db" ns2:_="" ns3:_="">
    <xsd:import namespace="f4750cce-e850-4c6e-b990-1a1612c71b49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50cce-e850-4c6e-b990-1a1612c71b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8741ba6-63af-4df1-8658-072236ec27dc}" ma:internalName="TaxCatchAll" ma:showField="CatchAllData" ma:web="84800065-3590-4970-a684-5ccec33c5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F49A4F-3D5D-44A4-B9D2-7BE1FE7F011E}">
  <ds:schemaRefs>
    <ds:schemaRef ds:uri="http://schemas.microsoft.com/office/2006/metadata/properties"/>
    <ds:schemaRef ds:uri="http://schemas.microsoft.com/office/infopath/2007/PartnerControls"/>
    <ds:schemaRef ds:uri="f0974581-4bbf-443e-902f-14073e9fb4f6"/>
    <ds:schemaRef ds:uri="f4750cce-e850-4c6e-b990-1a1612c71b49"/>
  </ds:schemaRefs>
</ds:datastoreItem>
</file>

<file path=customXml/itemProps2.xml><?xml version="1.0" encoding="utf-8"?>
<ds:datastoreItem xmlns:ds="http://schemas.openxmlformats.org/officeDocument/2006/customXml" ds:itemID="{31B69C10-6919-4240-84FF-70EE7AF109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4D9728-05F7-4580-8A61-BBEDB2CBD9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750cce-e850-4c6e-b990-1a1612c71b49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330</Words>
  <Application>Microsoft Office PowerPoint</Application>
  <PresentationFormat>Laajakuva</PresentationFormat>
  <Paragraphs>40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Office-teema</vt:lpstr>
      <vt:lpstr>3. Tieto ja tiede</vt:lpstr>
      <vt:lpstr>Tieteen luotettavuus</vt:lpstr>
      <vt:lpstr>Näennäistiede</vt:lpstr>
      <vt:lpstr>Tieteellinen maailmankuva</vt:lpstr>
      <vt:lpstr>Tieteen rajat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Onditi Zacharias Adell</dc:creator>
  <cp:lastModifiedBy>Onditi Zacharias Adell</cp:lastModifiedBy>
  <cp:revision>1</cp:revision>
  <dcterms:created xsi:type="dcterms:W3CDTF">2021-06-01T16:07:13Z</dcterms:created>
  <dcterms:modified xsi:type="dcterms:W3CDTF">2026-10-09T05:45:28Z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0x0101000779864A8E53F6459A7BFA8B82C39053</vt:lpwstr>
  </property>
</Properties>
</file>