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3"/>
  </p:notesMasterIdLst>
  <p:handoutMasterIdLst>
    <p:handoutMasterId r:id="rId14"/>
  </p:handoutMasterIdLst>
  <p:sldIdLst>
    <p:sldId id="280" r:id="rId5"/>
    <p:sldId id="291" r:id="rId6"/>
    <p:sldId id="296" r:id="rId7"/>
    <p:sldId id="292" r:id="rId8"/>
    <p:sldId id="297" r:id="rId9"/>
    <p:sldId id="298" r:id="rId10"/>
    <p:sldId id="295" r:id="rId11"/>
    <p:sldId id="299" r:id="rId12"/>
  </p:sldIdLst>
  <p:sldSz cx="9144000" cy="6858000" type="screen4x3"/>
  <p:notesSz cx="6669088" cy="977582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83"/>
    <a:srgbClr val="D96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891" autoAdjust="0"/>
  </p:normalViewPr>
  <p:slideViewPr>
    <p:cSldViewPr>
      <p:cViewPr varScale="1">
        <p:scale>
          <a:sx n="81" d="100"/>
          <a:sy n="81" d="100"/>
        </p:scale>
        <p:origin x="884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266" y="-120"/>
      </p:cViewPr>
      <p:guideLst>
        <p:guide orient="horz" pos="3079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63563" cy="50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35" tIns="43367" rIns="86735" bIns="43367" numCol="1" anchor="t" anchorCtr="0" compatLnSpc="1">
            <a:prstTxWarp prst="textNoShape">
              <a:avLst/>
            </a:prstTxWarp>
          </a:bodyPr>
          <a:lstStyle>
            <a:lvl1pPr defTabSz="867011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4536" y="0"/>
            <a:ext cx="2861993" cy="50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35" tIns="43367" rIns="86735" bIns="43367" numCol="1" anchor="t" anchorCtr="0" compatLnSpc="1">
            <a:prstTxWarp prst="textNoShape">
              <a:avLst/>
            </a:prstTxWarp>
          </a:bodyPr>
          <a:lstStyle>
            <a:lvl1pPr algn="r" defTabSz="867011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6970"/>
            <a:ext cx="2863563" cy="43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35" tIns="43367" rIns="86735" bIns="43367" numCol="1" anchor="b" anchorCtr="0" compatLnSpc="1">
            <a:prstTxWarp prst="textNoShape">
              <a:avLst/>
            </a:prstTxWarp>
          </a:bodyPr>
          <a:lstStyle>
            <a:lvl1pPr defTabSz="867011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4536" y="9316970"/>
            <a:ext cx="2861993" cy="43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35" tIns="43367" rIns="86735" bIns="43367" numCol="1" anchor="b" anchorCtr="0" compatLnSpc="1">
            <a:prstTxWarp prst="textNoShape">
              <a:avLst/>
            </a:prstTxWarp>
          </a:bodyPr>
          <a:lstStyle>
            <a:lvl1pPr algn="r" defTabSz="867011">
              <a:defRPr sz="1200">
                <a:cs typeface="+mn-cs"/>
              </a:defRPr>
            </a:lvl1pPr>
          </a:lstStyle>
          <a:p>
            <a:pPr>
              <a:defRPr/>
            </a:pPr>
            <a:fld id="{427D5255-CF73-492F-B10F-955D90C448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9420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90253" cy="48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0" tIns="46976" rIns="93950" bIns="46976" numCol="1" anchor="t" anchorCtr="0" compatLnSpc="1">
            <a:prstTxWarp prst="textNoShape">
              <a:avLst/>
            </a:prstTxWarp>
          </a:bodyPr>
          <a:lstStyle>
            <a:lvl1pPr defTabSz="939262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266" y="1"/>
            <a:ext cx="2890253" cy="48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0" tIns="46976" rIns="93950" bIns="46976" numCol="1" anchor="t" anchorCtr="0" compatLnSpc="1">
            <a:prstTxWarp prst="textNoShape">
              <a:avLst/>
            </a:prstTxWarp>
          </a:bodyPr>
          <a:lstStyle>
            <a:lvl1pPr algn="r" defTabSz="939262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0425" y="760413"/>
            <a:ext cx="4886325" cy="36655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224" y="4643557"/>
            <a:ext cx="5334642" cy="439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0" tIns="46976" rIns="93950" bIns="469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541"/>
            <a:ext cx="2890253" cy="48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0" tIns="46976" rIns="93950" bIns="46976" numCol="1" anchor="b" anchorCtr="0" compatLnSpc="1">
            <a:prstTxWarp prst="textNoShape">
              <a:avLst/>
            </a:prstTxWarp>
          </a:bodyPr>
          <a:lstStyle>
            <a:lvl1pPr defTabSz="939262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266" y="9285541"/>
            <a:ext cx="2890253" cy="48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0" tIns="46976" rIns="93950" bIns="46976" numCol="1" anchor="b" anchorCtr="0" compatLnSpc="1">
            <a:prstTxWarp prst="textNoShape">
              <a:avLst/>
            </a:prstTxWarp>
          </a:bodyPr>
          <a:lstStyle>
            <a:lvl1pPr algn="r" defTabSz="939262">
              <a:defRPr sz="1200">
                <a:cs typeface="+mn-cs"/>
              </a:defRPr>
            </a:lvl1pPr>
          </a:lstStyle>
          <a:p>
            <a:pPr>
              <a:defRPr/>
            </a:pPr>
            <a:fld id="{5312E06E-8A9D-4E03-A5FC-18B53F18C2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8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99592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99592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419872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3E4B43C-E405-4271-85DD-5BE3A0CD0BA5}" type="datetime1">
              <a:rPr lang="fi-FI" smtClean="0"/>
              <a:pPr/>
              <a:t>17.11.2015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899592" y="6021288"/>
            <a:ext cx="6048672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blu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3359" y="3933056"/>
            <a:ext cx="1290641" cy="29249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1" name="Kuva 10" descr="sipuli_green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73505" y="3971239"/>
            <a:ext cx="1270495" cy="28792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orang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60266" y="3948708"/>
            <a:ext cx="1283734" cy="29092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590465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7056784" y="0"/>
            <a:ext cx="205172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4947046"/>
            <a:ext cx="648072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71600" y="1268760"/>
            <a:ext cx="6480720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71600" y="5511354"/>
            <a:ext cx="648072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64096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5661248"/>
            <a:ext cx="864096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352928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2564904"/>
            <a:ext cx="8373616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988841"/>
            <a:ext cx="4254624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0" y="1988841"/>
            <a:ext cx="424847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SE" dirty="0" smtClean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584176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5B96160-477E-4C56-93A9-AFEB34CADFEE}" type="datetime1">
              <a:rPr lang="fi-FI" smtClean="0"/>
              <a:pPr/>
              <a:t>17.11.2015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6048672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096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4248472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1520" y="2894955"/>
            <a:ext cx="4248472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248472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894955"/>
            <a:ext cx="4247455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4032448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404665"/>
            <a:ext cx="432048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2204864"/>
            <a:ext cx="4032448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2617F29-EB51-4C92-9093-89AC304DB813}" type="datetime1">
              <a:rPr lang="fi-FI" smtClean="0"/>
              <a:pPr/>
              <a:t>17.11.2015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56350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" name="Kuva 11" descr="sosiaali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278" y="260350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uva 12" descr="vipuvoimaaEU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803" y="260350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6864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11560" y="1556792"/>
            <a:ext cx="7782694" cy="4536504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344816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34481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992888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23850" y="6021388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6713538" y="6357938"/>
            <a:ext cx="810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376C01DB-020D-41A1-AB12-9B021A8F534D}" type="datetime1">
              <a:rPr lang="fi-FI" smtClean="0"/>
              <a:pPr>
                <a:defRPr/>
              </a:pPr>
              <a:t>17.11.2015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284163" y="6357938"/>
            <a:ext cx="6357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7740352" y="6381328"/>
            <a:ext cx="40005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7" descr="ELY_LB01_FiSvEn_3L_B3___RGB_tresprak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179512" y="116632"/>
            <a:ext cx="4055487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48" r:id="rId2"/>
    <p:sldLayoutId id="2147483749" r:id="rId3"/>
    <p:sldLayoutId id="2147483735" r:id="rId4"/>
    <p:sldLayoutId id="2147483750" r:id="rId5"/>
    <p:sldLayoutId id="2147483736" r:id="rId6"/>
    <p:sldLayoutId id="2147483734" r:id="rId7"/>
    <p:sldLayoutId id="2147483725" r:id="rId8"/>
    <p:sldLayoutId id="2147483738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28" r:id="rId16"/>
    <p:sldLayoutId id="2147483737" r:id="rId17"/>
    <p:sldLayoutId id="2147483721" r:id="rId18"/>
    <p:sldLayoutId id="2147483723" r:id="rId19"/>
    <p:sldLayoutId id="2147483724" r:id="rId20"/>
    <p:sldLayoutId id="2147483727" r:id="rId21"/>
    <p:sldLayoutId id="2147483726" r:id="rId2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hankkeet/elotori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ELO-yhteistyöryhmä 16.11.2015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Paula Hiltunen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>
          <a:xfrm>
            <a:off x="899592" y="5949280"/>
            <a:ext cx="6048672" cy="432048"/>
          </a:xfrm>
        </p:spPr>
        <p:txBody>
          <a:bodyPr/>
          <a:lstStyle/>
          <a:p>
            <a:endParaRPr lang="fi-FI" sz="120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2781" y="908720"/>
            <a:ext cx="7776864" cy="642942"/>
          </a:xfrm>
        </p:spPr>
        <p:txBody>
          <a:bodyPr/>
          <a:lstStyle/>
          <a:p>
            <a:r>
              <a:rPr lang="fi-FI" sz="2400" b="1" u="sng" dirty="0" smtClean="0"/>
              <a:t>Alueen ELO-toiminnassa vireillä juuri nyt </a:t>
            </a:r>
            <a:endParaRPr lang="fi-FI" sz="2400" b="1" u="sng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467544" y="1484784"/>
            <a:ext cx="8152101" cy="4742697"/>
          </a:xfrm>
        </p:spPr>
        <p:txBody>
          <a:bodyPr/>
          <a:lstStyle/>
          <a:p>
            <a:pPr marL="0" indent="0">
              <a:buNone/>
            </a:pPr>
            <a:r>
              <a:rPr lang="fi-FI" sz="1800" dirty="0" smtClean="0"/>
              <a:t>1. </a:t>
            </a:r>
            <a:r>
              <a:rPr lang="fi-FI" sz="1800" b="1" dirty="0" smtClean="0"/>
              <a:t>Ohjaushenkilöstölle ajankohtaisinfot puolivuosittain</a:t>
            </a:r>
            <a:r>
              <a:rPr lang="fi-FI" sz="1800" dirty="0" smtClean="0"/>
              <a:t>. </a:t>
            </a:r>
          </a:p>
          <a:p>
            <a:pPr marL="0" indent="0">
              <a:buNone/>
            </a:pPr>
            <a:r>
              <a:rPr lang="fi-FI" sz="1800" dirty="0" smtClean="0"/>
              <a:t>Paula Hiltunen (ELY) ja Anu Huotari (TE-toimisto) vastaavat, idearyhmä toimii tukena (Jatta Herranen, Anna-Mari Souto, Mervi Kurula, Merja Koivuluhta, Tiina Juurela, Terhi Keltanen, Anu Kotilainen, Johanna Seppänen ja Jouni Erola sekä Mari Suhonen). Osallistujia </a:t>
            </a:r>
            <a:r>
              <a:rPr lang="fi-FI" sz="1800" dirty="0"/>
              <a:t>25.4. </a:t>
            </a:r>
            <a:r>
              <a:rPr lang="fi-FI" sz="1800" dirty="0" smtClean="0"/>
              <a:t>oli noin 50 ja 17.9. noin 70. Seuraava info 4.12.2015, ilmoittautuneita jo lähes 60.Tilaisuuksista</a:t>
            </a:r>
            <a:r>
              <a:rPr lang="fi-FI" sz="1800" u="sng" dirty="0" smtClean="0"/>
              <a:t> </a:t>
            </a:r>
            <a:r>
              <a:rPr lang="fi-FI" sz="1800" u="sng" dirty="0"/>
              <a:t>hyvä palaute</a:t>
            </a:r>
            <a:endParaRPr lang="fi-FI" sz="1800" dirty="0" smtClean="0"/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2. </a:t>
            </a:r>
            <a:r>
              <a:rPr lang="fi-FI" sz="1800" b="1" dirty="0" smtClean="0"/>
              <a:t>Digitaalisen</a:t>
            </a:r>
            <a:r>
              <a:rPr lang="fi-FI" sz="1800" dirty="0" smtClean="0"/>
              <a:t> </a:t>
            </a:r>
            <a:r>
              <a:rPr lang="fi-FI" sz="1800" b="1" dirty="0" smtClean="0"/>
              <a:t>tallenteen tuottaminen korvaamaan jalkautumisia</a:t>
            </a:r>
            <a:r>
              <a:rPr lang="fi-FI" sz="1800" dirty="0" smtClean="0"/>
              <a:t>.    Pilottina käynnistynyt tallenteen tekeminen TE-toimiston palveluista abeille, tekninen toteutus Karelia amk-opiskelijatyönä, rahoitus ELY-keskus. Tavoitteena jatkaa tallenteiden tekemistä muille ryhmille ja tarpeen mukaan myös muiden toimijoiden palveluista.</a:t>
            </a:r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3. </a:t>
            </a:r>
            <a:r>
              <a:rPr lang="fi-FI" sz="1800" b="1" dirty="0" smtClean="0"/>
              <a:t>Niveltietolomaketta</a:t>
            </a:r>
            <a:r>
              <a:rPr lang="fi-FI" sz="1800" dirty="0" smtClean="0"/>
              <a:t> </a:t>
            </a:r>
            <a:r>
              <a:rPr lang="fi-FI" sz="1800" b="1" dirty="0" smtClean="0"/>
              <a:t>kehitetään</a:t>
            </a:r>
            <a:r>
              <a:rPr lang="fi-FI" sz="1800" dirty="0" smtClean="0"/>
              <a:t>. Perusasteelta toiselle asteelle siirtyvien lomake ja sen käyttö (</a:t>
            </a:r>
            <a:r>
              <a:rPr lang="fi-FI" sz="1800" dirty="0" err="1" smtClean="0"/>
              <a:t>PKKY+opot</a:t>
            </a:r>
            <a:r>
              <a:rPr lang="fi-FI" sz="1800" dirty="0" smtClean="0"/>
              <a:t>). Karelia </a:t>
            </a:r>
            <a:r>
              <a:rPr lang="fi-FI" sz="1800" b="1" dirty="0" smtClean="0"/>
              <a:t>AMK</a:t>
            </a:r>
            <a:r>
              <a:rPr lang="fi-FI" sz="1800" dirty="0" smtClean="0"/>
              <a:t> harkitsee vastaavan lomakkeen käyttöönottoa toiselta asteelta tuleville.</a:t>
            </a:r>
          </a:p>
          <a:p>
            <a:endParaRPr lang="fi-FI" sz="20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413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7584" y="1484784"/>
            <a:ext cx="7782694" cy="4441106"/>
          </a:xfrm>
        </p:spPr>
        <p:txBody>
          <a:bodyPr/>
          <a:lstStyle/>
          <a:p>
            <a:pPr marL="0" indent="0">
              <a:buNone/>
            </a:pPr>
            <a:r>
              <a:rPr lang="fi-FI" sz="1800" b="1" dirty="0" smtClean="0"/>
              <a:t>4. Ohjaamon toimintamallin rakentuminen.</a:t>
            </a:r>
          </a:p>
          <a:p>
            <a:pPr marL="0" indent="0">
              <a:buNone/>
            </a:pPr>
            <a:r>
              <a:rPr lang="fi-FI" sz="1800" dirty="0" smtClean="0"/>
              <a:t>Olemassa olevien toimijoiden palveluja kokoamalla yhteen. </a:t>
            </a:r>
            <a:r>
              <a:rPr lang="fi-FI" sz="1800" dirty="0"/>
              <a:t>Joensuun nuorten </a:t>
            </a:r>
            <a:r>
              <a:rPr lang="fi-FI" sz="1800" dirty="0" smtClean="0"/>
              <a:t>palvelukeskus, muiden kuntien toimintamallit, Ohjaamo 2.0 (PKKY/Joensuun kaupunki); palvelumallit ja –prosessit, ELY-keskus mukana kuntien aktivoinnissa. </a:t>
            </a:r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r>
              <a:rPr lang="fi-FI" sz="1800" b="1" dirty="0" smtClean="0"/>
              <a:t>5. </a:t>
            </a:r>
            <a:r>
              <a:rPr lang="fi-FI" sz="1800" b="1" dirty="0" err="1"/>
              <a:t>AIVOn</a:t>
            </a:r>
            <a:r>
              <a:rPr lang="fi-FI" sz="1800" b="1" dirty="0"/>
              <a:t> </a:t>
            </a:r>
            <a:r>
              <a:rPr lang="fi-FI" sz="1800" dirty="0"/>
              <a:t>toimintaa uudistettu syksyn 2015 </a:t>
            </a:r>
            <a:r>
              <a:rPr lang="fi-FI" sz="1800" dirty="0" smtClean="0"/>
              <a:t>aikana (AIVO-toimijat).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b="1" dirty="0" smtClean="0"/>
              <a:t>6. Otettu </a:t>
            </a:r>
            <a:r>
              <a:rPr lang="fi-FI" sz="1800" b="1" dirty="0" err="1" smtClean="0"/>
              <a:t>käytöön</a:t>
            </a:r>
            <a:r>
              <a:rPr lang="fi-FI" sz="1800" b="1" dirty="0" smtClean="0"/>
              <a:t> </a:t>
            </a:r>
            <a:r>
              <a:rPr lang="fi-FI" sz="1800" b="1" dirty="0"/>
              <a:t>ELO-tori sivusto</a:t>
            </a:r>
            <a:r>
              <a:rPr lang="fi-FI" sz="1800" dirty="0"/>
              <a:t>, jossa valtakunnallinen osio ja lisäksi alueelliset osiot </a:t>
            </a:r>
            <a:r>
              <a:rPr lang="fi-FI" sz="1800" dirty="0">
                <a:hlinkClick r:id="rId2"/>
              </a:rPr>
              <a:t>https://peda.net/hankkeet/elotori</a:t>
            </a:r>
            <a:r>
              <a:rPr lang="fi-FI" sz="1800" dirty="0"/>
              <a:t> + </a:t>
            </a:r>
            <a:r>
              <a:rPr lang="fi-FI" sz="1800" dirty="0" smtClean="0"/>
              <a:t>ELO-verkkolehti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b="1" dirty="0" smtClean="0"/>
              <a:t>Lisäksi</a:t>
            </a:r>
            <a:r>
              <a:rPr lang="fi-FI" sz="1800" dirty="0" smtClean="0"/>
              <a:t> monet toimijat ovat omassa perustyössään sekä hankkeissaan kehittäneet ohjauspalveluja, joiden avulla tuetaan koulutus- ja työelämäsiirtymiä. </a:t>
            </a:r>
            <a:endParaRPr lang="fi-FI" sz="1800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237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539552" y="908720"/>
            <a:ext cx="8424936" cy="5400600"/>
          </a:xfrm>
        </p:spPr>
        <p:txBody>
          <a:bodyPr/>
          <a:lstStyle/>
          <a:p>
            <a:pPr marL="0" indent="0">
              <a:buNone/>
            </a:pPr>
            <a:r>
              <a:rPr lang="fi-FI" sz="1800" b="1" dirty="0" smtClean="0"/>
              <a:t>7. Ohjausosaamisen kehittäminen:</a:t>
            </a:r>
          </a:p>
          <a:p>
            <a:pPr marL="0" indent="0">
              <a:buNone/>
            </a:pPr>
            <a:r>
              <a:rPr lang="fi-FI" sz="1600" dirty="0" smtClean="0"/>
              <a:t>5</a:t>
            </a:r>
            <a:r>
              <a:rPr lang="fi-FI" sz="1600" dirty="0"/>
              <a:t>.-6.11.2015 	</a:t>
            </a:r>
            <a:r>
              <a:rPr lang="fi-FI" sz="1600" dirty="0" smtClean="0"/>
              <a:t>Itä-Suomen </a:t>
            </a:r>
            <a:r>
              <a:rPr lang="fi-FI" sz="1600" dirty="0"/>
              <a:t>ohjaushenkilöstön koulutuspäivät </a:t>
            </a:r>
            <a:r>
              <a:rPr lang="fi-FI" sz="1600" dirty="0" smtClean="0"/>
              <a:t>Mikkelissä + </a:t>
            </a:r>
            <a:r>
              <a:rPr lang="fi-FI" sz="1600" dirty="0" err="1" smtClean="0"/>
              <a:t>OPH:n</a:t>
            </a:r>
            <a:r>
              <a:rPr lang="fi-FI" sz="1600" dirty="0" smtClean="0"/>
              <a:t> 			Opintopolku-info (tallenteet Oppijan verkkopalvelussa)</a:t>
            </a:r>
          </a:p>
          <a:p>
            <a:pPr marL="0" indent="0">
              <a:buNone/>
            </a:pPr>
            <a:r>
              <a:rPr lang="fi-FI" sz="1600" dirty="0"/>
              <a:t>4.12.2015 	Ohjaushenkilöstön </a:t>
            </a:r>
            <a:r>
              <a:rPr lang="fi-FI" sz="1600" dirty="0" smtClean="0"/>
              <a:t>ajankohtaisinfo, </a:t>
            </a:r>
            <a:r>
              <a:rPr lang="fi-FI" sz="1600" dirty="0" err="1" smtClean="0"/>
              <a:t>Carelicum</a:t>
            </a:r>
            <a:r>
              <a:rPr lang="fi-FI" sz="1600" dirty="0" smtClean="0"/>
              <a:t> Joensuu 				Joensuu </a:t>
            </a:r>
            <a:r>
              <a:rPr lang="fi-FI" sz="1600" dirty="0"/>
              <a:t>nuorten </a:t>
            </a:r>
            <a:r>
              <a:rPr lang="fi-FI" sz="1600" dirty="0" smtClean="0"/>
              <a:t>palvelukeskus/Ohjaamo-toimintamalli 				Joensuussa ja muualla </a:t>
            </a:r>
            <a:r>
              <a:rPr lang="fi-FI" sz="1600" dirty="0"/>
              <a:t>maakunnassa, ammatillisen koulutuksen </a:t>
            </a:r>
            <a:r>
              <a:rPr lang="fi-FI" sz="1600" dirty="0" smtClean="0"/>
              <a:t>			tutkintorakenteiden muutokset, TE-palvelujen kehittymissuuntaa </a:t>
            </a:r>
            <a:endParaRPr lang="fi-FI" sz="1600" dirty="0"/>
          </a:p>
          <a:p>
            <a:pPr marL="0" indent="0">
              <a:buNone/>
            </a:pPr>
            <a:r>
              <a:rPr lang="fi-FI" sz="1600" dirty="0" smtClean="0"/>
              <a:t>Tammikuu 2016 </a:t>
            </a:r>
            <a:r>
              <a:rPr lang="fi-FI" sz="1600" dirty="0"/>
              <a:t>	Ohjaushenkilöstön ajankohtaisinfo, mm. hakumenettelyihin </a:t>
            </a:r>
            <a:r>
              <a:rPr lang="fi-FI" sz="1600" dirty="0" smtClean="0"/>
              <a:t>				liittyviä asioita sekä nuorten ylioppilaiden tukeminen valinnoissa</a:t>
            </a:r>
            <a:endParaRPr lang="fi-FI" sz="1600" dirty="0"/>
          </a:p>
          <a:p>
            <a:pPr marL="0" indent="0">
              <a:buNone/>
            </a:pPr>
            <a:r>
              <a:rPr lang="fi-FI" sz="1600" dirty="0"/>
              <a:t>Kevät </a:t>
            </a:r>
            <a:r>
              <a:rPr lang="fi-FI" sz="1600" dirty="0" smtClean="0"/>
              <a:t>2016 </a:t>
            </a:r>
            <a:r>
              <a:rPr lang="fi-FI" sz="1600" dirty="0"/>
              <a:t>	Verkko-ohjausmenetelmiä ohjaushenkilöstölle -koulutuspäivä </a:t>
            </a:r>
            <a:r>
              <a:rPr lang="fi-FI" sz="1600" dirty="0" smtClean="0"/>
              <a:t>			(päätös koulutushankinnasta on tehty, tuottaa </a:t>
            </a:r>
            <a:r>
              <a:rPr lang="fi-FI" sz="1600" dirty="0" err="1" smtClean="0"/>
              <a:t>Aducate</a:t>
            </a:r>
            <a:r>
              <a:rPr lang="fi-FI" sz="1600" dirty="0" smtClean="0"/>
              <a:t>)</a:t>
            </a:r>
            <a:endParaRPr lang="fi-FI" sz="1600" dirty="0"/>
          </a:p>
          <a:p>
            <a:pPr marL="0" indent="0">
              <a:buNone/>
            </a:pPr>
            <a:r>
              <a:rPr lang="fi-FI" sz="1600" dirty="0"/>
              <a:t>Syksy 2016 	Monikulttuurinen ohjaus – suunnitteluvaiheessa</a:t>
            </a:r>
          </a:p>
          <a:p>
            <a:pPr marL="0" indent="0">
              <a:buNone/>
            </a:pPr>
            <a:r>
              <a:rPr lang="fi-FI" sz="1600" dirty="0"/>
              <a:t>Syksy 2016 	Ohjaushenkilöstön </a:t>
            </a:r>
            <a:r>
              <a:rPr lang="fi-FI" sz="1600" dirty="0" smtClean="0"/>
              <a:t>ajankohtaisinfo?</a:t>
            </a:r>
            <a:endParaRPr lang="fi-FI" sz="1600" dirty="0"/>
          </a:p>
          <a:p>
            <a:pPr marL="0" indent="0">
              <a:buNone/>
            </a:pPr>
            <a:r>
              <a:rPr lang="fi-FI" sz="1600" dirty="0"/>
              <a:t>3.-4.11.2016 </a:t>
            </a:r>
            <a:r>
              <a:rPr lang="fi-FI" sz="1600" dirty="0" smtClean="0"/>
              <a:t>	Itä-Suomen </a:t>
            </a:r>
            <a:r>
              <a:rPr lang="fi-FI" sz="1600" dirty="0"/>
              <a:t>ohjaushenkilöstön koulutuspäivät </a:t>
            </a:r>
            <a:r>
              <a:rPr lang="fi-FI" sz="1600" dirty="0" smtClean="0"/>
              <a:t>Pohjois-Karjalassa </a:t>
            </a:r>
          </a:p>
          <a:p>
            <a:pPr marL="0" indent="0">
              <a:buNone/>
            </a:pPr>
            <a:r>
              <a:rPr lang="fi-FI" sz="1600" dirty="0"/>
              <a:t>	</a:t>
            </a:r>
            <a:r>
              <a:rPr lang="fi-FI" sz="1600" dirty="0" smtClean="0"/>
              <a:t>	(</a:t>
            </a:r>
            <a:r>
              <a:rPr lang="fi-FI" sz="1600" dirty="0" err="1" smtClean="0"/>
              <a:t>ELY+AVI+Pohjois-Karjalan</a:t>
            </a:r>
            <a:r>
              <a:rPr lang="fi-FI" sz="1600" dirty="0" smtClean="0"/>
              <a:t> opot ym.)</a:t>
            </a:r>
            <a:endParaRPr lang="fi-FI" sz="1600" dirty="0"/>
          </a:p>
          <a:p>
            <a:pPr marL="0" indent="0">
              <a:buNone/>
            </a:pPr>
            <a:r>
              <a:rPr lang="fi-FI" sz="1600" dirty="0" smtClean="0"/>
              <a:t>Lisäksi</a:t>
            </a:r>
            <a:r>
              <a:rPr lang="fi-FI" sz="1600" dirty="0"/>
              <a:t>: </a:t>
            </a:r>
            <a:endParaRPr lang="fi-FI" sz="1600" dirty="0" smtClean="0"/>
          </a:p>
          <a:p>
            <a:pPr marL="0" indent="0">
              <a:buNone/>
            </a:pPr>
            <a:r>
              <a:rPr lang="fi-FI" sz="1600" dirty="0" smtClean="0"/>
              <a:t>- ETKO-hanke </a:t>
            </a:r>
            <a:r>
              <a:rPr lang="fi-FI" sz="1600" dirty="0"/>
              <a:t>tuottaa ennakointia käsittelevää koulutusta  </a:t>
            </a:r>
            <a:endParaRPr lang="fi-FI" sz="1600" dirty="0" smtClean="0"/>
          </a:p>
          <a:p>
            <a:pPr marL="0" indent="0">
              <a:buNone/>
            </a:pPr>
            <a:r>
              <a:rPr lang="fi-FI" sz="1600" dirty="0" smtClean="0"/>
              <a:t>- Valtakunnalliset </a:t>
            </a:r>
            <a:r>
              <a:rPr lang="fi-FI" sz="1600" dirty="0"/>
              <a:t>ESR-hankkeet tuottavat Ohjaamoihin ja Opintopolkuun liittyvää koulutusta</a:t>
            </a:r>
          </a:p>
          <a:p>
            <a:pPr marL="0" indent="0">
              <a:buNone/>
            </a:pPr>
            <a:r>
              <a:rPr lang="fi-FI" sz="1600" dirty="0" smtClean="0"/>
              <a:t>- Valmisteilla </a:t>
            </a:r>
            <a:r>
              <a:rPr lang="fi-FI" sz="1600" dirty="0"/>
              <a:t>ohjausosaamisen ESR-kehittämishanke (</a:t>
            </a:r>
            <a:r>
              <a:rPr lang="fi-FI" sz="1600" dirty="0" err="1"/>
              <a:t>Aducate</a:t>
            </a:r>
            <a:r>
              <a:rPr lang="fi-FI" sz="1600" dirty="0" smtClean="0"/>
              <a:t>)</a:t>
            </a:r>
          </a:p>
          <a:p>
            <a:pPr>
              <a:buFontTx/>
              <a:buChar char="-"/>
            </a:pPr>
            <a:endParaRPr lang="fi-FI" sz="1600" dirty="0" smtClean="0"/>
          </a:p>
          <a:p>
            <a:pPr marL="0" indent="0">
              <a:buNone/>
            </a:pPr>
            <a:r>
              <a:rPr lang="fi-FI" sz="1600" dirty="0" smtClean="0"/>
              <a:t>-</a:t>
            </a:r>
            <a:endParaRPr lang="fi-FI" sz="16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740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b="1" u="sng" dirty="0" smtClean="0"/>
              <a:t>Valtakunnallinen ELO-toiminta</a:t>
            </a:r>
            <a:endParaRPr lang="fi-FI" sz="2400" b="1" u="sng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sz="1800" dirty="0" smtClean="0"/>
              <a:t>ELY-keskukset ja Aluehallintovirastot tekevät yhteisen strategisen sopimuksen ohjaavien ministeriöiden kanssa vuosille.</a:t>
            </a:r>
          </a:p>
          <a:p>
            <a:r>
              <a:rPr lang="fi-FI" sz="1800" dirty="0" smtClean="0"/>
              <a:t>Jokainen virasto tekee vain yhden tulossopimuksen vuosille 2016-2019</a:t>
            </a:r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r>
              <a:rPr lang="fi-FI" sz="1800" b="1" dirty="0" smtClean="0"/>
              <a:t>Tulossopimuksen laatimista koskevat ohjeet ELO-toiminnan osalta</a:t>
            </a:r>
            <a:r>
              <a:rPr lang="fi-FI" sz="1800" dirty="0" smtClean="0"/>
              <a:t>:</a:t>
            </a:r>
          </a:p>
          <a:p>
            <a:pPr marL="400050" lvl="1" indent="0">
              <a:buNone/>
            </a:pPr>
            <a:r>
              <a:rPr lang="fi-FI" sz="1800" dirty="0" smtClean="0"/>
              <a:t>Elinikäisellä ohjauksella vaikutetaan työllistymisen kannalta tärkeän osaamisen hankkimiseen (elinikäinen oppiminen) sekä koulutus- ja työurien rakentumiseen, vähennetään koulukeskeytyksiä, nopeutetaan työhön siirtymistä, pidennetään työuria sekä parannetaan kansalaisten osallisuutta.</a:t>
            </a:r>
          </a:p>
          <a:p>
            <a:r>
              <a:rPr lang="fi-FI" sz="1800" dirty="0" smtClean="0"/>
              <a:t>ELY-keskus </a:t>
            </a:r>
            <a:r>
              <a:rPr lang="fi-FI" sz="1800" dirty="0"/>
              <a:t>vastaa alueellaan elinikäisen ohjauksen (ELO) palveluiden koordinoinnista. Koordinoinnin välineenä ELY-keskuksella on sen vastuulla toimiva poikkihallinnollinen ELO-ryhmä.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988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7584" y="1052736"/>
            <a:ext cx="7920880" cy="4680520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1800" b="1" dirty="0" smtClean="0"/>
              <a:t>ELO-toiminnan tavoitteena on </a:t>
            </a:r>
          </a:p>
          <a:p>
            <a:pPr marL="0" indent="0">
              <a:buNone/>
            </a:pPr>
            <a:r>
              <a:rPr lang="fi-FI" sz="1800" dirty="0" smtClean="0"/>
              <a:t>1. Turvata riittävän yhtenäisten monikanavaisten TNO-palvelujen saatavuus</a:t>
            </a:r>
          </a:p>
          <a:p>
            <a:pPr marL="0" indent="0">
              <a:buNone/>
            </a:pPr>
            <a:r>
              <a:rPr lang="fi-FI" sz="1800" dirty="0" smtClean="0"/>
              <a:t>2. Varmistaa TNO-toimijoiden osaamisen jatkuva kehittäminen</a:t>
            </a:r>
          </a:p>
          <a:p>
            <a:pPr marL="0" indent="0">
              <a:buNone/>
            </a:pPr>
            <a:r>
              <a:rPr lang="fi-FI" sz="1800" dirty="0" smtClean="0"/>
              <a:t>3. Varmistaa TNO-palveluiden laatu</a:t>
            </a:r>
          </a:p>
          <a:p>
            <a:pPr marL="0" indent="0">
              <a:buNone/>
            </a:pPr>
            <a:r>
              <a:rPr lang="fi-FI" sz="1800" dirty="0" smtClean="0"/>
              <a:t>4. Edistää toimivien palveluiden kautta kansalaisten mahdollisuutta kehittää urasuunnittelutaitojaan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1800" u="sng" dirty="0" smtClean="0"/>
              <a:t>Vuonna 2016 ELY-keskusten ELO-toiminnan erityisenä painopisteenä on monialaisen TNO-palvelun (Ohjaamo-toiminta) edistäminen ja jatkuvuuden turvaaminen, sekä </a:t>
            </a:r>
            <a:r>
              <a:rPr lang="fi-FI" sz="1800" u="sng" dirty="0" err="1" smtClean="0"/>
              <a:t>intergroiminen</a:t>
            </a:r>
            <a:r>
              <a:rPr lang="fi-FI" sz="1800" u="sng" dirty="0" smtClean="0"/>
              <a:t> asiakaslähtöiseksi kokonaisuudeksi koulutuspalveluiden ja muiden ohjaus- ja tukipalvelujen kanssa. </a:t>
            </a:r>
            <a:r>
              <a:rPr lang="fi-FI" sz="1800" dirty="0" smtClean="0"/>
              <a:t>Tavoitteen toteutumista arvioidaan laadullisesti raportoimalla siitä erikseen 15.3.2017 mennessä.</a:t>
            </a:r>
            <a:endParaRPr lang="fi-FI" sz="18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170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467544" y="908720"/>
            <a:ext cx="8424936" cy="5112568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 smtClean="0"/>
              <a:t>Toimialaohjaus (OKM+TEM) </a:t>
            </a:r>
            <a:r>
              <a:rPr lang="fi-FI" sz="2000" b="1" smtClean="0"/>
              <a:t>vuosille </a:t>
            </a:r>
            <a:r>
              <a:rPr lang="fi-FI" sz="2000" b="1" smtClean="0"/>
              <a:t>2016-2019</a:t>
            </a:r>
            <a:r>
              <a:rPr lang="fi-FI" sz="2000" smtClean="0"/>
              <a:t>: </a:t>
            </a:r>
            <a:endParaRPr lang="fi-FI" sz="2000" dirty="0"/>
          </a:p>
          <a:p>
            <a:pPr marL="0" indent="0">
              <a:buNone/>
            </a:pPr>
            <a:r>
              <a:rPr lang="fi-FI" sz="1800" dirty="0" smtClean="0"/>
              <a:t>ELY-keskukset </a:t>
            </a:r>
            <a:r>
              <a:rPr lang="fi-FI" sz="1800" dirty="0"/>
              <a:t>voivat tulossopimuksessa sovittavan lisäksi asettaa elinikäisen ohjauksen </a:t>
            </a:r>
            <a:r>
              <a:rPr lang="fi-FI" sz="1800" u="sng" dirty="0"/>
              <a:t>alueellisia tavoitteita</a:t>
            </a:r>
            <a:r>
              <a:rPr lang="fi-FI" sz="1800" dirty="0"/>
              <a:t>.  Seuraavat teemat on tärkeä huomioida tavoitteita asetettaessa</a:t>
            </a:r>
            <a:r>
              <a:rPr lang="fi-FI" sz="1800" dirty="0" smtClean="0"/>
              <a:t>:</a:t>
            </a:r>
          </a:p>
          <a:p>
            <a:pPr marL="0" indent="0">
              <a:buNone/>
            </a:pPr>
            <a:endParaRPr lang="fi-FI" sz="1800" dirty="0"/>
          </a:p>
          <a:p>
            <a:pPr lvl="2"/>
            <a:r>
              <a:rPr lang="fi-FI" sz="1800" u="sng" dirty="0"/>
              <a:t>Monikanavaisten tieto-, neuvonta- ja ohjauspalvelujen kehittämistyön tukeminen</a:t>
            </a:r>
            <a:r>
              <a:rPr lang="fi-FI" sz="1800" dirty="0"/>
              <a:t> osana valtakunnallisesti rakennettavia </a:t>
            </a:r>
            <a:r>
              <a:rPr lang="fi-FI" sz="1800" dirty="0" smtClean="0"/>
              <a:t>palveluja</a:t>
            </a:r>
          </a:p>
          <a:p>
            <a:pPr marL="914400" lvl="2" indent="0">
              <a:buNone/>
            </a:pPr>
            <a:endParaRPr lang="fi-FI" sz="1800" dirty="0"/>
          </a:p>
          <a:p>
            <a:pPr lvl="2"/>
            <a:r>
              <a:rPr lang="fi-FI" sz="1800" dirty="0"/>
              <a:t>Kansalaisten koulutus- ja työelämäratkaisujen osuvuutta edistävien tieto-, neuvonta- ja ohjauspalvelujen </a:t>
            </a:r>
            <a:r>
              <a:rPr lang="fi-FI" sz="1800" u="sng" dirty="0"/>
              <a:t>resurssien kartoittaminen ml. yhteistyörakenteet ja työnjako sekä palvelujen saatavuus</a:t>
            </a:r>
            <a:r>
              <a:rPr lang="fi-FI" sz="1800" dirty="0"/>
              <a:t>. </a:t>
            </a:r>
            <a:endParaRPr lang="fi-FI" sz="1800" dirty="0" smtClean="0"/>
          </a:p>
          <a:p>
            <a:pPr marL="914400" lvl="2" indent="0">
              <a:buNone/>
            </a:pPr>
            <a:endParaRPr lang="fi-FI" sz="1800" dirty="0"/>
          </a:p>
          <a:p>
            <a:pPr lvl="2"/>
            <a:r>
              <a:rPr lang="fi-FI" sz="1800" dirty="0"/>
              <a:t>Ohjauksen </a:t>
            </a:r>
            <a:r>
              <a:rPr lang="fi-FI" sz="1800" u="sng" dirty="0"/>
              <a:t>laadun arviointi ja tulosten seuranta </a:t>
            </a:r>
            <a:r>
              <a:rPr lang="fi-FI" sz="1800" dirty="0"/>
              <a:t>sekä </a:t>
            </a:r>
            <a:r>
              <a:rPr lang="fi-FI" sz="1800" u="sng" dirty="0"/>
              <a:t>ohjausosaamisen kehittäminen ja tarpeiden välittäminen </a:t>
            </a:r>
            <a:r>
              <a:rPr lang="fi-FI" sz="1800" dirty="0"/>
              <a:t>koulutusta järjestäville tahoille, esimerkiksi digitaalisten ja sähköistenpalvelujen toimintatapojen </a:t>
            </a:r>
            <a:r>
              <a:rPr lang="fi-FI" sz="1800" dirty="0" smtClean="0"/>
              <a:t>osalta</a:t>
            </a:r>
          </a:p>
          <a:p>
            <a:pPr lvl="2"/>
            <a:r>
              <a:rPr lang="fi-FI" sz="1800" dirty="0" smtClean="0"/>
              <a:t>Mittarit: NEET-nuoret, nuorisotakuun seurantaindikaattorit</a:t>
            </a:r>
            <a:endParaRPr lang="fi-FI" sz="1800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949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mtClean="0"/>
              <a:t/>
            </a:r>
            <a:br>
              <a:rPr lang="fi-FI" smtClean="0"/>
            </a:br>
            <a:r>
              <a:rPr lang="fi-FI"/>
              <a:t/>
            </a:r>
            <a:br>
              <a:rPr lang="fi-FI"/>
            </a:br>
            <a:r>
              <a:rPr lang="fi-FI" smtClean="0"/>
              <a:t>Kiitos!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836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Y_PowerPoint_malli_prov2">
  <a:themeElements>
    <a:clrScheme name="ELY-värit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OS 19.11.2015.potx" id="{AA654113-2770-478D-A7C1-46144F0689C2}" vid="{9F9A9167-4F20-4DDC-8DAB-BFB303069F2A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56DFA532741714E9970154B40964833" ma:contentTypeVersion="1" ma:contentTypeDescription="Luo uusi asiakirja." ma:contentTypeScope="" ma:versionID="920e7bac1b85ea0cf32042afc3f407f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4340a008e99365d80b71206bae22299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31300A-839D-4054-B35D-14F2F0946458}">
  <ds:schemaRefs>
    <ds:schemaRef ds:uri="http://purl.org/dc/elements/1.1/"/>
    <ds:schemaRef ds:uri="http://schemas.microsoft.com/sharepoint/v3"/>
    <ds:schemaRef ds:uri="http://schemas.microsoft.com/office/2006/documentManagement/types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094FAA6-23FB-44A2-A5C1-E87BAE2DE4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2EB30A8F-BC0B-4EB8-AC6D-8896042455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TOS 19.11.2015</Template>
  <TotalTime>862</TotalTime>
  <Words>491</Words>
  <Application>Microsoft Office PowerPoint</Application>
  <PresentationFormat>Näytössä katseltava diaesitys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Verdana</vt:lpstr>
      <vt:lpstr>Wingdings</vt:lpstr>
      <vt:lpstr>ELY_PowerPoint_malli_prov2</vt:lpstr>
      <vt:lpstr>ELO-yhteistyöryhmä 16.11.2015</vt:lpstr>
      <vt:lpstr>Alueen ELO-toiminnassa vireillä juuri nyt </vt:lpstr>
      <vt:lpstr>PowerPoint-esitys</vt:lpstr>
      <vt:lpstr>PowerPoint-esitys</vt:lpstr>
      <vt:lpstr>Valtakunnallinen ELO-toiminta</vt:lpstr>
      <vt:lpstr>PowerPoint-esitys</vt:lpstr>
      <vt:lpstr>PowerPoint-esitys</vt:lpstr>
      <vt:lpstr>  Kiitos!</vt:lpstr>
    </vt:vector>
  </TitlesOfParts>
  <Company>Suomen valtio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TOS 19.5.2015</dc:title>
  <dc:creator>Hiltunen Paula</dc:creator>
  <cp:lastModifiedBy>Hiltunen Paula</cp:lastModifiedBy>
  <cp:revision>42</cp:revision>
  <cp:lastPrinted>2015-10-13T12:46:04Z</cp:lastPrinted>
  <dcterms:created xsi:type="dcterms:W3CDTF">2015-10-14T08:41:22Z</dcterms:created>
  <dcterms:modified xsi:type="dcterms:W3CDTF">2015-11-17T13:23:53Z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0x010100D56DFA532741714E9970154B40964833</vt:lpwstr>
  </property>
</Properties>
</file>