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xmlns="" id="{DADDE9CD-8697-40FE-926A-555A3B6F6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433599"/>
              </p:ext>
            </p:extLst>
          </p:nvPr>
        </p:nvGraphicFramePr>
        <p:xfrm>
          <a:off x="152400" y="1961926"/>
          <a:ext cx="11890007" cy="476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734">
                  <a:extLst>
                    <a:ext uri="{9D8B030D-6E8A-4147-A177-3AD203B41FA5}">
                      <a16:colId xmlns:a16="http://schemas.microsoft.com/office/drawing/2014/main" xmlns="" val="269976055"/>
                    </a:ext>
                  </a:extLst>
                </a:gridCol>
                <a:gridCol w="2028264">
                  <a:extLst>
                    <a:ext uri="{9D8B030D-6E8A-4147-A177-3AD203B41FA5}">
                      <a16:colId xmlns:a16="http://schemas.microsoft.com/office/drawing/2014/main" xmlns="" val="1705261050"/>
                    </a:ext>
                  </a:extLst>
                </a:gridCol>
                <a:gridCol w="2063188">
                  <a:extLst>
                    <a:ext uri="{9D8B030D-6E8A-4147-A177-3AD203B41FA5}">
                      <a16:colId xmlns:a16="http://schemas.microsoft.com/office/drawing/2014/main" xmlns="" val="752706285"/>
                    </a:ext>
                  </a:extLst>
                </a:gridCol>
                <a:gridCol w="2271346">
                  <a:extLst>
                    <a:ext uri="{9D8B030D-6E8A-4147-A177-3AD203B41FA5}">
                      <a16:colId xmlns:a16="http://schemas.microsoft.com/office/drawing/2014/main" xmlns="" val="4231334277"/>
                    </a:ext>
                  </a:extLst>
                </a:gridCol>
                <a:gridCol w="2051537">
                  <a:extLst>
                    <a:ext uri="{9D8B030D-6E8A-4147-A177-3AD203B41FA5}">
                      <a16:colId xmlns:a16="http://schemas.microsoft.com/office/drawing/2014/main" xmlns="" val="1273720807"/>
                    </a:ext>
                  </a:extLst>
                </a:gridCol>
                <a:gridCol w="2074938">
                  <a:extLst>
                    <a:ext uri="{9D8B030D-6E8A-4147-A177-3AD203B41FA5}">
                      <a16:colId xmlns:a16="http://schemas.microsoft.com/office/drawing/2014/main" xmlns="" val="1168319944"/>
                    </a:ext>
                  </a:extLst>
                </a:gridCol>
              </a:tblGrid>
              <a:tr h="283899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Arvot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Koulussa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Luokassa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Välitunnilla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Ruokalassa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Ympäristöstä huolehtiminen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2289335"/>
                  </a:ext>
                </a:extLst>
              </a:tr>
              <a:tr h="1591235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Toisen huomioon ottaminen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 fontAlgn="base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Tervehdin.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Kiitän.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Puhun ystävällisesti.</a:t>
                      </a:r>
                      <a:endParaRPr lang="fi-FI"/>
                    </a:p>
                    <a:p>
                      <a:pPr marL="0" lvl="0" indent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Toimin annettujen ohjeiden</a:t>
                      </a:r>
                      <a:endParaRPr lang="fi-FI" dirty="0"/>
                    </a:p>
                    <a:p>
                      <a:pPr marL="0" lvl="0" indent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mukaan. 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/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Kuuntelen muita.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Puhun vain omalla vuorollani. 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Annan toisille työrauhan.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Työskentelen kaikkien kanssa.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Otan kaikki mukaan leikkiin.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Kerron aikuiselle kiusaamisesta.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Muistan hyvät ruokailutavat.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Annan ruokarauhan.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Kiitän palauttaessani astiat.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Siivoan omat jälkeni.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Laitan roskat roskakoriin.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Pidän kengät oman luokkani 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kenkätelineessä tai toisen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talon vapaissa kenkätelineissä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mikäli opetus on eri talossa.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9062806"/>
                  </a:ext>
                </a:extLst>
              </a:tr>
              <a:tr h="2893594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Vastuullisuus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Säilytän puhelinta repussa tai lokerossa.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 - Jos oppitunti pidetään eri talossa, kierrän ulkokautta.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Voin tulla kouluun pyörällä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tai </a:t>
                      </a:r>
                      <a:r>
                        <a:rPr lang="fi-FI" sz="1200" dirty="0" err="1">
                          <a:effectLst/>
                          <a:latin typeface="Calibri"/>
                        </a:rPr>
                        <a:t>scootilla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>. Säilytän niitä koulupäivän ajan niille vara-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 err="1">
                          <a:effectLst/>
                          <a:latin typeface="Calibri"/>
                        </a:rPr>
                        <a:t>tussa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> paikassa. </a:t>
                      </a:r>
                      <a:r>
                        <a:rPr lang="fi-FI" sz="1200" dirty="0" err="1">
                          <a:effectLst/>
                          <a:latin typeface="Calibri"/>
                        </a:rPr>
                        <a:t>Scootit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> säily-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 err="1">
                          <a:effectLst/>
                          <a:latin typeface="Calibri"/>
                        </a:rPr>
                        <a:t>tetään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> pihavarastossa, jonka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välituntivalvoja aukaisee.</a:t>
                      </a:r>
                    </a:p>
                    <a:p>
                      <a:pPr lvl="0">
                        <a:buNone/>
                      </a:pPr>
                      <a:endParaRPr lang="fi-FI" sz="12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b="0" i="0" u="none" strike="noStrike" noProof="0" dirty="0">
                          <a:effectLst/>
                        </a:rPr>
                        <a:t>- Jätän ulkovaatteet ja</a:t>
                      </a:r>
                      <a:endParaRPr lang="fi-FI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b="0" i="0" u="none" strike="noStrike" noProof="0" dirty="0">
                          <a:effectLst/>
                        </a:rPr>
                        <a:t>päähineet naulakkoon tai</a:t>
                      </a:r>
                      <a:endParaRPr lang="fi-FI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b="0" i="0" u="none" strike="noStrike" noProof="0" dirty="0">
                          <a:effectLst/>
                        </a:rPr>
                        <a:t>lokeroon.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Olen ajoissa.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Otan opiskeluvälineeni mukaan.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- Käytän kännykkää 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opettajan luvalla.</a:t>
                      </a:r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Menen ripeästi ulos.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Vietän välitunnit koulualueella sovitulla pihalla.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Ruokavälitunnilla voin mennä C-talon pihalle.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-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Käytän välituntitelineitä ohjeis-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tuksen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mukaan, jotka löytyvät ulko-ovista.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  Palautan välituntivälineet siis-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tisti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ulkovarastoon.</a:t>
                      </a:r>
                      <a:endParaRPr lang="fi-FI" sz="12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Kuljen tietä pitkin, arvostan pihan istutuksia.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Leikin piha-alueella, kierrän lumikasat.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fi-FI" sz="12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Jätän ulkovaatteet ja päähineet naulakkoon.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Otan ruokaa sen verran,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kuin syön. </a:t>
                      </a:r>
                      <a:endParaRPr lang="fi-FI" sz="12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Pitkänä koulupäivänä voin tuoda eväät, jotka syön valvotusti luokassa klo 13 välitunnilla.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Energiajuomat eivät kuulu kouluun.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7934316"/>
                  </a:ext>
                </a:extLst>
              </a:tr>
            </a:tbl>
          </a:graphicData>
        </a:graphic>
      </p:graphicFrame>
      <p:pic>
        <p:nvPicPr>
          <p:cNvPr id="6" name="Kuva 6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8A2FD7C6-2B67-4895-AAF9-EFCF3B9E0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457" y="1008567"/>
            <a:ext cx="1205230" cy="838835"/>
          </a:xfrm>
          <a:prstGeom prst="rect">
            <a:avLst/>
          </a:prstGeom>
        </p:spPr>
      </p:pic>
      <p:pic>
        <p:nvPicPr>
          <p:cNvPr id="8" name="Kuva 8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D831DFD0-637E-46FF-A27D-F57F9F321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430" y="1012340"/>
            <a:ext cx="1204595" cy="838835"/>
          </a:xfrm>
          <a:prstGeom prst="rect">
            <a:avLst/>
          </a:prstGeom>
        </p:spPr>
      </p:pic>
      <p:pic>
        <p:nvPicPr>
          <p:cNvPr id="10" name="Kuva 10">
            <a:extLst>
              <a:ext uri="{FF2B5EF4-FFF2-40B4-BE49-F238E27FC236}">
                <a16:creationId xmlns:a16="http://schemas.microsoft.com/office/drawing/2014/main" xmlns="" id="{ABCFDD96-52C1-4869-8CB1-7007229A36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5019" y="1009837"/>
            <a:ext cx="1247140" cy="840105"/>
          </a:xfrm>
          <a:prstGeom prst="rect">
            <a:avLst/>
          </a:prstGeom>
        </p:spPr>
      </p:pic>
      <p:pic>
        <p:nvPicPr>
          <p:cNvPr id="12" name="Kuva 12">
            <a:extLst>
              <a:ext uri="{FF2B5EF4-FFF2-40B4-BE49-F238E27FC236}">
                <a16:creationId xmlns:a16="http://schemas.microsoft.com/office/drawing/2014/main" xmlns="" id="{C9BC603B-14B3-425E-BA8D-2D8C5E8FDA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7106" y="1013610"/>
            <a:ext cx="1248410" cy="850900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xmlns="" id="{9E7A8AAF-CE22-4F4D-9982-8C8ACC45A2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2223" y="1098886"/>
            <a:ext cx="1117600" cy="779780"/>
          </a:xfrm>
          <a:prstGeom prst="rect">
            <a:avLst/>
          </a:prstGeom>
        </p:spPr>
      </p:pic>
      <p:pic>
        <p:nvPicPr>
          <p:cNvPr id="22" name="Kuva 22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89913D2E-6114-4C99-B0DE-CCDCC93BFD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06435" y="1005579"/>
            <a:ext cx="1247140" cy="850265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xmlns="" id="{B7209058-DF3B-4B1E-AE35-7133A8781EA9}"/>
              </a:ext>
            </a:extLst>
          </p:cNvPr>
          <p:cNvSpPr txBox="1"/>
          <p:nvPr/>
        </p:nvSpPr>
        <p:spPr>
          <a:xfrm>
            <a:off x="4155440" y="223520"/>
            <a:ext cx="439928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 err="1">
                <a:ea typeface="+mn-lt"/>
                <a:cs typeface="+mn-lt"/>
              </a:rPr>
              <a:t>Waltterin</a:t>
            </a:r>
            <a:r>
              <a:rPr lang="fi-FI" sz="2000" dirty="0">
                <a:ea typeface="+mn-lt"/>
                <a:cs typeface="+mn-lt"/>
              </a:rPr>
              <a:t> koulun toivottu käytös 0-6lk</a:t>
            </a:r>
            <a:br>
              <a:rPr lang="fi-FI" sz="2000" dirty="0">
                <a:ea typeface="+mn-lt"/>
                <a:cs typeface="+mn-lt"/>
              </a:rPr>
            </a:br>
            <a:endParaRPr lang="fi-FI" dirty="0">
              <a:ea typeface="+mn-lt"/>
              <a:cs typeface="+mn-lt"/>
            </a:endParaRPr>
          </a:p>
        </p:txBody>
      </p:sp>
      <p:pic>
        <p:nvPicPr>
          <p:cNvPr id="25" name="Kuva 25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6945C415-94E9-46FC-A301-036A0D7C3F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3042" y="84137"/>
            <a:ext cx="25812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xmlns="" id="{DADDE9CD-8697-40FE-926A-555A3B6F6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65090"/>
              </p:ext>
            </p:extLst>
          </p:nvPr>
        </p:nvGraphicFramePr>
        <p:xfrm>
          <a:off x="152400" y="2042160"/>
          <a:ext cx="11890016" cy="457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381">
                  <a:extLst>
                    <a:ext uri="{9D8B030D-6E8A-4147-A177-3AD203B41FA5}">
                      <a16:colId xmlns:a16="http://schemas.microsoft.com/office/drawing/2014/main" xmlns="" val="269976055"/>
                    </a:ext>
                  </a:extLst>
                </a:gridCol>
                <a:gridCol w="2085177">
                  <a:extLst>
                    <a:ext uri="{9D8B030D-6E8A-4147-A177-3AD203B41FA5}">
                      <a16:colId xmlns:a16="http://schemas.microsoft.com/office/drawing/2014/main" xmlns="" val="1705261050"/>
                    </a:ext>
                  </a:extLst>
                </a:gridCol>
                <a:gridCol w="1941634">
                  <a:extLst>
                    <a:ext uri="{9D8B030D-6E8A-4147-A177-3AD203B41FA5}">
                      <a16:colId xmlns:a16="http://schemas.microsoft.com/office/drawing/2014/main" xmlns="" val="752706285"/>
                    </a:ext>
                  </a:extLst>
                </a:gridCol>
                <a:gridCol w="2271346">
                  <a:extLst>
                    <a:ext uri="{9D8B030D-6E8A-4147-A177-3AD203B41FA5}">
                      <a16:colId xmlns:a16="http://schemas.microsoft.com/office/drawing/2014/main" xmlns="" val="4231334277"/>
                    </a:ext>
                  </a:extLst>
                </a:gridCol>
                <a:gridCol w="2051538">
                  <a:extLst>
                    <a:ext uri="{9D8B030D-6E8A-4147-A177-3AD203B41FA5}">
                      <a16:colId xmlns:a16="http://schemas.microsoft.com/office/drawing/2014/main" xmlns="" val="1273720807"/>
                    </a:ext>
                  </a:extLst>
                </a:gridCol>
                <a:gridCol w="2074940">
                  <a:extLst>
                    <a:ext uri="{9D8B030D-6E8A-4147-A177-3AD203B41FA5}">
                      <a16:colId xmlns:a16="http://schemas.microsoft.com/office/drawing/2014/main" xmlns="" val="1168319944"/>
                    </a:ext>
                  </a:extLst>
                </a:gridCol>
              </a:tblGrid>
              <a:tr h="266178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Arvot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Koulussa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Luokassa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Välitunnilla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Ruokalassa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Ympäristöstä huolehtiminen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2289335"/>
                  </a:ext>
                </a:extLst>
              </a:tr>
              <a:tr h="1508341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Toisen huomioon ottaminen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 fontAlgn="base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Tervehdin.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Kiitän.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Puhun ystävällisesti.</a:t>
                      </a:r>
                      <a:endParaRPr lang="fi-FI" dirty="0"/>
                    </a:p>
                    <a:p>
                      <a:pPr marL="0" lvl="0" indent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Toimin annettujen ohjeiden mukaan. 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/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Kuuntelen muita.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 Puhun vain omalla 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vuorollani. 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Annan toisille työrauhan.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Työskentelen kaikkien kanssa.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Otan kaikki mukaan porukkaan.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Kerron aikuiselle kiusaamisesta.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Muistan hyvät ruokailutavat.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Annan ruokarauhan.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Kiitän palauttaessani astiat.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Siivoan omat jälkeni.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 Laitan roskat roskakoriin.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 Pidän kengät oman luokkani 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kenkätelineessä tai toisen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talon vapaissa kenkätelineissä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mikäli opetus on eri talossa.</a:t>
                      </a:r>
                    </a:p>
                    <a:p>
                      <a:pPr lvl="0">
                        <a:buNone/>
                      </a:pPr>
                      <a:endParaRPr lang="fi-FI" sz="1200" b="0" i="0" u="none" strike="noStrike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endParaRPr lang="fi-FI" sz="1200" b="0" i="0" u="none" strike="noStrike" noProof="0" dirty="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9062806"/>
                  </a:ext>
                </a:extLst>
              </a:tr>
              <a:tr h="2750512"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Vastuullisuus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</a:t>
                      </a:r>
                      <a:r>
                        <a:rPr lang="fi-FI" sz="1200" b="0" i="0" u="none" strike="noStrike" noProof="0" dirty="0">
                          <a:effectLst/>
                        </a:rPr>
                        <a:t>Luovutan puhelimeni tunnin alussa opettajan osoittamaan paikkaan.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Jos oppitunti pidetään eri talossa, kierrän ulkokautta.</a:t>
                      </a:r>
                      <a:endParaRPr lang="fi-FI" sz="1200"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Voin tulla kouluun pyörällä mopolla tai </a:t>
                      </a:r>
                      <a:r>
                        <a:rPr lang="fi-FI" sz="1200" dirty="0" err="1">
                          <a:effectLst/>
                          <a:latin typeface="Calibri"/>
                        </a:rPr>
                        <a:t>scootilla</a:t>
                      </a:r>
                      <a:r>
                        <a:rPr lang="fi-FI" sz="1200" dirty="0">
                          <a:effectLst/>
                          <a:latin typeface="Calibri"/>
                        </a:rPr>
                        <a:t>. Säilytän niitä koulupäivän ajan niille varatuissa paikoissa. </a:t>
                      </a:r>
                      <a:r>
                        <a:rPr lang="fi-FI" sz="1200" dirty="0" err="1">
                          <a:effectLst/>
                          <a:latin typeface="Calibri"/>
                        </a:rPr>
                        <a:t>Scootit</a:t>
                      </a:r>
                      <a:endParaRPr lang="fi-FI" dirty="0" err="1"/>
                    </a:p>
                    <a:p>
                      <a:pPr lvl="0" algn="l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säilytetään pihavarastossa, </a:t>
                      </a:r>
                    </a:p>
                    <a:p>
                      <a:pPr lvl="0" algn="l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jonka välituntivalvoja </a:t>
                      </a:r>
                      <a:endParaRPr lang="fi-FI" dirty="0"/>
                    </a:p>
                    <a:p>
                      <a:pPr lvl="0" algn="l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aukaisee.</a:t>
                      </a:r>
                      <a:endParaRPr lang="fi-FI" dirty="0"/>
                    </a:p>
                    <a:p>
                      <a:pPr lvl="0" algn="l">
                        <a:buNone/>
                      </a:pPr>
                      <a:endParaRPr lang="fi-FI" sz="120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fi-FI" sz="12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 b="0" i="0" u="none" strike="noStrike" noProof="0" dirty="0">
                          <a:effectLst/>
                        </a:rPr>
                        <a:t>-Jätän ulkovaatteet ja pää-</a:t>
                      </a:r>
                      <a:r>
                        <a:rPr lang="fi-FI" sz="1200" b="0" i="0" u="none" strike="noStrike" noProof="0" dirty="0" err="1">
                          <a:effectLst/>
                        </a:rPr>
                        <a:t>hineet</a:t>
                      </a:r>
                      <a:r>
                        <a:rPr lang="fi-FI" sz="1200" b="0" i="0" u="none" strike="noStrike" noProof="0" dirty="0">
                          <a:effectLst/>
                        </a:rPr>
                        <a:t> lokeroon.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Olen ajoissa.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Otan opiskeluvälineeni mukaan.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- 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Kännykkää voin käyttää </a:t>
                      </a:r>
                      <a:endParaRPr lang="fi-FI"/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opettajan luvalla.</a:t>
                      </a:r>
                    </a:p>
                    <a:p>
                      <a:pPr lvl="0">
                        <a:buNone/>
                      </a:pPr>
                      <a:endParaRPr lang="fi-FI" sz="12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fi-FI" sz="1200" dirty="0">
                          <a:effectLst/>
                          <a:latin typeface="Calibri"/>
                        </a:rPr>
                        <a:t>- Menen ripeästi ulos. </a:t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- Vietän välitunnit koulualueella.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Ruokavälitunnilla pysyn oman talon puolella.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 -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Käytän välituntitelineitä ohjeis-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tuksen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mukaan, jotka löytyvät ulko-ovista.</a:t>
                      </a:r>
                      <a:endParaRPr lang="fi-FI"/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  Palautan välituntivälineet siis-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tisti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ulkovarastoon.</a:t>
                      </a:r>
                      <a:endParaRPr lang="fi-FI" sz="12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Kuljen tietä pitkin, arvostan pihan istutuksia.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Leikin piha-alueella, kierrän lumikasat.</a:t>
                      </a:r>
                      <a:endParaRPr lang="en-US" sz="1200" b="0" i="0" u="none" strike="noStrike" noProof="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</a:rPr>
                        <a:t>-Jätän ulkovaatteet ja pää-</a:t>
                      </a:r>
                      <a:r>
                        <a:rPr lang="fi-FI" sz="1200" b="0" i="0" u="none" strike="noStrike" noProof="0" dirty="0" err="1">
                          <a:effectLst/>
                        </a:rPr>
                        <a:t>hineet</a:t>
                      </a:r>
                      <a:r>
                        <a:rPr lang="fi-FI" sz="1200" b="0" i="0" u="none" strike="noStrike" noProof="0" dirty="0">
                          <a:effectLst/>
                        </a:rPr>
                        <a:t> naulakkoon.</a:t>
                      </a: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Otan ruokaa sen verran,</a:t>
                      </a:r>
                      <a:endParaRPr lang="fi-FI" sz="120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kuin syön. </a:t>
                      </a:r>
                      <a:endParaRPr lang="fi-FI" sz="120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>- Syön kaiken ruuan ruokalassa, en vie ruokaa ulos.</a:t>
                      </a:r>
                    </a:p>
                    <a:p>
                      <a:pPr lvl="0">
                        <a:buNone/>
                      </a:pPr>
                      <a:endParaRPr lang="fi-FI" sz="120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dirty="0">
                          <a:effectLst/>
                          <a:latin typeface="Calibri"/>
                        </a:rPr>
                        <a:t/>
                      </a:r>
                      <a:br>
                        <a:rPr lang="fi-FI" sz="1200" dirty="0">
                          <a:effectLst/>
                          <a:latin typeface="Calibri"/>
                        </a:rPr>
                      </a:br>
                      <a:r>
                        <a:rPr lang="fi-FI" sz="1200" dirty="0">
                          <a:effectLst/>
                          <a:latin typeface="Calibri"/>
                        </a:rPr>
                        <a:t> </a:t>
                      </a:r>
                      <a:endParaRPr lang="fi-FI" sz="120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Energiajuomat eivät kuulu</a:t>
                      </a:r>
                      <a:endParaRPr lang="en-US" sz="1200" b="0" i="0" u="none" strike="noStrike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 kouluun.</a:t>
                      </a:r>
                      <a:endParaRPr lang="en-US" sz="1200" b="0" i="0" u="none" strike="noStrike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Päihteiden ja huumaavien</a:t>
                      </a:r>
                      <a:endParaRPr lang="en-US" sz="1200" b="0" i="0" u="none" strike="noStrike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aineiden hallussapito, 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käyttä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minen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, myynti ja niiden </a:t>
                      </a: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vaiku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 err="1">
                          <a:effectLst/>
                          <a:latin typeface="Calibri"/>
                        </a:rPr>
                        <a:t>tuksen</a:t>
                      </a: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 alaisena esiintyminen</a:t>
                      </a: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koulussa ja sen järjestämissä tilaisuuksissa on kielletty.</a:t>
                      </a:r>
                      <a:endParaRPr lang="en-US" sz="1200" b="0" i="0" u="none" strike="noStrike" noProof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- Kouluun ei tuoda myöskään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r>
                        <a:rPr lang="fi-FI" sz="1200" b="0" i="0" u="none" strike="noStrike" noProof="0" dirty="0">
                          <a:effectLst/>
                          <a:latin typeface="Calibri"/>
                        </a:rPr>
                        <a:t>nuuskaa tai sähkötupakkaa.</a:t>
                      </a:r>
                    </a:p>
                    <a:p>
                      <a:pPr lvl="0">
                        <a:buNone/>
                      </a:pPr>
                      <a:endParaRPr lang="fi-FI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fi-FI" sz="1200" b="0" i="0" u="none" strike="noStrike" noProof="0" dirty="0"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fi-FI" sz="1200" b="0" i="0" u="none" strike="noStrike" noProof="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7934316"/>
                  </a:ext>
                </a:extLst>
              </a:tr>
            </a:tbl>
          </a:graphicData>
        </a:graphic>
      </p:graphicFrame>
      <p:pic>
        <p:nvPicPr>
          <p:cNvPr id="6" name="Kuva 6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8A2FD7C6-2B67-4895-AAF9-EFCF3B9E0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075" y="1067435"/>
            <a:ext cx="1205230" cy="838835"/>
          </a:xfrm>
          <a:prstGeom prst="rect">
            <a:avLst/>
          </a:prstGeom>
        </p:spPr>
      </p:pic>
      <p:pic>
        <p:nvPicPr>
          <p:cNvPr id="8" name="Kuva 8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D831DFD0-637E-46FF-A27D-F57F9F321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430" y="1068070"/>
            <a:ext cx="1204595" cy="838835"/>
          </a:xfrm>
          <a:prstGeom prst="rect">
            <a:avLst/>
          </a:prstGeom>
        </p:spPr>
      </p:pic>
      <p:pic>
        <p:nvPicPr>
          <p:cNvPr id="10" name="Kuva 10">
            <a:extLst>
              <a:ext uri="{FF2B5EF4-FFF2-40B4-BE49-F238E27FC236}">
                <a16:creationId xmlns:a16="http://schemas.microsoft.com/office/drawing/2014/main" xmlns="" id="{ABCFDD96-52C1-4869-8CB1-7007229A36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6225" y="1068705"/>
            <a:ext cx="1247140" cy="840105"/>
          </a:xfrm>
          <a:prstGeom prst="rect">
            <a:avLst/>
          </a:prstGeom>
        </p:spPr>
      </p:pic>
      <p:pic>
        <p:nvPicPr>
          <p:cNvPr id="12" name="Kuva 12">
            <a:extLst>
              <a:ext uri="{FF2B5EF4-FFF2-40B4-BE49-F238E27FC236}">
                <a16:creationId xmlns:a16="http://schemas.microsoft.com/office/drawing/2014/main" xmlns="" id="{C9BC603B-14B3-425E-BA8D-2D8C5E8FDA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5580" y="1049020"/>
            <a:ext cx="1248410" cy="850900"/>
          </a:xfrm>
          <a:prstGeom prst="rect">
            <a:avLst/>
          </a:prstGeom>
        </p:spPr>
      </p:pic>
      <p:pic>
        <p:nvPicPr>
          <p:cNvPr id="18" name="Kuva 18">
            <a:extLst>
              <a:ext uri="{FF2B5EF4-FFF2-40B4-BE49-F238E27FC236}">
                <a16:creationId xmlns:a16="http://schemas.microsoft.com/office/drawing/2014/main" xmlns="" id="{9E7A8AAF-CE22-4F4D-9982-8C8ACC45A2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765" y="1132205"/>
            <a:ext cx="1117600" cy="779780"/>
          </a:xfrm>
          <a:prstGeom prst="rect">
            <a:avLst/>
          </a:prstGeom>
        </p:spPr>
      </p:pic>
      <p:pic>
        <p:nvPicPr>
          <p:cNvPr id="22" name="Kuva 22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89913D2E-6114-4C99-B0DE-CCDCC93BFD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06435" y="1062355"/>
            <a:ext cx="1247140" cy="850265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xmlns="" id="{B7209058-DF3B-4B1E-AE35-7133A8781EA9}"/>
              </a:ext>
            </a:extLst>
          </p:cNvPr>
          <p:cNvSpPr txBox="1"/>
          <p:nvPr/>
        </p:nvSpPr>
        <p:spPr>
          <a:xfrm>
            <a:off x="4155440" y="223520"/>
            <a:ext cx="439928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000" dirty="0" err="1">
                <a:ea typeface="+mn-lt"/>
                <a:cs typeface="+mn-lt"/>
              </a:rPr>
              <a:t>Waltterin</a:t>
            </a:r>
            <a:r>
              <a:rPr lang="fi-FI" sz="2000" dirty="0">
                <a:ea typeface="+mn-lt"/>
                <a:cs typeface="+mn-lt"/>
              </a:rPr>
              <a:t> koulun toivottu käytös 7-9lk</a:t>
            </a:r>
            <a:r>
              <a:rPr lang="fi-FI" dirty="0">
                <a:ea typeface="+mn-lt"/>
                <a:cs typeface="+mn-lt"/>
              </a:rPr>
              <a:t/>
            </a:r>
            <a:br>
              <a:rPr lang="fi-FI" dirty="0">
                <a:ea typeface="+mn-lt"/>
                <a:cs typeface="+mn-lt"/>
              </a:rPr>
            </a:br>
            <a:endParaRPr lang="fi-FI" dirty="0">
              <a:ea typeface="+mn-lt"/>
              <a:cs typeface="+mn-lt"/>
            </a:endParaRPr>
          </a:p>
        </p:txBody>
      </p:sp>
      <p:pic>
        <p:nvPicPr>
          <p:cNvPr id="25" name="Kuva 25" descr="Kuva, joka sisältää kohteen clipart-kuva&#10;&#10;Kuvaus luotu, erittäin korkea luotettavuus">
            <a:extLst>
              <a:ext uri="{FF2B5EF4-FFF2-40B4-BE49-F238E27FC236}">
                <a16:creationId xmlns:a16="http://schemas.microsoft.com/office/drawing/2014/main" xmlns="" id="{6945C415-94E9-46FC-A301-036A0D7C3F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3042" y="84137"/>
            <a:ext cx="258127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610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Laajakuva</PresentationFormat>
  <Paragraphs>100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Vepsä Sini</dc:creator>
  <cp:lastModifiedBy>Vepsä Sini</cp:lastModifiedBy>
  <cp:revision>925</cp:revision>
  <dcterms:created xsi:type="dcterms:W3CDTF">2012-08-08T08:08:12Z</dcterms:created>
  <dcterms:modified xsi:type="dcterms:W3CDTF">2019-08-08T07:58:43Z</dcterms:modified>
</cp:coreProperties>
</file>