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notesMasterIdLst>
    <p:notesMasterId r:id="rId4"/>
  </p:notesMasterIdLst>
  <p:sldIdLst>
    <p:sldId id="257" r:id="rId2"/>
    <p:sldId id="258" r:id="rId3"/>
  </p:sldIdLst>
  <p:sldSz cx="9144000" cy="6858000" type="screen4x3"/>
  <p:notesSz cx="6761163" cy="9942513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>
      <p:cViewPr varScale="1">
        <p:scale>
          <a:sx n="72" d="100"/>
          <a:sy n="72" d="100"/>
        </p:scale>
        <p:origin x="1350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29761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A62FC82-AF48-47BA-AB7B-CB44DC3C8674}" type="datetimeFigureOut">
              <a:rPr lang="fi-FI" smtClean="0"/>
              <a:t>11.3.2018</a:t>
            </a:fld>
            <a:endParaRPr lang="fi-FI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896938" y="746125"/>
            <a:ext cx="4967287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6117" y="4722694"/>
            <a:ext cx="5408930" cy="447413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29761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C9D3517-30D1-4130-AF50-128E1E8C021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847848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73026-1D05-4DF3-A9A8-4612C100E55C}" type="datetimeFigureOut">
              <a:rPr lang="fi-FI" smtClean="0"/>
              <a:pPr/>
              <a:t>11.3.2018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1A774-5399-409A-BED0-7984BBB611DC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73026-1D05-4DF3-A9A8-4612C100E55C}" type="datetimeFigureOut">
              <a:rPr lang="fi-FI" smtClean="0"/>
              <a:pPr/>
              <a:t>11.3.2018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1A774-5399-409A-BED0-7984BBB611DC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73026-1D05-4DF3-A9A8-4612C100E55C}" type="datetimeFigureOut">
              <a:rPr lang="fi-FI" smtClean="0"/>
              <a:pPr/>
              <a:t>11.3.2018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1A774-5399-409A-BED0-7984BBB611DC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73026-1D05-4DF3-A9A8-4612C100E55C}" type="datetimeFigureOut">
              <a:rPr lang="fi-FI" smtClean="0"/>
              <a:pPr/>
              <a:t>11.3.2018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1A774-5399-409A-BED0-7984BBB611DC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73026-1D05-4DF3-A9A8-4612C100E55C}" type="datetimeFigureOut">
              <a:rPr lang="fi-FI" smtClean="0"/>
              <a:pPr/>
              <a:t>11.3.2018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1A774-5399-409A-BED0-7984BBB611DC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73026-1D05-4DF3-A9A8-4612C100E55C}" type="datetimeFigureOut">
              <a:rPr lang="fi-FI" smtClean="0"/>
              <a:pPr/>
              <a:t>11.3.2018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1A774-5399-409A-BED0-7984BBB611DC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73026-1D05-4DF3-A9A8-4612C100E55C}" type="datetimeFigureOut">
              <a:rPr lang="fi-FI" smtClean="0"/>
              <a:pPr/>
              <a:t>11.3.2018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1A774-5399-409A-BED0-7984BBB611DC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73026-1D05-4DF3-A9A8-4612C100E55C}" type="datetimeFigureOut">
              <a:rPr lang="fi-FI" smtClean="0"/>
              <a:pPr/>
              <a:t>11.3.2018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1A774-5399-409A-BED0-7984BBB611DC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73026-1D05-4DF3-A9A8-4612C100E55C}" type="datetimeFigureOut">
              <a:rPr lang="fi-FI" smtClean="0"/>
              <a:pPr/>
              <a:t>11.3.2018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1A774-5399-409A-BED0-7984BBB611DC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73026-1D05-4DF3-A9A8-4612C100E55C}" type="datetimeFigureOut">
              <a:rPr lang="fi-FI" smtClean="0"/>
              <a:pPr/>
              <a:t>11.3.2018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1A774-5399-409A-BED0-7984BBB611DC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D1573026-1D05-4DF3-A9A8-4612C100E55C}" type="datetimeFigureOut">
              <a:rPr lang="fi-FI" smtClean="0"/>
              <a:pPr/>
              <a:t>11.3.2018</a:t>
            </a:fld>
            <a:endParaRPr lang="fi-FI"/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4281A774-5399-409A-BED0-7984BBB611DC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D1573026-1D05-4DF3-A9A8-4612C100E55C}" type="datetimeFigureOut">
              <a:rPr lang="fi-FI" smtClean="0"/>
              <a:pPr/>
              <a:t>11.3.2018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4281A774-5399-409A-BED0-7984BBB611DC}" type="slidenum">
              <a:rPr lang="fi-FI" smtClean="0"/>
              <a:pPr/>
              <a:t>‹#›</a:t>
            </a:fld>
            <a:endParaRPr lang="fi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ransition/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i-FI" dirty="0"/>
              <a:t>EU:n päätöksenteko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504" y="1484784"/>
            <a:ext cx="9036496" cy="5373215"/>
          </a:xfrm>
        </p:spPr>
        <p:txBody>
          <a:bodyPr>
            <a:normAutofit/>
          </a:bodyPr>
          <a:lstStyle/>
          <a:p>
            <a:r>
              <a:rPr lang="fi-FI" sz="2400" dirty="0"/>
              <a:t>Jäsenmaita sitovia säädöstyyppejä ovat</a:t>
            </a:r>
          </a:p>
          <a:p>
            <a:pPr lvl="1"/>
            <a:r>
              <a:rPr lang="fi-FI" sz="2400" b="1" i="1" dirty="0"/>
              <a:t>Asetukset</a:t>
            </a:r>
            <a:r>
              <a:rPr lang="fi-FI" sz="2400" i="1" dirty="0"/>
              <a:t> </a:t>
            </a:r>
            <a:r>
              <a:rPr lang="fi-FI" sz="2400" dirty="0"/>
              <a:t>-&gt; Sitovat voimaan tultuaan kaikkia jäsenmaita sellaisenaan (vrt. Eduskunnan säätämät lait)</a:t>
            </a:r>
          </a:p>
          <a:p>
            <a:pPr lvl="1"/>
            <a:r>
              <a:rPr lang="fi-FI" sz="2400" b="1" i="1" dirty="0"/>
              <a:t>Direktiivit</a:t>
            </a:r>
            <a:r>
              <a:rPr lang="fi-FI" sz="2400" dirty="0"/>
              <a:t> -&gt; Jäsenmaiden lainsäädännön yhdenmukaistamiseen annetut lainsäätämisohjeet -&gt; Määräajan jälkeen jäsenvaltion lakien on vastattava direktiivin sisältöä</a:t>
            </a:r>
          </a:p>
          <a:p>
            <a:pPr lvl="1"/>
            <a:r>
              <a:rPr lang="fi-FI" sz="2400" b="1" i="1" dirty="0"/>
              <a:t>Päätökset</a:t>
            </a:r>
            <a:r>
              <a:rPr lang="fi-FI" sz="2400" dirty="0"/>
              <a:t> -&gt; Täydentävät EU:n säätämiä asetuksia ja direktiivejä -&gt; Koskevat yleensä yksittäisiä jäsenmaita / yrityksiä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kstiruutu 4">
            <a:extLst>
              <a:ext uri="{FF2B5EF4-FFF2-40B4-BE49-F238E27FC236}">
                <a16:creationId xmlns:a16="http://schemas.microsoft.com/office/drawing/2014/main" id="{182AB2E0-00EC-4009-A76F-F3227F7B9F94}"/>
              </a:ext>
            </a:extLst>
          </p:cNvPr>
          <p:cNvSpPr txBox="1"/>
          <p:nvPr/>
        </p:nvSpPr>
        <p:spPr>
          <a:xfrm>
            <a:off x="107504" y="0"/>
            <a:ext cx="8928993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fi-FI" sz="2000" b="1" dirty="0"/>
              <a:t>Päätöksentekotavat</a:t>
            </a:r>
          </a:p>
          <a:p>
            <a:pPr marL="285750" indent="-285750">
              <a:buClr>
                <a:schemeClr val="accent1"/>
              </a:buClr>
              <a:buFont typeface="Wingdings" panose="05000000000000000000" pitchFamily="2" charset="2"/>
              <a:buChar char="§"/>
            </a:pPr>
            <a:endParaRPr lang="fi-FI" sz="2000" b="1" dirty="0"/>
          </a:p>
          <a:p>
            <a:pPr marL="742950" lvl="1" indent="-285750"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fi-FI" sz="2000" i="1" u="sng" dirty="0"/>
              <a:t>Tavallinen lainsäätämisjärjestys </a:t>
            </a:r>
            <a:r>
              <a:rPr lang="fi-FI" sz="2000" u="sng" dirty="0"/>
              <a:t>(suurin osa laeista)</a:t>
            </a:r>
          </a:p>
          <a:p>
            <a:pPr marL="1200150" lvl="2" indent="-285750"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fi-FI" sz="2000" dirty="0"/>
              <a:t>Lain valmisteluvaihe (huom. </a:t>
            </a:r>
            <a:r>
              <a:rPr lang="fi-FI" sz="2000" i="1" dirty="0"/>
              <a:t>lobbaus</a:t>
            </a:r>
            <a:r>
              <a:rPr lang="fi-FI" sz="2000" dirty="0"/>
              <a:t>)</a:t>
            </a:r>
          </a:p>
          <a:p>
            <a:pPr marL="1200150" lvl="2" indent="-285750"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fi-FI" sz="2000" dirty="0"/>
              <a:t>Komission lakiesitys (huom. ns</a:t>
            </a:r>
            <a:r>
              <a:rPr lang="fi-FI" sz="2000" i="1" dirty="0"/>
              <a:t>. subsidiariteettiperiaate </a:t>
            </a:r>
            <a:r>
              <a:rPr lang="fi-FI" sz="2000" dirty="0"/>
              <a:t>ja sen valvonta)</a:t>
            </a:r>
          </a:p>
          <a:p>
            <a:pPr marL="1200150" lvl="2" indent="-285750"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fi-FI" sz="2000" dirty="0"/>
              <a:t>Lakiesitys parlamentille ja ministerineuvostolle (kummallakin mahdollisuus muuttaa esityksiä, molempien hyväksyntä vaaditaan (yksimielinen, enemmistö- tai määräenemmistöpäätös), tarvittaessa </a:t>
            </a:r>
            <a:r>
              <a:rPr lang="fi-FI" sz="2000" i="1" dirty="0"/>
              <a:t>sovittelukomitean</a:t>
            </a:r>
            <a:r>
              <a:rPr lang="fi-FI" sz="2000" dirty="0"/>
              <a:t> istunto)</a:t>
            </a:r>
          </a:p>
          <a:p>
            <a:pPr marL="1200150" lvl="2" indent="-285750">
              <a:buClr>
                <a:schemeClr val="accent1"/>
              </a:buClr>
              <a:buFont typeface="Wingdings" panose="05000000000000000000" pitchFamily="2" charset="2"/>
              <a:buChar char="§"/>
            </a:pPr>
            <a:endParaRPr lang="fi-FI" sz="2000" dirty="0"/>
          </a:p>
          <a:p>
            <a:pPr marL="800100" lvl="1" indent="-342900"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fi-FI" sz="2000" i="1" dirty="0"/>
              <a:t>Hyväksyntämenettely</a:t>
            </a:r>
          </a:p>
          <a:p>
            <a:pPr marL="1257300" lvl="2" indent="-342900"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fi-FI" sz="2000" dirty="0"/>
              <a:t>Parlamentilta saatava puoltava lausunto eli hyväksyntä, mutta sillä ei ole lakiesityksen muuttamis- eli valmisteluoikeutta</a:t>
            </a:r>
          </a:p>
          <a:p>
            <a:pPr marL="1257300" lvl="2" indent="-342900">
              <a:buClr>
                <a:schemeClr val="accent1"/>
              </a:buClr>
              <a:buFont typeface="Arial" panose="020B0604020202020204" pitchFamily="34" charset="0"/>
              <a:buChar char="•"/>
            </a:pPr>
            <a:endParaRPr lang="fi-FI" sz="2000" dirty="0"/>
          </a:p>
          <a:p>
            <a:pPr marL="800100" lvl="1" indent="-342900"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fi-FI" sz="2000" i="1" dirty="0"/>
              <a:t>Kuulemismenettely</a:t>
            </a:r>
          </a:p>
          <a:p>
            <a:pPr marL="1257300" lvl="2" indent="-342900"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fi-FI" sz="2000" dirty="0"/>
              <a:t>Parlamentilla ainoastaan oikeus tulla kuulluksi ennen lakiesityksen lopullista hyväksymistä ministerineuvostossa</a:t>
            </a:r>
          </a:p>
          <a:p>
            <a:pPr marL="1257300" lvl="2" indent="-342900">
              <a:buClr>
                <a:schemeClr val="accent1"/>
              </a:buClr>
              <a:buFont typeface="Arial" panose="020B0604020202020204" pitchFamily="34" charset="0"/>
              <a:buChar char="•"/>
            </a:pPr>
            <a:endParaRPr lang="fi-FI" sz="2000" dirty="0"/>
          </a:p>
        </p:txBody>
      </p:sp>
    </p:spTree>
    <p:extLst>
      <p:ext uri="{BB962C8B-B14F-4D97-AF65-F5344CB8AC3E}">
        <p14:creationId xmlns:p14="http://schemas.microsoft.com/office/powerpoint/2010/main" val="79406943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579</TotalTime>
  <Words>134</Words>
  <Application>Microsoft Office PowerPoint</Application>
  <PresentationFormat>Näytössä katseltava diaesitys (4:3)</PresentationFormat>
  <Paragraphs>17</Paragraphs>
  <Slides>2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6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2</vt:i4>
      </vt:variant>
    </vt:vector>
  </HeadingPairs>
  <TitlesOfParts>
    <vt:vector size="9" baseType="lpstr">
      <vt:lpstr>Arial</vt:lpstr>
      <vt:lpstr>Calibri</vt:lpstr>
      <vt:lpstr>Corbel</vt:lpstr>
      <vt:lpstr>Wingdings</vt:lpstr>
      <vt:lpstr>Wingdings 2</vt:lpstr>
      <vt:lpstr>Wingdings 3</vt:lpstr>
      <vt:lpstr>Module</vt:lpstr>
      <vt:lpstr>EU:n päätöksenteko</vt:lpstr>
      <vt:lpstr>PowerPoint-esitys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Yhteiskuntaoppi 1.kurssi</dc:title>
  <dc:creator>Mikko Niemi</dc:creator>
  <cp:lastModifiedBy>Mikko Niemi</cp:lastModifiedBy>
  <cp:revision>82</cp:revision>
  <cp:lastPrinted>2017-08-10T09:54:03Z</cp:lastPrinted>
  <dcterms:created xsi:type="dcterms:W3CDTF">2013-07-30T12:06:37Z</dcterms:created>
  <dcterms:modified xsi:type="dcterms:W3CDTF">2018-03-11T17:48:35Z</dcterms:modified>
</cp:coreProperties>
</file>