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797675" cy="99282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71" y="5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BC9A90-61AC-480D-B7A6-3BC300883C32}" type="datetimeFigureOut">
              <a:rPr lang="fi-FI" smtClean="0"/>
              <a:t>26.1.2023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FB78CF-2978-429E-ABD0-C4DAC1558C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23835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E5BC95-1FC6-4416-9918-5BF9B1F4913A}" type="datetimeFigureOut">
              <a:rPr lang="fi-FI" smtClean="0"/>
              <a:pPr/>
              <a:t>26.1.2023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B3D13D-1456-4484-ADF8-2E1205B9234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924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3D13D-1456-4484-ADF8-2E1205B92340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4712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3D13D-1456-4484-ADF8-2E1205B92340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57146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3D13D-1456-4484-ADF8-2E1205B92340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64262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3D13D-1456-4484-ADF8-2E1205B92340}" type="slidenum">
              <a:rPr lang="fi-FI" smtClean="0"/>
              <a:pPr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35574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3D13D-1456-4484-ADF8-2E1205B92340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9278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sakylkinen kolmio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5408136-7AAF-4A5C-9612-F934D1102299}" type="datetimeFigureOut">
              <a:rPr lang="fi-FI" smtClean="0"/>
              <a:pPr/>
              <a:t>26.1.2023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C172AA1-5CC3-49FA-B20E-CB98ED82F4E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08136-7AAF-4A5C-9612-F934D1102299}" type="datetimeFigureOut">
              <a:rPr lang="fi-FI" smtClean="0"/>
              <a:pPr/>
              <a:t>26.1.2023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2AA1-5CC3-49FA-B20E-CB98ED82F4E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08136-7AAF-4A5C-9612-F934D1102299}" type="datetimeFigureOut">
              <a:rPr lang="fi-FI" smtClean="0"/>
              <a:pPr/>
              <a:t>26.1.2023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2AA1-5CC3-49FA-B20E-CB98ED82F4E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5408136-7AAF-4A5C-9612-F934D1102299}" type="datetimeFigureOut">
              <a:rPr lang="fi-FI" smtClean="0"/>
              <a:pPr/>
              <a:t>26.1.2023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2AA1-5CC3-49FA-B20E-CB98ED82F4E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ainen kolmio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asakylkinen kolmio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5408136-7AAF-4A5C-9612-F934D1102299}" type="datetimeFigureOut">
              <a:rPr lang="fi-FI" smtClean="0"/>
              <a:pPr/>
              <a:t>26.1.2023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C172AA1-5CC3-49FA-B20E-CB98ED82F4EB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1" name="Suora yhdysviiva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5408136-7AAF-4A5C-9612-F934D1102299}" type="datetimeFigureOut">
              <a:rPr lang="fi-FI" smtClean="0"/>
              <a:pPr/>
              <a:t>26.1.2023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C172AA1-5CC3-49FA-B20E-CB98ED82F4E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5408136-7AAF-4A5C-9612-F934D1102299}" type="datetimeFigureOut">
              <a:rPr lang="fi-FI" smtClean="0"/>
              <a:pPr/>
              <a:t>26.1.2023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C172AA1-5CC3-49FA-B20E-CB98ED82F4E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08136-7AAF-4A5C-9612-F934D1102299}" type="datetimeFigureOut">
              <a:rPr lang="fi-FI" smtClean="0"/>
              <a:pPr/>
              <a:t>26.1.2023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2AA1-5CC3-49FA-B20E-CB98ED82F4E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5408136-7AAF-4A5C-9612-F934D1102299}" type="datetimeFigureOut">
              <a:rPr lang="fi-FI" smtClean="0"/>
              <a:pPr/>
              <a:t>26.1.2023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C172AA1-5CC3-49FA-B20E-CB98ED82F4E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5408136-7AAF-4A5C-9612-F934D1102299}" type="datetimeFigureOut">
              <a:rPr lang="fi-FI" smtClean="0"/>
              <a:pPr/>
              <a:t>26.1.2023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C172AA1-5CC3-49FA-B20E-CB98ED82F4E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5408136-7AAF-4A5C-9612-F934D1102299}" type="datetimeFigureOut">
              <a:rPr lang="fi-FI" smtClean="0"/>
              <a:pPr/>
              <a:t>26.1.2023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C172AA1-5CC3-49FA-B20E-CB98ED82F4E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orakulmainen kolmio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uora yhdysviiva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uora yhdysviiva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5408136-7AAF-4A5C-9612-F934D1102299}" type="datetimeFigureOut">
              <a:rPr lang="fi-FI" smtClean="0"/>
              <a:pPr/>
              <a:t>26.1.2023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C172AA1-5CC3-49FA-B20E-CB98ED82F4EB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smtClean="0"/>
              <a:t>TÄRKEIMMÄT LAUSEENJÄSENET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Lauseen jokaisella lausekkeella on oma tehtävänsä: jokainen lauseke tuo lisätietoa lauseeseen ja on lauseessa tietyssä roolissa.</a:t>
            </a:r>
          </a:p>
          <a:p>
            <a:pPr lvl="1"/>
            <a:r>
              <a:rPr lang="fi-FI" dirty="0" smtClean="0"/>
              <a:t>Lauseen kaikilla jäsenillä on nimet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217290"/>
          </a:xfrm>
        </p:spPr>
        <p:txBody>
          <a:bodyPr/>
          <a:lstStyle/>
          <a:p>
            <a:r>
              <a:rPr lang="fi-FI" b="1" dirty="0" smtClean="0"/>
              <a:t>1. PREDIKAATTI (</a:t>
            </a:r>
            <a:r>
              <a:rPr lang="fi-FI" b="1" dirty="0" err="1" smtClean="0"/>
              <a:t>pred</a:t>
            </a:r>
            <a:r>
              <a:rPr lang="fi-FI" b="1" dirty="0" smtClean="0"/>
              <a:t>.)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412776"/>
            <a:ext cx="8507288" cy="5328592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Lauseen ydin on </a:t>
            </a:r>
            <a:r>
              <a:rPr lang="fi-FI" u="sng" dirty="0" smtClean="0"/>
              <a:t>persoonamuotoinen verbi</a:t>
            </a:r>
            <a:r>
              <a:rPr lang="fi-FI" dirty="0" smtClean="0"/>
              <a:t> </a:t>
            </a:r>
            <a:endParaRPr lang="fi-FI" dirty="0"/>
          </a:p>
          <a:p>
            <a:pPr lvl="1"/>
            <a:r>
              <a:rPr lang="fi-FI" dirty="0" smtClean="0"/>
              <a:t>lauseenjäsenenä verbi on nimeltään </a:t>
            </a:r>
            <a:r>
              <a:rPr lang="fi-FI" b="1" u="sng" dirty="0" smtClean="0">
                <a:solidFill>
                  <a:schemeClr val="accent1"/>
                </a:solidFill>
              </a:rPr>
              <a:t>predikaatti</a:t>
            </a:r>
          </a:p>
          <a:p>
            <a:r>
              <a:rPr lang="fi-FI" dirty="0" smtClean="0"/>
              <a:t>Jokaisessa lauseessa on predikaatti</a:t>
            </a:r>
          </a:p>
          <a:p>
            <a:r>
              <a:rPr lang="fi-FI" dirty="0" smtClean="0"/>
              <a:t>Predikaatti vastaa kysymyksiin ”Mitä tekee?” ja ”Mitä tapahtuu?”</a:t>
            </a:r>
          </a:p>
          <a:p>
            <a:r>
              <a:rPr lang="fi-FI" dirty="0" smtClean="0"/>
              <a:t>Taipuu persoona- ja aikamuodoissa</a:t>
            </a:r>
          </a:p>
          <a:p>
            <a:r>
              <a:rPr lang="fi-FI" dirty="0" smtClean="0"/>
              <a:t>Voi olla yksisanainen tai monisanainen (verbiketju) </a:t>
            </a:r>
          </a:p>
          <a:p>
            <a:pPr lvl="1"/>
            <a:r>
              <a:rPr lang="fi-FI" dirty="0" smtClean="0"/>
              <a:t>esim. </a:t>
            </a:r>
            <a:r>
              <a:rPr lang="fi-FI" i="1" dirty="0" smtClean="0"/>
              <a:t>kauhistuin, olin kauhistunut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5282"/>
          </a:xfrm>
        </p:spPr>
        <p:txBody>
          <a:bodyPr/>
          <a:lstStyle/>
          <a:p>
            <a:r>
              <a:rPr lang="fi-FI" b="1" dirty="0" smtClean="0"/>
              <a:t>2. SUBJEKTI (</a:t>
            </a:r>
            <a:r>
              <a:rPr lang="fi-FI" b="1" dirty="0" err="1" smtClean="0"/>
              <a:t>subj</a:t>
            </a:r>
            <a:r>
              <a:rPr lang="fi-FI" b="1" dirty="0" smtClean="0"/>
              <a:t>.)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5040560"/>
          </a:xfrm>
        </p:spPr>
        <p:txBody>
          <a:bodyPr>
            <a:noAutofit/>
          </a:bodyPr>
          <a:lstStyle/>
          <a:p>
            <a:r>
              <a:rPr lang="fi-FI" sz="2900" dirty="0" smtClean="0"/>
              <a:t>Lauseen </a:t>
            </a:r>
            <a:r>
              <a:rPr lang="fi-FI" sz="2900" b="1" u="sng" dirty="0" smtClean="0"/>
              <a:t>tekijä</a:t>
            </a:r>
            <a:r>
              <a:rPr lang="fi-FI" sz="2900" dirty="0" smtClean="0"/>
              <a:t> on lauseenjäsenenä </a:t>
            </a:r>
            <a:r>
              <a:rPr lang="fi-FI" sz="2900" b="1" u="sng" dirty="0" smtClean="0">
                <a:solidFill>
                  <a:schemeClr val="accent1"/>
                </a:solidFill>
              </a:rPr>
              <a:t>subjekti</a:t>
            </a:r>
            <a:endParaRPr lang="fi-FI" sz="2900" dirty="0" smtClean="0"/>
          </a:p>
          <a:p>
            <a:r>
              <a:rPr lang="fi-FI" sz="2900" dirty="0" smtClean="0"/>
              <a:t>Subjekti ilmaisee lisäksi mm. kokijaa ja vastaanottajaa.</a:t>
            </a:r>
          </a:p>
          <a:p>
            <a:r>
              <a:rPr lang="fi-FI" sz="2900" dirty="0" smtClean="0"/>
              <a:t>Vastaa kysymykseen ”Kuka tekee?”</a:t>
            </a:r>
          </a:p>
          <a:p>
            <a:r>
              <a:rPr lang="fi-FI" sz="2900" dirty="0" smtClean="0"/>
              <a:t>Subjektin sijat: nominatiivi, partitiivi, genetiivi</a:t>
            </a:r>
          </a:p>
          <a:p>
            <a:r>
              <a:rPr lang="fi-FI" sz="2900" dirty="0" smtClean="0"/>
              <a:t>Aina subjekti ei ole esillä: se voi olla sulautunut verbiin tai puuttua kokonaan</a:t>
            </a:r>
            <a:endParaRPr lang="fi-FI" sz="29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79512" y="1882808"/>
            <a:ext cx="8784976" cy="4572000"/>
          </a:xfrm>
        </p:spPr>
        <p:txBody>
          <a:bodyPr/>
          <a:lstStyle/>
          <a:p>
            <a:r>
              <a:rPr lang="fi-FI" dirty="0" smtClean="0"/>
              <a:t>Esimerkkejä:</a:t>
            </a:r>
          </a:p>
          <a:p>
            <a:pPr lvl="1">
              <a:buNone/>
            </a:pPr>
            <a:r>
              <a:rPr lang="fi-FI" u="sng" dirty="0" smtClean="0"/>
              <a:t>[</a:t>
            </a:r>
            <a:r>
              <a:rPr lang="fi-FI" i="1" u="sng" dirty="0" smtClean="0"/>
              <a:t>Pekka]</a:t>
            </a:r>
            <a:r>
              <a:rPr lang="fi-FI" i="1" dirty="0" smtClean="0"/>
              <a:t> </a:t>
            </a:r>
            <a:r>
              <a:rPr lang="fi-FI" i="1" u="sng" dirty="0" smtClean="0"/>
              <a:t>katsoo</a:t>
            </a:r>
            <a:r>
              <a:rPr lang="fi-FI" i="1" dirty="0" smtClean="0"/>
              <a:t> </a:t>
            </a:r>
            <a:r>
              <a:rPr lang="fi-FI" dirty="0" smtClean="0"/>
              <a:t>[</a:t>
            </a:r>
            <a:r>
              <a:rPr lang="fi-FI" i="1" dirty="0" smtClean="0"/>
              <a:t>illalla</a:t>
            </a:r>
            <a:r>
              <a:rPr lang="fi-FI" dirty="0" smtClean="0"/>
              <a:t>]</a:t>
            </a:r>
            <a:r>
              <a:rPr lang="fi-FI" i="1" dirty="0" smtClean="0"/>
              <a:t> </a:t>
            </a:r>
            <a:r>
              <a:rPr lang="fi-FI" dirty="0" smtClean="0"/>
              <a:t>[</a:t>
            </a:r>
            <a:r>
              <a:rPr lang="fi-FI" i="1" dirty="0" smtClean="0"/>
              <a:t>elokuvan</a:t>
            </a:r>
            <a:r>
              <a:rPr lang="fi-FI" dirty="0" smtClean="0"/>
              <a:t>]</a:t>
            </a:r>
            <a:r>
              <a:rPr lang="fi-FI" i="1" dirty="0" smtClean="0"/>
              <a:t>.</a:t>
            </a:r>
          </a:p>
          <a:p>
            <a:pPr lvl="1">
              <a:buNone/>
            </a:pPr>
            <a:r>
              <a:rPr lang="fi-FI" dirty="0" smtClean="0"/>
              <a:t>  </a:t>
            </a:r>
            <a:r>
              <a:rPr lang="fi-FI" sz="2000" dirty="0" err="1" smtClean="0"/>
              <a:t>subj</a:t>
            </a:r>
            <a:r>
              <a:rPr lang="fi-FI" sz="2000" dirty="0" smtClean="0"/>
              <a:t>.	</a:t>
            </a:r>
            <a:r>
              <a:rPr lang="fi-FI" sz="2000" dirty="0" err="1" smtClean="0"/>
              <a:t>pred</a:t>
            </a:r>
            <a:r>
              <a:rPr lang="fi-FI" sz="2000" dirty="0" smtClean="0"/>
              <a:t>.</a:t>
            </a:r>
          </a:p>
          <a:p>
            <a:pPr lvl="1">
              <a:buNone/>
            </a:pPr>
            <a:endParaRPr lang="fi-FI" i="1" dirty="0" smtClean="0"/>
          </a:p>
          <a:p>
            <a:pPr lvl="1">
              <a:buNone/>
            </a:pPr>
            <a:r>
              <a:rPr lang="fi-FI" dirty="0" smtClean="0"/>
              <a:t>[</a:t>
            </a:r>
            <a:r>
              <a:rPr lang="fi-FI" i="1" u="sng" dirty="0" smtClean="0"/>
              <a:t>Verenhimoinen vampyyri</a:t>
            </a:r>
            <a:r>
              <a:rPr lang="fi-FI" dirty="0" smtClean="0"/>
              <a:t>]</a:t>
            </a:r>
            <a:r>
              <a:rPr lang="fi-FI" i="1" dirty="0" smtClean="0"/>
              <a:t> </a:t>
            </a:r>
            <a:r>
              <a:rPr lang="fi-FI" i="1" u="sng" dirty="0" smtClean="0"/>
              <a:t>oli pelottanut </a:t>
            </a:r>
            <a:r>
              <a:rPr lang="fi-FI" dirty="0" smtClean="0"/>
              <a:t>[</a:t>
            </a:r>
            <a:r>
              <a:rPr lang="fi-FI" i="1" dirty="0" smtClean="0"/>
              <a:t>Pekkaa</a:t>
            </a:r>
            <a:r>
              <a:rPr lang="fi-FI" dirty="0" smtClean="0"/>
              <a:t>]</a:t>
            </a:r>
            <a:r>
              <a:rPr lang="fi-FI" i="1" dirty="0" smtClean="0"/>
              <a:t>.</a:t>
            </a:r>
          </a:p>
          <a:p>
            <a:pPr lvl="1">
              <a:buNone/>
            </a:pPr>
            <a:r>
              <a:rPr lang="fi-FI" sz="2000" dirty="0" smtClean="0"/>
              <a:t>                   </a:t>
            </a:r>
            <a:r>
              <a:rPr lang="fi-FI" sz="2000" dirty="0" err="1" smtClean="0"/>
              <a:t>subj</a:t>
            </a:r>
            <a:r>
              <a:rPr lang="fi-FI" sz="2000" dirty="0" smtClean="0"/>
              <a:t>.				</a:t>
            </a:r>
            <a:r>
              <a:rPr lang="fi-FI" sz="2000" dirty="0" err="1" smtClean="0"/>
              <a:t>pred</a:t>
            </a:r>
            <a:r>
              <a:rPr lang="fi-FI" sz="2000" dirty="0" smtClean="0"/>
              <a:t>.</a:t>
            </a:r>
          </a:p>
          <a:p>
            <a:pPr lvl="1">
              <a:buNone/>
            </a:pPr>
            <a:endParaRPr lang="fi-FI" sz="2000" dirty="0" smtClean="0"/>
          </a:p>
          <a:p>
            <a:pPr lvl="1">
              <a:buNone/>
            </a:pPr>
            <a:r>
              <a:rPr lang="fi-FI" i="1" u="sng" dirty="0" smtClean="0"/>
              <a:t>Pelkään</a:t>
            </a:r>
            <a:r>
              <a:rPr lang="fi-FI" i="1" dirty="0" smtClean="0"/>
              <a:t> , että </a:t>
            </a:r>
            <a:r>
              <a:rPr lang="fi-FI" dirty="0" smtClean="0"/>
              <a:t>[</a:t>
            </a:r>
            <a:r>
              <a:rPr lang="fi-FI" i="1" dirty="0" smtClean="0"/>
              <a:t>Pekka</a:t>
            </a:r>
            <a:r>
              <a:rPr lang="fi-FI" dirty="0" smtClean="0"/>
              <a:t>]</a:t>
            </a:r>
            <a:r>
              <a:rPr lang="fi-FI" i="1" dirty="0" smtClean="0"/>
              <a:t> </a:t>
            </a:r>
            <a:r>
              <a:rPr lang="fi-FI" u="sng" dirty="0" smtClean="0"/>
              <a:t>saa</a:t>
            </a:r>
            <a:r>
              <a:rPr lang="fi-FI" i="1" dirty="0" smtClean="0"/>
              <a:t> </a:t>
            </a:r>
            <a:r>
              <a:rPr lang="fi-FI" dirty="0" smtClean="0"/>
              <a:t>[</a:t>
            </a:r>
            <a:r>
              <a:rPr lang="fi-FI" i="1" dirty="0" smtClean="0"/>
              <a:t>traumoja</a:t>
            </a:r>
            <a:r>
              <a:rPr lang="fi-FI" dirty="0" smtClean="0"/>
              <a:t>]</a:t>
            </a:r>
            <a:r>
              <a:rPr lang="fi-FI" i="1" dirty="0" smtClean="0"/>
              <a:t>.</a:t>
            </a:r>
          </a:p>
          <a:p>
            <a:pPr lvl="1">
              <a:buNone/>
            </a:pPr>
            <a:r>
              <a:rPr lang="fi-FI" sz="2000" dirty="0" smtClean="0"/>
              <a:t>   </a:t>
            </a:r>
          </a:p>
          <a:p>
            <a:pPr lvl="1">
              <a:buNone/>
            </a:pPr>
            <a:r>
              <a:rPr lang="fi-FI" sz="2000" dirty="0" smtClean="0"/>
              <a:t> </a:t>
            </a:r>
            <a:r>
              <a:rPr lang="fi-FI" sz="2000" dirty="0" err="1" smtClean="0"/>
              <a:t>pred</a:t>
            </a:r>
            <a:r>
              <a:rPr lang="fi-FI" sz="2000" dirty="0" smtClean="0"/>
              <a:t>.   </a:t>
            </a:r>
            <a:r>
              <a:rPr lang="fi-FI" sz="2000" dirty="0" err="1" smtClean="0"/>
              <a:t>subj</a:t>
            </a:r>
            <a:r>
              <a:rPr lang="fi-FI" sz="2000" dirty="0" smtClean="0"/>
              <a:t>.	        </a:t>
            </a:r>
            <a:r>
              <a:rPr lang="fi-FI" sz="2000" dirty="0" err="1" smtClean="0"/>
              <a:t>subj</a:t>
            </a:r>
            <a:r>
              <a:rPr lang="fi-FI" sz="2000" dirty="0" smtClean="0"/>
              <a:t>.      </a:t>
            </a:r>
            <a:r>
              <a:rPr lang="fi-FI" sz="2000" dirty="0" err="1" smtClean="0"/>
              <a:t>pred</a:t>
            </a:r>
            <a:r>
              <a:rPr lang="fi-FI" sz="2000" dirty="0" smtClean="0"/>
              <a:t>. </a:t>
            </a:r>
            <a:endParaRPr lang="fi-FI" sz="2000" dirty="0"/>
          </a:p>
        </p:txBody>
      </p:sp>
      <p:cxnSp>
        <p:nvCxnSpPr>
          <p:cNvPr id="5" name="Suora yhdysviiva 4"/>
          <p:cNvCxnSpPr/>
          <p:nvPr/>
        </p:nvCxnSpPr>
        <p:spPr>
          <a:xfrm>
            <a:off x="1187624" y="5445224"/>
            <a:ext cx="0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uora yhdysviiva 6"/>
          <p:cNvCxnSpPr/>
          <p:nvPr/>
        </p:nvCxnSpPr>
        <p:spPr>
          <a:xfrm>
            <a:off x="2051720" y="5445224"/>
            <a:ext cx="0" cy="57606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rmo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Tarm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Tarm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227</TotalTime>
  <Words>143</Words>
  <Application>Microsoft Office PowerPoint</Application>
  <PresentationFormat>Näytössä katseltava diaesitys (4:3)</PresentationFormat>
  <Paragraphs>32</Paragraphs>
  <Slides>5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Calibri</vt:lpstr>
      <vt:lpstr>Century Gothic</vt:lpstr>
      <vt:lpstr>Verdana</vt:lpstr>
      <vt:lpstr>Wingdings 2</vt:lpstr>
      <vt:lpstr>Tarmo</vt:lpstr>
      <vt:lpstr>TÄRKEIMMÄT LAUSEENJÄSENET</vt:lpstr>
      <vt:lpstr>PowerPoint-esitys</vt:lpstr>
      <vt:lpstr>1. PREDIKAATTI (pred.)</vt:lpstr>
      <vt:lpstr>2. SUBJEKTI (subj.)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TÄRKEIMMÄT LAUSEENJÄSENET</dc:title>
  <dc:creator>Minna</dc:creator>
  <cp:lastModifiedBy>Opettaja</cp:lastModifiedBy>
  <cp:revision>26</cp:revision>
  <cp:lastPrinted>2022-03-02T06:25:23Z</cp:lastPrinted>
  <dcterms:created xsi:type="dcterms:W3CDTF">2012-03-28T12:32:43Z</dcterms:created>
  <dcterms:modified xsi:type="dcterms:W3CDTF">2023-01-26T10:24:13Z</dcterms:modified>
</cp:coreProperties>
</file>