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9"/>
  </p:notesMasterIdLst>
  <p:sldIdLst>
    <p:sldId id="272" r:id="rId2"/>
    <p:sldId id="273" r:id="rId3"/>
    <p:sldId id="256" r:id="rId4"/>
    <p:sldId id="257" r:id="rId5"/>
    <p:sldId id="269" r:id="rId6"/>
    <p:sldId id="259" r:id="rId7"/>
    <p:sldId id="260" r:id="rId8"/>
    <p:sldId id="261" r:id="rId9"/>
    <p:sldId id="274" r:id="rId10"/>
    <p:sldId id="262" r:id="rId11"/>
    <p:sldId id="263" r:id="rId12"/>
    <p:sldId id="264" r:id="rId13"/>
    <p:sldId id="271" r:id="rId14"/>
    <p:sldId id="265" r:id="rId15"/>
    <p:sldId id="266" r:id="rId16"/>
    <p:sldId id="267" r:id="rId17"/>
    <p:sldId id="270" r:id="rId18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0" roundtripDataSignature="AMtx7mg/wtmZwDv+AKEZE0hCh88a01u9H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392"/>
    <p:restoredTop sz="94655"/>
  </p:normalViewPr>
  <p:slideViewPr>
    <p:cSldViewPr snapToGrid="0">
      <p:cViewPr varScale="1">
        <p:scale>
          <a:sx n="69" d="100"/>
          <a:sy n="69" d="100"/>
        </p:scale>
        <p:origin x="408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a703a30991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a703a30991_0_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ga703a30991_0_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i-FI"/>
              <a:t>12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hjä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pystysuora teksti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ystysuora otsikko ja teksti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dia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san ylätunniste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0" name="Google Shape;40;p1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1" name="Google Shape;41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ailu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1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8" name="Google Shape;48;p1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1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ollinen sisältö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ollinen kuva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2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Ilmastonmuutoksen syyt ja mekanismit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Kpl 3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602546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88B0E0B-537F-1B4B-92E0-AFCE5971E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350"/>
          </a:xfrm>
        </p:spPr>
        <p:txBody>
          <a:bodyPr>
            <a:normAutofit/>
          </a:bodyPr>
          <a:lstStyle/>
          <a:p>
            <a:r>
              <a:rPr lang="fi-FI" sz="3200" dirty="0"/>
              <a:t>Ilmakehän hiilidioksidipitoisuuden kehitys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1A5418A-C4EB-D64D-984A-74454AD423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8F0F2309-7549-8A43-85AA-82EDB835A5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546" y="868363"/>
            <a:ext cx="8834907" cy="5074550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D15EB4BE-DC22-884A-AAB2-79BF0FD261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56" y="6086450"/>
            <a:ext cx="1371644" cy="771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9BDB550-3935-754E-801F-1A1714B01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3200" dirty="0"/>
              <a:t/>
            </a:r>
            <a:br>
              <a:rPr lang="fi-FI" sz="3200" dirty="0"/>
            </a:br>
            <a:r>
              <a:rPr lang="fi-FI" sz="3200" dirty="0"/>
              <a:t>Suomen keskilämpötilat vuosina 1850-2019</a:t>
            </a:r>
            <a:br>
              <a:rPr lang="fi-FI" sz="3200" dirty="0"/>
            </a:br>
            <a:endParaRPr lang="fi-FI" sz="3200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ECA94B0-4633-4B41-AA5E-1E451EB27F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114300" indent="0">
              <a:buNone/>
            </a:pPr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C5025B85-2CA4-C442-B263-09247717B9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061" y="1253379"/>
            <a:ext cx="8573877" cy="4351242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6CFA5005-E3E2-7B45-85C5-B0B497ACB3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56" y="6086450"/>
            <a:ext cx="1371644" cy="771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ga703a30991_0_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1500" y="882625"/>
            <a:ext cx="8540999" cy="4675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FBECBBA8-E7CB-4A4A-84AE-421ED347E8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56" y="6086450"/>
            <a:ext cx="1371644" cy="771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3CD2A3CF-E83E-CE46-9780-296D0EAFB8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8840"/>
            <a:ext cx="9144000" cy="2560320"/>
          </a:xfrm>
          <a:prstGeom prst="rect">
            <a:avLst/>
          </a:prstGeom>
        </p:spPr>
      </p:pic>
      <p:sp>
        <p:nvSpPr>
          <p:cNvPr id="6" name="Otsikko 5">
            <a:extLst>
              <a:ext uri="{FF2B5EF4-FFF2-40B4-BE49-F238E27FC236}">
                <a16:creationId xmlns:a16="http://schemas.microsoft.com/office/drawing/2014/main" id="{FA5F9062-942F-9B4C-A0CE-BD092B4F1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Maapallon erilaisten pintojen </a:t>
            </a:r>
            <a:r>
              <a:rPr lang="fi-FI" dirty="0" err="1"/>
              <a:t>albedoarvoja</a:t>
            </a:r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0FF147EC-EF28-0A49-BF4E-154E4E2ED9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56" y="6086450"/>
            <a:ext cx="1371644" cy="7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13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01830C6-C51F-1E4D-B586-BE58C6D0762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i-FI" dirty="0"/>
              <a:t>Maapallon keskilämpötilan nousu eri skenaarioiden mukaan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066A7799-917C-C440-B784-0D01AC312F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183" y="2109157"/>
            <a:ext cx="8757634" cy="2922860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E6265061-43BD-704E-972C-A6B8888B0D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56" y="6086450"/>
            <a:ext cx="1371644" cy="771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0"/>
          <p:cNvSpPr txBox="1"/>
          <p:nvPr/>
        </p:nvSpPr>
        <p:spPr>
          <a:xfrm>
            <a:off x="457200" y="274638"/>
            <a:ext cx="8229600" cy="749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fi-FI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Keskilämpötilan muutos vuosina 2081–2100 verrattuna vuosien 1986–2005 keskiarvoon</a:t>
            </a: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867EB0C9-A8CD-7949-98CB-1C534F8F0F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668" y="1857043"/>
            <a:ext cx="8945207" cy="3075566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75E59083-1472-D249-9399-C26E3DBD2A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56" y="6086450"/>
            <a:ext cx="1371644" cy="771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1"/>
          <p:cNvSpPr txBox="1"/>
          <p:nvPr/>
        </p:nvSpPr>
        <p:spPr>
          <a:xfrm>
            <a:off x="457200" y="302248"/>
            <a:ext cx="8229600" cy="1354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fi-FI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Keskimääräinen vuotuisen sademäärän muutos vuosina 2081–2100 verrattuna vuosien 1986–2005 keskiarvoon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28402FCE-F0B2-F045-8BF3-C57CC452FCAF}"/>
              </a:ext>
            </a:extLst>
          </p:cNvPr>
          <p:cNvSpPr txBox="1"/>
          <p:nvPr/>
        </p:nvSpPr>
        <p:spPr>
          <a:xfrm>
            <a:off x="199623" y="1745781"/>
            <a:ext cx="37465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Tiukat kasvihuonekaasupäästöjen rajoitukset</a:t>
            </a: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CB9ADB01-B14F-0848-81B0-76D146E58435}"/>
              </a:ext>
            </a:extLst>
          </p:cNvPr>
          <p:cNvSpPr txBox="1"/>
          <p:nvPr/>
        </p:nvSpPr>
        <p:spPr>
          <a:xfrm>
            <a:off x="4572000" y="1745781"/>
            <a:ext cx="39276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Nykytahdilla kasvavat kasvihuonekaasupäästöt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795F977A-0812-364F-B3E1-84B89A48B8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32300"/>
            <a:ext cx="9144000" cy="3033807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44F84238-82F2-1445-A9E8-9978E79963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56" y="6086450"/>
            <a:ext cx="1371644" cy="771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F064C11D-2114-5945-BFF1-E657062A58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245" y="213185"/>
            <a:ext cx="8345510" cy="6233053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FF1C62BC-31CD-9044-869E-3796B3A75E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56" y="6086450"/>
            <a:ext cx="1371644" cy="7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88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asvihuoneilmiö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083" y="2729345"/>
            <a:ext cx="5600917" cy="36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tsikk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idx="1"/>
          </p:nvPr>
        </p:nvSpPr>
        <p:spPr>
          <a:xfrm>
            <a:off x="457200" y="274638"/>
            <a:ext cx="4038600" cy="5851525"/>
          </a:xfrm>
        </p:spPr>
        <p:txBody>
          <a:bodyPr>
            <a:normAutofit fontScale="85000" lnSpcReduction="20000"/>
          </a:bodyPr>
          <a:lstStyle/>
          <a:p>
            <a:pPr marL="0" lvl="0" indent="0">
              <a:spcBef>
                <a:spcPts val="0"/>
              </a:spcBef>
              <a:buNone/>
            </a:pPr>
            <a:endParaRPr lang="fi-FI" sz="4400" dirty="0"/>
          </a:p>
          <a:p>
            <a:pPr marL="0" lvl="0" indent="0">
              <a:spcBef>
                <a:spcPts val="0"/>
              </a:spcBef>
              <a:buNone/>
            </a:pPr>
            <a:r>
              <a:rPr lang="fi-FI" dirty="0"/>
              <a:t>• Kasvihuoneilmiö mahdollistaa elämän maapallolla.</a:t>
            </a:r>
          </a:p>
          <a:p>
            <a:pPr marL="0" lvl="0" indent="0">
              <a:spcBef>
                <a:spcPts val="0"/>
              </a:spcBef>
              <a:buNone/>
            </a:pPr>
            <a:endParaRPr lang="fi-FI" dirty="0"/>
          </a:p>
          <a:p>
            <a:pPr marL="0" lvl="0" indent="0">
              <a:spcBef>
                <a:spcPts val="0"/>
              </a:spcBef>
              <a:buNone/>
            </a:pPr>
            <a:r>
              <a:rPr lang="fi-FI" dirty="0"/>
              <a:t>• Tärkein kasvihuonekaasu on vesihöyry, joka aiheuttaa yli puolet luonnollisesta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fi-FI" dirty="0"/>
              <a:t>kasvihuoneilmiöstä.</a:t>
            </a:r>
          </a:p>
          <a:p>
            <a:pPr marL="0" lvl="0" indent="0">
              <a:spcBef>
                <a:spcPts val="0"/>
              </a:spcBef>
              <a:buNone/>
            </a:pPr>
            <a:endParaRPr lang="fi-FI" dirty="0"/>
          </a:p>
          <a:p>
            <a:pPr marL="0" lvl="0" indent="0">
              <a:spcBef>
                <a:spcPts val="0"/>
              </a:spcBef>
              <a:buNone/>
            </a:pPr>
            <a:r>
              <a:rPr lang="fi-FI" dirty="0" smtClean="0"/>
              <a:t>•Ilmastonmuutos </a:t>
            </a:r>
            <a:r>
              <a:rPr lang="fi-FI" dirty="0"/>
              <a:t>tarkoittaa ilmastollisten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fi-FI" dirty="0"/>
              <a:t>olojen vaihtelua, jota tapahtuu eri aikaväleillä ja eri alueilla joko luonnollisten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fi-FI" dirty="0"/>
              <a:t>tekijöiden tai ihmiskunnan vaikutuksesta</a:t>
            </a:r>
            <a:r>
              <a:rPr lang="fi-FI" dirty="0" smtClean="0"/>
              <a:t>. Maapallon ilmasto on vaihdellut aina</a:t>
            </a:r>
            <a:endParaRPr lang="fi-FI" dirty="0"/>
          </a:p>
          <a:p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idx="2"/>
          </p:nvPr>
        </p:nvSpPr>
        <p:spPr>
          <a:xfrm>
            <a:off x="9691254" y="2963863"/>
            <a:ext cx="4038600" cy="4525963"/>
          </a:xfrm>
        </p:spPr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3896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6499"/>
                    </a14:imgEffect>
                    <a14:imgEffect>
                      <a14:saturation sat="5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10836" y="-601397"/>
            <a:ext cx="9254836" cy="7459398"/>
          </a:xfrm>
          <a:prstGeom prst="rect">
            <a:avLst/>
          </a:prstGeom>
        </p:spPr>
      </p:pic>
      <p:sp>
        <p:nvSpPr>
          <p:cNvPr id="88" name="Google Shape;88;p1"/>
          <p:cNvSpPr/>
          <p:nvPr/>
        </p:nvSpPr>
        <p:spPr>
          <a:xfrm>
            <a:off x="517795" y="1763284"/>
            <a:ext cx="7704856" cy="4708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• Planetaariset tekijät ja tulivuoret muuttavat maapallon lämpötiloja.</a:t>
            </a:r>
            <a:endParaRPr sz="20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• Kasvihuonekaasujen lisääntyminen aiheuttaa nykyisen ilmastonmuutoksen</a:t>
            </a:r>
            <a:r>
              <a:rPr lang="fi-FI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sz="2000" dirty="0" smtClean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CO</a:t>
            </a:r>
            <a:r>
              <a:rPr lang="fi-FI" sz="2000" baseline="-25000" dirty="0" smtClean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2</a:t>
            </a:r>
            <a:r>
              <a:rPr lang="fi-FI" sz="2000" dirty="0" smtClean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, CH</a:t>
            </a:r>
            <a:r>
              <a:rPr lang="fi-FI" sz="2000" baseline="-25000" dirty="0" smtClean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4</a:t>
            </a:r>
            <a:r>
              <a:rPr lang="fi-FI" sz="2000" dirty="0" smtClean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, H</a:t>
            </a:r>
            <a:r>
              <a:rPr lang="fi-FI" sz="2000" baseline="-25000" dirty="0" smtClean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2</a:t>
            </a:r>
            <a:r>
              <a:rPr lang="fi-FI" sz="2000" dirty="0" smtClean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O, N</a:t>
            </a:r>
            <a:r>
              <a:rPr lang="fi-FI" sz="2000" baseline="-25000" dirty="0" smtClean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2</a:t>
            </a:r>
            <a:r>
              <a:rPr lang="fi-FI" sz="2000" dirty="0" smtClean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O</a:t>
            </a:r>
            <a:endParaRPr sz="20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• Useimmat pienhiukkaset viilentävät alailmakehää. Muista pienhiukkasista poiketen musta hiili eli noki kuitenkin lämmittää </a:t>
            </a:r>
            <a:r>
              <a:rPr lang="fi-FI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ilmastoa </a:t>
            </a:r>
            <a:r>
              <a:rPr lang="fi-FI" sz="20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albedovaikutuksen</a:t>
            </a:r>
            <a:r>
              <a:rPr lang="fi-FI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vähenemisen vuoksi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• Ilmastomallit jäljittelevät eri ilmastotekijöiden vuorovaikutuksia.</a:t>
            </a:r>
            <a:endParaRPr sz="20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• IPCC eli hallitustenvälinen ilmastonmuutospaneeli laatii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ilmastoskenaarioita.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0C42619B-F199-164D-9F2C-E84EDCAC77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56" y="6086450"/>
            <a:ext cx="1371644" cy="771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 txBox="1"/>
          <p:nvPr/>
        </p:nvSpPr>
        <p:spPr>
          <a:xfrm>
            <a:off x="457200" y="274638"/>
            <a:ext cx="8229600" cy="749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i-FI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Kasvihuoneilmiö</a:t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7EC79D42-1795-C444-A6A2-3AECFEA9B8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68755"/>
            <a:ext cx="9144000" cy="3920490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8265AE37-4DA1-8B47-9855-F7D6C52C00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56" y="6086450"/>
            <a:ext cx="1371644" cy="771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BA541D3D-3655-A94C-9832-02985E4E8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2400" dirty="0"/>
              <a:t>Maapallon keskilämpötilan vaihtelu 60 miljoonan vuoden ajalta ja kehitysnäkymiä tulevaisuuden ilmastosta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8107BDF1-8594-0548-8650-2A93963410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178FB2C4-C641-B54A-9BD3-96C2282843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4547" y="1600200"/>
            <a:ext cx="9144000" cy="4046220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1F443D4F-46B7-5F48-923A-6157ED312D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56" y="6086450"/>
            <a:ext cx="1371644" cy="7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55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7A64685-4067-754D-92CB-A995EE90C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527" y="274637"/>
            <a:ext cx="4239491" cy="4837689"/>
          </a:xfrm>
        </p:spPr>
        <p:txBody>
          <a:bodyPr>
            <a:normAutofit/>
          </a:bodyPr>
          <a:lstStyle/>
          <a:p>
            <a:r>
              <a:rPr lang="fi-FI" dirty="0"/>
              <a:t>Maapallon </a:t>
            </a:r>
            <a:r>
              <a:rPr lang="fi-FI" i="1" dirty="0"/>
              <a:t>kiertoradan</a:t>
            </a:r>
            <a:r>
              <a:rPr lang="fi-FI" dirty="0"/>
              <a:t> ja </a:t>
            </a:r>
            <a:r>
              <a:rPr lang="fi-FI" i="1" dirty="0"/>
              <a:t>akselikulman </a:t>
            </a:r>
            <a:r>
              <a:rPr lang="fi-FI" i="1" dirty="0" smtClean="0"/>
              <a:t/>
            </a:r>
            <a:br>
              <a:rPr lang="fi-FI" i="1" dirty="0" smtClean="0"/>
            </a:br>
            <a:r>
              <a:rPr lang="fi-FI" dirty="0" smtClean="0"/>
              <a:t>ja </a:t>
            </a:r>
            <a:r>
              <a:rPr lang="fi-FI" i="1" dirty="0" smtClean="0"/>
              <a:t>akselin suunnan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vaikutuksia </a:t>
            </a:r>
            <a:r>
              <a:rPr lang="fi-FI" dirty="0"/>
              <a:t>lämpötiloihin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95C6A91E-F728-FD4B-A2D6-8B7D4BA5C8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6389" y="0"/>
            <a:ext cx="2970657" cy="7010401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E976C385-0278-6942-804F-E5D2B89180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56" y="6086450"/>
            <a:ext cx="1371644" cy="771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A2AD517-53B9-9649-9212-7AA0EADE6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Globaali lämpötilapoikkeama verrattuna 1900-luvun keskiarvoon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FB14B13-E44D-C940-B099-710E84246F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841680"/>
            <a:ext cx="8229600" cy="4284484"/>
          </a:xfrm>
        </p:spPr>
        <p:txBody>
          <a:bodyPr/>
          <a:lstStyle/>
          <a:p>
            <a:pPr marL="114300" indent="0">
              <a:buNone/>
            </a:pPr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820E329E-B317-6243-A3B3-6D61E3A872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576" y="1653015"/>
            <a:ext cx="8688721" cy="4344361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6B81510C-9542-1A44-A24B-93DFB94C50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56" y="6086450"/>
            <a:ext cx="1371644" cy="771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BFCEF2B-2A6C-8245-BFDB-D3C9D37C4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Yleisimpiä ihmisten tuottamia kasvihuonekaasuja ja niiden lähteitä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A56EE8D-B0B3-B840-9D1B-EE2364D3F5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4580AE7B-8164-2F40-8CD4-637B17CF18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51501"/>
            <a:ext cx="9144000" cy="4023360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71006917-20A0-0448-9035-3E6733E6D6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56" y="6086450"/>
            <a:ext cx="1371644" cy="771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Kasvihuonekaasujen lähteitä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Fossiiliset polttoaineet</a:t>
            </a:r>
          </a:p>
          <a:p>
            <a:pPr lvl="1"/>
            <a:r>
              <a:rPr lang="fi-FI" dirty="0" smtClean="0"/>
              <a:t>Liikenne, teollisuus, yhdyskunta (sähkön- ja </a:t>
            </a:r>
            <a:r>
              <a:rPr lang="fi-FI" dirty="0" err="1" smtClean="0"/>
              <a:t>lämmöntuotanto,kaatopaikat</a:t>
            </a:r>
            <a:r>
              <a:rPr lang="fi-FI" dirty="0" smtClean="0"/>
              <a:t>, jätteet, jätevedet..)</a:t>
            </a:r>
          </a:p>
          <a:p>
            <a:r>
              <a:rPr lang="fi-FI" dirty="0" smtClean="0"/>
              <a:t>Metsien poltto</a:t>
            </a:r>
          </a:p>
          <a:p>
            <a:r>
              <a:rPr lang="fi-FI" dirty="0" smtClean="0"/>
              <a:t>Maatalous, lannoitus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11453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210</Words>
  <Application>Microsoft Office PowerPoint</Application>
  <PresentationFormat>Näytössä katseltava diaesitys (4:3)</PresentationFormat>
  <Paragraphs>42</Paragraphs>
  <Slides>17</Slides>
  <Notes>11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Office-teema</vt:lpstr>
      <vt:lpstr>Ilmastonmuutoksen syyt ja mekanismit</vt:lpstr>
      <vt:lpstr>PowerPoint-esitys</vt:lpstr>
      <vt:lpstr>PowerPoint-esitys</vt:lpstr>
      <vt:lpstr>PowerPoint-esitys</vt:lpstr>
      <vt:lpstr>Maapallon keskilämpötilan vaihtelu 60 miljoonan vuoden ajalta ja kehitysnäkymiä tulevaisuuden ilmastosta</vt:lpstr>
      <vt:lpstr>Maapallon kiertoradan ja akselikulman  ja akselin suunnan vaikutuksia lämpötiloihin</vt:lpstr>
      <vt:lpstr>Globaali lämpötilapoikkeama verrattuna 1900-luvun keskiarvoon</vt:lpstr>
      <vt:lpstr>Yleisimpiä ihmisten tuottamia kasvihuonekaasuja ja niiden lähteitä</vt:lpstr>
      <vt:lpstr>Kasvihuonekaasujen lähteitä</vt:lpstr>
      <vt:lpstr>Ilmakehän hiilidioksidipitoisuuden kehitys</vt:lpstr>
      <vt:lpstr> Suomen keskilämpötilat vuosina 1850-2019 </vt:lpstr>
      <vt:lpstr>PowerPoint-esitys</vt:lpstr>
      <vt:lpstr>Maapallon erilaisten pintojen albedoarvoja</vt:lpstr>
      <vt:lpstr>Maapallon keskilämpötilan nousu eri skenaarioiden mukaan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Päivi Putkonen</dc:creator>
  <cp:lastModifiedBy>Senni Alatalo</cp:lastModifiedBy>
  <cp:revision>16</cp:revision>
  <dcterms:created xsi:type="dcterms:W3CDTF">2017-08-13T09:32:33Z</dcterms:created>
  <dcterms:modified xsi:type="dcterms:W3CDTF">2021-09-28T08:10:31Z</dcterms:modified>
</cp:coreProperties>
</file>