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  <p:sldMasterId id="2147483724" r:id="rId4"/>
    <p:sldMasterId id="2147483753" r:id="rId5"/>
  </p:sldMasterIdLst>
  <p:notesMasterIdLst>
    <p:notesMasterId r:id="rId13"/>
  </p:notesMasterIdLst>
  <p:sldIdLst>
    <p:sldId id="353" r:id="rId6"/>
    <p:sldId id="341" r:id="rId7"/>
    <p:sldId id="357" r:id="rId8"/>
    <p:sldId id="358" r:id="rId9"/>
    <p:sldId id="348" r:id="rId10"/>
    <p:sldId id="359" r:id="rId11"/>
    <p:sldId id="351" r:id="rId12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45464-118E-44D6-A9DB-EC07959BBC5B}" type="datetimeFigureOut">
              <a:rPr lang="fi-FI" smtClean="0"/>
              <a:t>11.4.2018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E6805-BD52-41FF-9EE9-B632D47D26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467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 descr="JYU_tunnus_pysty_FIN-ENG_ne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6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Ryhmitä 22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4" name="Suorakulmio 23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51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24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80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D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919_duotone copy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Ryhmitä 21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3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82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2134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49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3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075769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092886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938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1320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40487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tsikko 1"/>
          <p:cNvSpPr>
            <a:spLocks noGrp="1"/>
          </p:cNvSpPr>
          <p:nvPr>
            <p:ph type="ctrTitle"/>
          </p:nvPr>
        </p:nvSpPr>
        <p:spPr>
          <a:xfrm>
            <a:off x="457200" y="2778004"/>
            <a:ext cx="488670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2" name="Alaotsikko 2"/>
          <p:cNvSpPr>
            <a:spLocks noGrp="1"/>
          </p:cNvSpPr>
          <p:nvPr>
            <p:ph type="subTitle" idx="1"/>
          </p:nvPr>
        </p:nvSpPr>
        <p:spPr>
          <a:xfrm>
            <a:off x="457200" y="4795121"/>
            <a:ext cx="488670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47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D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uotone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Otsikko 1"/>
          <p:cNvSpPr>
            <a:spLocks noGrp="1"/>
          </p:cNvSpPr>
          <p:nvPr>
            <p:ph type="ctrTitle"/>
          </p:nvPr>
        </p:nvSpPr>
        <p:spPr>
          <a:xfrm>
            <a:off x="3191307" y="2255337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18" name="Alaotsikko 2"/>
          <p:cNvSpPr>
            <a:spLocks noGrp="1"/>
          </p:cNvSpPr>
          <p:nvPr>
            <p:ph type="subTitle" idx="1"/>
          </p:nvPr>
        </p:nvSpPr>
        <p:spPr>
          <a:xfrm>
            <a:off x="3191307" y="4272454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7872685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3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017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A97B-661D-4DE9-A464-AB4312DD5070}" type="datetimeFigureOut">
              <a:rPr lang="fi-FI" smtClean="0"/>
              <a:t>11.4.2018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3EB-ED84-4BDD-B105-9835ACE47A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420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A97B-661D-4DE9-A464-AB4312DD5070}" type="datetimeFigureOut">
              <a:rPr lang="fi-FI" smtClean="0"/>
              <a:t>11.4.2018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3EB-ED84-4BDD-B105-9835ACE47A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188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7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299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3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5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548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54C52-414C-4689-B6A9-94C98E4BF489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91164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D9250-C1B7-454A-9551-8FA35F34E11B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74529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184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36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17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7" name="Ryhmitä 16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80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 3006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13" name="Kuva 12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tx2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4668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8" name="Suorakulmio 17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1A97B-661D-4DE9-A464-AB4312DD5070}" type="datetimeFigureOut">
              <a:rPr lang="fi-FI" smtClean="0"/>
              <a:t>11.4.2018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3EB-ED84-4BDD-B105-9835ACE47A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71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DSC_1438_duoton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4" y="1952491"/>
            <a:ext cx="572725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3969608"/>
            <a:ext cx="5727252" cy="8759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13" name="Kuva 12" descr="JYU_tunnus_pysty_FIN-ENG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44" y="4928407"/>
            <a:ext cx="1881873" cy="1224530"/>
          </a:xfrm>
          <a:prstGeom prst="rect">
            <a:avLst/>
          </a:prstGeom>
        </p:spPr>
      </p:pic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9862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7872685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36235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Ryhmitä 13"/>
          <p:cNvGrpSpPr/>
          <p:nvPr userDrawn="1"/>
        </p:nvGrpSpPr>
        <p:grpSpPr>
          <a:xfrm rot="5400000">
            <a:off x="8248258" y="142284"/>
            <a:ext cx="763388" cy="1028096"/>
            <a:chOff x="457200" y="-1"/>
            <a:chExt cx="827393" cy="1114295"/>
          </a:xfrm>
        </p:grpSpPr>
        <p:sp>
          <p:nvSpPr>
            <p:cNvPr id="15" name="Suorakulmio 1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6" name="Kuva 15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950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Kuva 10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70752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815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DSC_0676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691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10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20805"/>
            <a:ext cx="831227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20805"/>
            <a:ext cx="2147658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rgbClr val="F1563F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20805"/>
            <a:ext cx="454016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 descr="JYU_tunnus_vaaka_FIN_neg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5613406"/>
            <a:ext cx="2456184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14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8839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9" name="Ryhmitä 18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571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45657E-C81B-47C4-BE55-BDA7CC7C81CB}" type="datetime1">
              <a:rPr lang="fi-FI" smtClean="0"/>
              <a:pPr/>
              <a:t>11.4.2018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061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11.4.2018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7" name="Suorakulmio 16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17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619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728181"/>
            <a:ext cx="4411494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745298"/>
            <a:ext cx="4411494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Ryhmitä 12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6" name="Suorakulmio 15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7207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CBA730CD-C22B-4C1C-BB64-A524C293575F}" type="datetime1">
              <a:rPr lang="fi-FI" smtClean="0"/>
              <a:pPr/>
              <a:t>11.4.2018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417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4381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Ryhmitä 1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5735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7" name="Ryhmitä 16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8689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6" name="Ryhmitä 15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18" name="Suorakulmio 17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2800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8270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39139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9422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4374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2768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_DSC839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28" name="Ryhmitä 27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9" name="Suorakulmio 28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30" name="Kuva 29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1046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6626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3856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11.4.2018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912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C29A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097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DSC_06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457200" y="2829275"/>
            <a:ext cx="5444766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457200" y="4846392"/>
            <a:ext cx="5444766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grpSp>
        <p:nvGrpSpPr>
          <p:cNvPr id="15" name="Ryhmitä 14"/>
          <p:cNvGrpSpPr/>
          <p:nvPr userDrawn="1"/>
        </p:nvGrpSpPr>
        <p:grpSpPr>
          <a:xfrm>
            <a:off x="457201" y="0"/>
            <a:ext cx="763388" cy="1028096"/>
            <a:chOff x="457200" y="-1"/>
            <a:chExt cx="827393" cy="1114295"/>
          </a:xfrm>
        </p:grpSpPr>
        <p:sp>
          <p:nvSpPr>
            <p:cNvPr id="25" name="Suorakulmio 24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6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01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977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191307" y="2830749"/>
            <a:ext cx="5444766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91307" y="4847866"/>
            <a:ext cx="5444766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Ryhmitä 14"/>
          <p:cNvGrpSpPr/>
          <p:nvPr userDrawn="1"/>
        </p:nvGrpSpPr>
        <p:grpSpPr>
          <a:xfrm>
            <a:off x="7872685" y="0"/>
            <a:ext cx="763388" cy="1028096"/>
            <a:chOff x="457200" y="-1"/>
            <a:chExt cx="827393" cy="1114295"/>
          </a:xfrm>
        </p:grpSpPr>
        <p:sp>
          <p:nvSpPr>
            <p:cNvPr id="23" name="Suorakulmio 22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5" name="Kuva 24" descr="JYU_tunnus-25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30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20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1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21" Type="http://schemas.openxmlformats.org/officeDocument/2006/relationships/image" Target="../media/image20.png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07" r:id="rId2"/>
    <p:sldLayoutId id="2147483708" r:id="rId3"/>
    <p:sldLayoutId id="2147483709" r:id="rId4"/>
    <p:sldLayoutId id="2147483689" r:id="rId5"/>
    <p:sldLayoutId id="2147483701" r:id="rId6"/>
    <p:sldLayoutId id="2147483702" r:id="rId7"/>
    <p:sldLayoutId id="2147483703" r:id="rId8"/>
    <p:sldLayoutId id="2147483704" r:id="rId9"/>
    <p:sldLayoutId id="2147483706" r:id="rId10"/>
    <p:sldLayoutId id="2147483705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71" r:id="rId17"/>
    <p:sldLayoutId id="2147483772" r:id="rId18"/>
    <p:sldLayoutId id="2147483773" r:id="rId19"/>
    <p:sldLayoutId id="2147483774" r:id="rId20"/>
    <p:sldLayoutId id="2147483775" r:id="rId2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itä 18"/>
          <p:cNvGrpSpPr/>
          <p:nvPr userDrawn="1"/>
        </p:nvGrpSpPr>
        <p:grpSpPr>
          <a:xfrm>
            <a:off x="7923412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7" r:id="rId3"/>
    <p:sldLayoutId id="2147483750" r:id="rId4"/>
    <p:sldLayoutId id="2147483752" r:id="rId5"/>
    <p:sldLayoutId id="2147483719" r:id="rId6"/>
    <p:sldLayoutId id="2147483717" r:id="rId7"/>
    <p:sldLayoutId id="2147483651" r:id="rId8"/>
    <p:sldLayoutId id="2147483722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777" r:id="rId18"/>
    <p:sldLayoutId id="2147483778" r:id="rId1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2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3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smtClean="0"/>
              <a:t>24.1.2018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48E4C842-9D56-0E4E-9344-4F6611C275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2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46" r:id="rId3"/>
    <p:sldLayoutId id="2147483747" r:id="rId4"/>
  </p:sldLayoutIdLst>
  <p:hf hd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11.4.2018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Ryhmitä 18"/>
          <p:cNvGrpSpPr/>
          <p:nvPr userDrawn="1"/>
        </p:nvGrpSpPr>
        <p:grpSpPr>
          <a:xfrm>
            <a:off x="7923412" y="0"/>
            <a:ext cx="763388" cy="1028096"/>
            <a:chOff x="457200" y="-1"/>
            <a:chExt cx="827393" cy="1114295"/>
          </a:xfrm>
        </p:grpSpPr>
        <p:sp>
          <p:nvSpPr>
            <p:cNvPr id="20" name="Suorakulmio 19"/>
            <p:cNvSpPr/>
            <p:nvPr userDrawn="1"/>
          </p:nvSpPr>
          <p:spPr>
            <a:xfrm>
              <a:off x="457200" y="-1"/>
              <a:ext cx="827393" cy="111429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1" name="Kuva 20" descr="JYU_tunnus-25.png"/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556" y="179812"/>
              <a:ext cx="350680" cy="79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31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0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1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2" y="3971022"/>
            <a:ext cx="7772400" cy="104377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Strategiatyö jatkuu </a:t>
            </a:r>
            <a:r>
              <a:rPr lang="fi-FI" dirty="0" err="1" smtClean="0"/>
              <a:t>ym</a:t>
            </a:r>
            <a:r>
              <a:rPr lang="fi-FI" dirty="0" smtClean="0"/>
              <a:t> ajankohtaista</a:t>
            </a:r>
            <a:br>
              <a:rPr lang="fi-FI" dirty="0" smtClean="0"/>
            </a:br>
            <a:r>
              <a:rPr lang="fi-FI" sz="2200" dirty="0" smtClean="0"/>
              <a:t>PKR 9.4.2018 Mirja Hirvensalo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0"/>
          </p:nvPr>
        </p:nvSpPr>
        <p:spPr>
          <a:xfrm>
            <a:off x="687181" y="4953908"/>
            <a:ext cx="7842663" cy="1177718"/>
          </a:xfrm>
        </p:spPr>
        <p:txBody>
          <a:bodyPr/>
          <a:lstStyle/>
          <a:p>
            <a:r>
              <a:rPr lang="fi-FI" dirty="0" smtClean="0"/>
              <a:t>Tutkimuksen itsearviointi – miten tutkimus linkittyy opetukseen</a:t>
            </a:r>
          </a:p>
          <a:p>
            <a:r>
              <a:rPr lang="fi-FI" dirty="0" err="1" smtClean="0"/>
              <a:t>Opetussuunntelman</a:t>
            </a:r>
            <a:r>
              <a:rPr lang="fi-FI" dirty="0" smtClean="0"/>
              <a:t> yhteys opetusohjelmaan ja työsuunnitelmaan -osaamiskartoitus</a:t>
            </a:r>
          </a:p>
          <a:p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893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57200" y="408978"/>
            <a:ext cx="7622931" cy="1019912"/>
          </a:xfrm>
        </p:spPr>
        <p:txBody>
          <a:bodyPr>
            <a:noAutofit/>
          </a:bodyPr>
          <a:lstStyle/>
          <a:p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strategian valmistelu ja  2020-2023 opetussuunnitelmauudistuksen aloitus</a:t>
            </a:r>
            <a:endParaRPr lang="fi-FI" sz="28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800" b="1" dirty="0" smtClean="0"/>
              <a:t>Kevät 2018 </a:t>
            </a:r>
          </a:p>
          <a:p>
            <a:r>
              <a:rPr lang="fi-FI" sz="1800" dirty="0" err="1" smtClean="0"/>
              <a:t>JY:n</a:t>
            </a:r>
            <a:r>
              <a:rPr lang="fi-FI" sz="1800" dirty="0" smtClean="0"/>
              <a:t> koulutusstrategia 5.4 liikuntatieteellisen </a:t>
            </a:r>
            <a:r>
              <a:rPr lang="fi-FI" sz="1800" dirty="0"/>
              <a:t>tiedekunnan yhteinen vastaus </a:t>
            </a:r>
            <a:r>
              <a:rPr lang="fi-FI" sz="1800" dirty="0" smtClean="0"/>
              <a:t>Kiitos PKR! Koulutusneuvosto jatkaa 12.4 kokouksessa strategian valmistelua</a:t>
            </a:r>
          </a:p>
          <a:p>
            <a:r>
              <a:rPr lang="fi-FI" sz="1800" dirty="0"/>
              <a:t>L</a:t>
            </a:r>
            <a:r>
              <a:rPr lang="fi-FI" sz="1800" dirty="0" smtClean="0"/>
              <a:t>iikuntatieteellisen </a:t>
            </a:r>
            <a:r>
              <a:rPr lang="fi-FI" sz="1800" dirty="0"/>
              <a:t>tiedekunnan strategia </a:t>
            </a:r>
            <a:r>
              <a:rPr lang="fi-FI" sz="1800" dirty="0" smtClean="0"/>
              <a:t>etenee kevään aikana  (hyödynnetään opiskelijoiden ja henkilökunnan vastauksia)</a:t>
            </a:r>
          </a:p>
          <a:p>
            <a:endParaRPr lang="fi-FI" sz="1800" b="1" dirty="0" smtClean="0"/>
          </a:p>
          <a:p>
            <a:r>
              <a:rPr lang="fi-FI" sz="1800" b="1" dirty="0" smtClean="0"/>
              <a:t>Syksy 2018</a:t>
            </a:r>
          </a:p>
          <a:p>
            <a:r>
              <a:rPr lang="fi-FI" sz="1800" dirty="0" smtClean="0"/>
              <a:t>KKR ja PKR ideoivat ja päättävät tiedekunnan koulutuksen yhteiset linjaukset – työnjaosta pitää sopia</a:t>
            </a:r>
          </a:p>
          <a:p>
            <a:pPr lvl="1"/>
            <a:r>
              <a:rPr lang="fi-FI" sz="1400" dirty="0" smtClean="0"/>
              <a:t>Yhteiset opinnot, Metodiopinnot, Opiskelijoiden ohjaus, Arviointikäytäntöjen kehittäminen, Uudet avaukset ja kokeilut, Ilmiöpohjaisen työskentelyn uudelleen käynnistäminen</a:t>
            </a:r>
            <a:endParaRPr lang="fi-FI" sz="1400" dirty="0"/>
          </a:p>
          <a:p>
            <a:endParaRPr lang="fi-FI" sz="1800" dirty="0" smtClean="0"/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641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Koulutusneuvoston 12.4.2018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tehtävänä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1</a:t>
            </a:r>
            <a:r>
              <a:rPr lang="fi-FI" dirty="0"/>
              <a:t>)	Tehdä esitys Jyväskylän yliopiston uuden strategian visiosta/tavoitteista, jotka liittyvät koulutukseen ja sen kehittämiseen (valmis: kesä 2018)</a:t>
            </a:r>
          </a:p>
          <a:p>
            <a:pPr marL="0" indent="0">
              <a:buNone/>
            </a:pPr>
            <a:r>
              <a:rPr lang="fi-FI" dirty="0"/>
              <a:t>2)	Suunnitella kehittämisohjelmat, toimenpiteet ja mittarit, joilla strategisten tavoitteiden saavuttamista arvioidaan (valmis: syksy/talvi 2018)</a:t>
            </a:r>
          </a:p>
          <a:p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068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Tehtävät tulevalle työskentelylle: </a:t>
            </a:r>
            <a:br>
              <a:rPr lang="fi-FI" dirty="0"/>
            </a:b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1657490"/>
            <a:ext cx="8229600" cy="455715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 smtClean="0"/>
              <a:t>a)	</a:t>
            </a:r>
            <a:r>
              <a:rPr lang="fi-FI" b="1" dirty="0" smtClean="0"/>
              <a:t>Millaisia </a:t>
            </a:r>
            <a:r>
              <a:rPr lang="fi-FI" b="1" dirty="0"/>
              <a:t>strategisia tavoitteita </a:t>
            </a:r>
            <a:r>
              <a:rPr lang="fi-FI" dirty="0"/>
              <a:t>koulutukselle tulee asettaa olemassa olevan materiaalin perusteella https://www.jyu.fi/fi/yliopisto/strategiat/strategiatyon-materiaalit </a:t>
            </a:r>
            <a:r>
              <a:rPr lang="fi-FI" dirty="0" smtClean="0"/>
              <a:t> 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b)	</a:t>
            </a:r>
            <a:r>
              <a:rPr lang="fi-FI" b="1" dirty="0" smtClean="0"/>
              <a:t>Millaisia </a:t>
            </a:r>
            <a:r>
              <a:rPr lang="fi-FI" b="1" dirty="0"/>
              <a:t>toimenpiteitä tunnistettujen tavoitteiden saavuttaminen edellyttää </a:t>
            </a:r>
            <a:r>
              <a:rPr lang="fi-FI" b="1" dirty="0" smtClean="0"/>
              <a:t> </a:t>
            </a:r>
            <a:r>
              <a:rPr lang="fi-FI" dirty="0" smtClean="0"/>
              <a:t>esim</a:t>
            </a:r>
            <a:r>
              <a:rPr lang="fi-FI" dirty="0"/>
              <a:t>. henkilöstön pedagogisen kehittämisen ohjelmalta, </a:t>
            </a:r>
            <a:r>
              <a:rPr lang="fi-FI" dirty="0" err="1"/>
              <a:t>ops</a:t>
            </a:r>
            <a:r>
              <a:rPr lang="fi-FI" dirty="0"/>
              <a:t>-työltä, tulevalta </a:t>
            </a:r>
            <a:r>
              <a:rPr lang="fi-FI" dirty="0" smtClean="0"/>
              <a:t>kehittämisohjelmalta? Valitaan </a:t>
            </a:r>
            <a:r>
              <a:rPr lang="fi-FI" dirty="0"/>
              <a:t>potentiaaliseen toimenpidevalikkoon useita erilaisia </a:t>
            </a:r>
            <a:r>
              <a:rPr lang="fi-FI" dirty="0" smtClean="0"/>
              <a:t>ehdotuksia, </a:t>
            </a:r>
            <a:r>
              <a:rPr lang="fi-FI" dirty="0"/>
              <a:t>joiden avulla tavoitteita voidaan </a:t>
            </a:r>
            <a:r>
              <a:rPr lang="fi-FI" dirty="0" smtClean="0"/>
              <a:t>saavuttaa. Pohditaan </a:t>
            </a:r>
            <a:r>
              <a:rPr lang="fi-FI" dirty="0"/>
              <a:t>toimenpiteiden </a:t>
            </a:r>
            <a:r>
              <a:rPr lang="fi-FI" b="1" dirty="0"/>
              <a:t>vaikuttavuutta &amp; ajallista toteutusta </a:t>
            </a:r>
            <a:r>
              <a:rPr lang="fi-FI" dirty="0"/>
              <a:t>nelikentän avulla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c)	Miten tavoitteiden saavuttamista tullaan </a:t>
            </a:r>
            <a:r>
              <a:rPr lang="fi-FI" b="1" dirty="0" smtClean="0"/>
              <a:t>mittaamaan/arvioimaan</a:t>
            </a:r>
            <a:r>
              <a:rPr lang="fi-FI" dirty="0" smtClean="0"/>
              <a:t>? Mittarien </a:t>
            </a:r>
            <a:r>
              <a:rPr lang="fi-FI" dirty="0"/>
              <a:t>kehittäminen/valitseminen toimenpiteille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d</a:t>
            </a:r>
            <a:r>
              <a:rPr lang="fi-FI" dirty="0"/>
              <a:t>)	Laaditaan koulutukseen liittyvä </a:t>
            </a:r>
            <a:r>
              <a:rPr lang="fi-FI" b="1" dirty="0"/>
              <a:t>kehittämisohjelma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0282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Koulutusneuvoston määrittämät  kehittämiskohteet vuodelle 2018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583" y="1844699"/>
            <a:ext cx="8918407" cy="4557156"/>
          </a:xfrm>
        </p:spPr>
        <p:txBody>
          <a:bodyPr>
            <a:normAutofit fontScale="70000" lnSpcReduction="20000"/>
          </a:bodyPr>
          <a:lstStyle/>
          <a:p>
            <a:r>
              <a:rPr lang="fi-FI" dirty="0" smtClean="0"/>
              <a:t>Laadukkaan </a:t>
            </a:r>
            <a:r>
              <a:rPr lang="fi-FI" b="1" dirty="0"/>
              <a:t>ohjauksen periaatteita koskevan työn jatkaminen </a:t>
            </a:r>
            <a:r>
              <a:rPr lang="fi-FI" dirty="0"/>
              <a:t>sekä ohjausrakenteiden </a:t>
            </a:r>
            <a:r>
              <a:rPr lang="fi-FI" dirty="0" smtClean="0"/>
              <a:t>ja ohjausosaamista </a:t>
            </a:r>
            <a:r>
              <a:rPr lang="fi-FI" dirty="0"/>
              <a:t>edistävän henkilöstökoulutuksen kehittäminen tukemaan mm. </a:t>
            </a:r>
            <a:r>
              <a:rPr lang="fi-FI" dirty="0" smtClean="0"/>
              <a:t>läpäisyn parantamista </a:t>
            </a:r>
            <a:r>
              <a:rPr lang="fi-FI" dirty="0"/>
              <a:t>ja opiskelijoiden kansainvälisen liikkuvuuden </a:t>
            </a:r>
            <a:r>
              <a:rPr lang="fi-FI" dirty="0" smtClean="0"/>
              <a:t>systematisointi</a:t>
            </a:r>
          </a:p>
          <a:p>
            <a:r>
              <a:rPr lang="fi-FI" dirty="0" smtClean="0"/>
              <a:t>Kansainvälisten </a:t>
            </a:r>
            <a:r>
              <a:rPr lang="fi-FI" dirty="0"/>
              <a:t>opiskelijoiden valintaprosessien tehostaminen opiskelijoiden </a:t>
            </a:r>
            <a:r>
              <a:rPr lang="fi-FI" dirty="0" smtClean="0"/>
              <a:t>riittävien akateemisten </a:t>
            </a:r>
            <a:r>
              <a:rPr lang="fi-FI" dirty="0"/>
              <a:t>valmiuksien varmistamiseksi </a:t>
            </a:r>
            <a:endParaRPr lang="fi-FI" dirty="0" smtClean="0"/>
          </a:p>
          <a:p>
            <a:r>
              <a:rPr lang="fi-FI" dirty="0" smtClean="0"/>
              <a:t>Edellisen </a:t>
            </a:r>
            <a:r>
              <a:rPr lang="fi-FI" b="1" dirty="0"/>
              <a:t>arvioitikäytäntöjen </a:t>
            </a:r>
            <a:r>
              <a:rPr lang="fi-FI" b="1" dirty="0" smtClean="0"/>
              <a:t>kehittäminen, </a:t>
            </a:r>
            <a:r>
              <a:rPr lang="fi-FI" dirty="0" err="1"/>
              <a:t>eEducation</a:t>
            </a:r>
            <a:r>
              <a:rPr lang="fi-FI" dirty="0"/>
              <a:t> </a:t>
            </a:r>
            <a:r>
              <a:rPr lang="fi-FI" dirty="0" smtClean="0"/>
              <a:t>hankkeiden jalkauttaminen</a:t>
            </a:r>
            <a:endParaRPr lang="fi-FI" dirty="0"/>
          </a:p>
          <a:p>
            <a:r>
              <a:rPr lang="fi-FI" dirty="0" smtClean="0"/>
              <a:t>Digitaalisuuden </a:t>
            </a:r>
            <a:r>
              <a:rPr lang="fi-FI" dirty="0"/>
              <a:t>ja oppimisympäristöjen </a:t>
            </a:r>
            <a:r>
              <a:rPr lang="fi-FI" dirty="0" smtClean="0"/>
              <a:t>kehittäminen </a:t>
            </a:r>
            <a:endParaRPr lang="fi-FI" dirty="0"/>
          </a:p>
          <a:p>
            <a:r>
              <a:rPr lang="fi-FI" dirty="0" smtClean="0"/>
              <a:t>AHOT-käytäntöjen </a:t>
            </a:r>
            <a:r>
              <a:rPr lang="fi-FI" dirty="0"/>
              <a:t>ja -periaatteiden </a:t>
            </a:r>
            <a:r>
              <a:rPr lang="fi-FI" dirty="0" smtClean="0"/>
              <a:t>kehittäminen </a:t>
            </a:r>
            <a:endParaRPr lang="fi-FI" dirty="0"/>
          </a:p>
          <a:p>
            <a:r>
              <a:rPr lang="fi-FI" dirty="0" smtClean="0"/>
              <a:t>Koulutuksen </a:t>
            </a:r>
            <a:r>
              <a:rPr lang="fi-FI" dirty="0"/>
              <a:t>strategiatyö ja seuraavaan opetussuunnitelmakauteen valmistautuminen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6BEA-8471-4EA8-ACE6-72DD589618F9}" type="datetime1">
              <a:rPr lang="fi-FI" smtClean="0"/>
              <a:t>11.4.2018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2C3EB-ED84-4BDD-B105-9835ACE47A2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87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Tutkimuksen arviointi 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20209" y="4184261"/>
            <a:ext cx="5444766" cy="1106530"/>
          </a:xfrm>
        </p:spPr>
        <p:txBody>
          <a:bodyPr>
            <a:noAutofit/>
          </a:bodyPr>
          <a:lstStyle/>
          <a:p>
            <a:pPr algn="l"/>
            <a:r>
              <a:rPr lang="fi-FI" sz="2000" dirty="0" smtClean="0"/>
              <a:t>How </a:t>
            </a:r>
            <a:r>
              <a:rPr lang="fi-FI" sz="2000" dirty="0" err="1" smtClean="0"/>
              <a:t>are</a:t>
            </a:r>
            <a:r>
              <a:rPr lang="fi-FI" sz="2000" dirty="0" smtClean="0"/>
              <a:t> </a:t>
            </a:r>
            <a:r>
              <a:rPr lang="fi-FI" sz="2000" dirty="0" err="1" smtClean="0"/>
              <a:t>you</a:t>
            </a:r>
            <a:r>
              <a:rPr lang="fi-FI" sz="2000" dirty="0" smtClean="0"/>
              <a:t> </a:t>
            </a:r>
            <a:r>
              <a:rPr lang="fi-FI" sz="2000" dirty="0" err="1" smtClean="0"/>
              <a:t>currently</a:t>
            </a:r>
            <a:r>
              <a:rPr lang="fi-FI" sz="2000" dirty="0" smtClean="0"/>
              <a:t> </a:t>
            </a:r>
            <a:r>
              <a:rPr lang="fi-FI" sz="2000" dirty="0" err="1" smtClean="0"/>
              <a:t>working</a:t>
            </a:r>
            <a:r>
              <a:rPr lang="fi-FI" sz="2000" dirty="0" smtClean="0"/>
              <a:t> to </a:t>
            </a:r>
            <a:r>
              <a:rPr lang="fi-FI" sz="2000" dirty="0" err="1" smtClean="0"/>
              <a:t>create</a:t>
            </a:r>
            <a:r>
              <a:rPr lang="fi-FI" sz="2000" dirty="0" smtClean="0"/>
              <a:t> </a:t>
            </a:r>
            <a:r>
              <a:rPr lang="fi-FI" sz="2000" dirty="0" err="1" smtClean="0"/>
              <a:t>links</a:t>
            </a:r>
            <a:r>
              <a:rPr lang="fi-FI" sz="2000" dirty="0" smtClean="0"/>
              <a:t> </a:t>
            </a:r>
            <a:r>
              <a:rPr lang="fi-FI" sz="2000" dirty="0" err="1" smtClean="0"/>
              <a:t>between</a:t>
            </a:r>
            <a:r>
              <a:rPr lang="fi-FI" sz="2000" dirty="0" smtClean="0"/>
              <a:t> </a:t>
            </a:r>
            <a:r>
              <a:rPr lang="fi-FI" sz="2000" dirty="0" err="1" smtClean="0"/>
              <a:t>research</a:t>
            </a:r>
            <a:r>
              <a:rPr lang="fi-FI" sz="2000" dirty="0" smtClean="0"/>
              <a:t> and </a:t>
            </a:r>
            <a:r>
              <a:rPr lang="fi-FI" sz="2000" dirty="0" err="1" smtClean="0"/>
              <a:t>teaching</a:t>
            </a:r>
            <a:r>
              <a:rPr lang="fi-FI" sz="2000" dirty="0" smtClean="0"/>
              <a:t> in </a:t>
            </a:r>
            <a:r>
              <a:rPr lang="fi-FI" sz="2000" dirty="0" err="1" smtClean="0"/>
              <a:t>order</a:t>
            </a:r>
            <a:r>
              <a:rPr lang="fi-FI" sz="2000" dirty="0" smtClean="0"/>
              <a:t> to </a:t>
            </a:r>
            <a:r>
              <a:rPr lang="fi-FI" sz="2000" dirty="0" err="1" smtClean="0"/>
              <a:t>improve</a:t>
            </a:r>
            <a:r>
              <a:rPr lang="fi-FI" sz="2000" dirty="0" smtClean="0"/>
              <a:t> </a:t>
            </a:r>
            <a:r>
              <a:rPr lang="fi-FI" sz="2000" dirty="0" err="1" smtClean="0"/>
              <a:t>student</a:t>
            </a:r>
            <a:r>
              <a:rPr lang="fi-FI" sz="2000" dirty="0" smtClean="0"/>
              <a:t> </a:t>
            </a:r>
            <a:r>
              <a:rPr lang="fi-FI" sz="2000" dirty="0" err="1" smtClean="0"/>
              <a:t>learning</a:t>
            </a:r>
            <a:r>
              <a:rPr lang="fi-FI" sz="2000" dirty="0" smtClean="0"/>
              <a:t> and </a:t>
            </a:r>
            <a:r>
              <a:rPr lang="fi-FI" sz="2000" dirty="0" err="1" smtClean="0"/>
              <a:t>research</a:t>
            </a:r>
            <a:r>
              <a:rPr lang="fi-FI" sz="2000" dirty="0" smtClean="0"/>
              <a:t> </a:t>
            </a:r>
            <a:r>
              <a:rPr lang="fi-FI" sz="2000" dirty="0" err="1" smtClean="0"/>
              <a:t>quality</a:t>
            </a:r>
            <a:r>
              <a:rPr lang="fi-FI" sz="2000" dirty="0" smtClean="0"/>
              <a:t>?</a:t>
            </a:r>
          </a:p>
          <a:p>
            <a:pPr algn="l"/>
            <a:r>
              <a:rPr lang="fi-FI" sz="2000" dirty="0" smtClean="0"/>
              <a:t>Suggestion for </a:t>
            </a:r>
            <a:r>
              <a:rPr lang="fi-FI" sz="2000" dirty="0" err="1" smtClean="0"/>
              <a:t>improvement</a:t>
            </a:r>
            <a:r>
              <a:rPr lang="fi-FI" sz="2000" dirty="0" smtClean="0"/>
              <a:t>?</a:t>
            </a:r>
            <a:endParaRPr lang="fi-FI" sz="2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3860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KKR 26.3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Valinnat</a:t>
            </a:r>
          </a:p>
          <a:p>
            <a:r>
              <a:rPr lang="fi-FI" dirty="0" smtClean="0"/>
              <a:t>Kansainväliset koulutukset</a:t>
            </a:r>
          </a:p>
          <a:p>
            <a:r>
              <a:rPr lang="fi-FI" dirty="0" smtClean="0"/>
              <a:t>Vilppi </a:t>
            </a:r>
          </a:p>
          <a:p>
            <a:r>
              <a:rPr lang="fi-FI" dirty="0" smtClean="0"/>
              <a:t>Työsuunnitelmaohjeistus ja osaamisenkartoitus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24.1.2018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950901"/>
      </p:ext>
    </p:extLst>
  </p:cSld>
  <p:clrMapOvr>
    <a:masterClrMapping/>
  </p:clrMapOvr>
</p:sld>
</file>

<file path=ppt/theme/theme1.xml><?xml version="1.0" encoding="utf-8"?>
<a:theme xmlns:a="http://schemas.openxmlformats.org/drawingml/2006/main" name="JYU_helvetica_pp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JYU kuva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JYU-Template</Template>
  <TotalTime>1896</TotalTime>
  <Words>236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Helvetica</vt:lpstr>
      <vt:lpstr>Palatino Linotype</vt:lpstr>
      <vt:lpstr>JYU_helvetica_ppt</vt:lpstr>
      <vt:lpstr>JYU sisältö pohjat</vt:lpstr>
      <vt:lpstr>2_Mukautettu suunnittelumalli</vt:lpstr>
      <vt:lpstr>JYU kuvadiat</vt:lpstr>
      <vt:lpstr>1_JYU sisältö pohjat</vt:lpstr>
      <vt:lpstr>Strategiatyö jatkuu ym ajankohtaista PKR 9.4.2018 Mirja Hirvensalo </vt:lpstr>
      <vt:lpstr> strategian valmistelu ja  2020-2023 opetussuunnitelmauudistuksen aloitus</vt:lpstr>
      <vt:lpstr>Koulutusneuvoston 12.4.2018</vt:lpstr>
      <vt:lpstr>Tehtävät tulevalle työskentelylle:  </vt:lpstr>
      <vt:lpstr>Koulutusneuvoston määrittämät  kehittämiskohteet vuodelle 2018</vt:lpstr>
      <vt:lpstr>Tutkimuksen arviointi  </vt:lpstr>
      <vt:lpstr>KKR 26.3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JOHDON PEREHDYTYS</dc:title>
  <dc:creator>Keihäsvuori, Tarja</dc:creator>
  <cp:lastModifiedBy>Bottas, Reijo</cp:lastModifiedBy>
  <cp:revision>487</cp:revision>
  <dcterms:created xsi:type="dcterms:W3CDTF">2018-01-12T11:50:38Z</dcterms:created>
  <dcterms:modified xsi:type="dcterms:W3CDTF">2018-04-11T08:07:51Z</dcterms:modified>
</cp:coreProperties>
</file>