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5F318-86AF-49ED-BD1D-A5821F28AA01}" type="datetimeFigureOut">
              <a:rPr lang="fi-FI" smtClean="0"/>
              <a:t>12.8.2016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8ADA6-C17C-4A86-85DD-228A98BA21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2498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11BC5-4642-4BF9-84AA-174E5A7F9737}" type="datetime1">
              <a:rPr lang="fi-FI" smtClean="0"/>
              <a:t>12.8.2016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5F6F8-BB5F-40B1-B0A0-B887F74B52C4}" type="datetime1">
              <a:rPr lang="fi-FI" smtClean="0"/>
              <a:t>12.8.2016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CC49-F2F8-42E1-8E4C-D9582813D44A}" type="datetime1">
              <a:rPr lang="fi-FI" smtClean="0"/>
              <a:t>12.8.2016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41DD-A1F2-4569-8507-3F7ABE42D47C}" type="datetime1">
              <a:rPr lang="fi-FI" smtClean="0"/>
              <a:t>12.8.2016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2423-61CA-4340-9E4A-6BC5EF74A3B2}" type="datetime1">
              <a:rPr lang="fi-FI" smtClean="0"/>
              <a:t>12.8.2016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9C4DF-A437-4A5E-AB02-C2ECE439B679}" type="datetime1">
              <a:rPr lang="fi-FI" smtClean="0"/>
              <a:t>12.8.2016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DD3A-FEB1-4F1E-8F70-4CEB24CC4812}" type="datetime1">
              <a:rPr lang="fi-FI" smtClean="0"/>
              <a:t>12.8.2016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41A2B-4779-4F6F-8FFA-86C34ED890A9}" type="datetime1">
              <a:rPr lang="fi-FI" smtClean="0"/>
              <a:t>12.8.2016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A8D13-0B96-4CC4-8D88-B76BD7D3D02F}" type="datetime1">
              <a:rPr lang="fi-FI" smtClean="0"/>
              <a:t>12.8.2016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97507-0A7A-4CF3-8460-F47A725C2DBC}" type="datetime1">
              <a:rPr lang="fi-FI" smtClean="0"/>
              <a:t>12.8.2016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i-F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C3C60-E5CB-469E-9B60-DA6D9ADDEB89}" type="datetime1">
              <a:rPr lang="fi-FI" smtClean="0"/>
              <a:t>12.8.2016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7126210-530E-45C5-8D7D-3BEE48D284AA}" type="datetime1">
              <a:rPr lang="fi-FI" smtClean="0"/>
              <a:t>12.8.2016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65C4E80-1C68-44EC-A96C-F33DDCB86BB7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PROSESSIOIKEUS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JOHDANTOA PROSESSIOIKEUTEEN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686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Syytesidonnaisuus (syyttäjän syytteen teonkuvaus sitoo, ei </a:t>
            </a:r>
            <a:r>
              <a:rPr lang="fi-FI" dirty="0" smtClean="0"/>
              <a:t>oikeudellinen luonnehdinta</a:t>
            </a:r>
            <a:r>
              <a:rPr lang="fi-FI" dirty="0"/>
              <a:t>)</a:t>
            </a:r>
          </a:p>
          <a:p>
            <a:r>
              <a:rPr lang="fi-FI" dirty="0" smtClean="0"/>
              <a:t>Oikeusvoimaoppi </a:t>
            </a:r>
            <a:r>
              <a:rPr lang="fi-FI" dirty="0"/>
              <a:t>ja syytteen muuttaminen (</a:t>
            </a:r>
            <a:r>
              <a:rPr lang="fi-FI" dirty="0" err="1"/>
              <a:t>lis</a:t>
            </a:r>
            <a:r>
              <a:rPr lang="fi-FI" dirty="0"/>
              <a:t> </a:t>
            </a:r>
            <a:r>
              <a:rPr lang="fi-FI" dirty="0" err="1"/>
              <a:t>pendens</a:t>
            </a:r>
            <a:r>
              <a:rPr lang="fi-FI" dirty="0"/>
              <a:t> ja </a:t>
            </a:r>
            <a:r>
              <a:rPr lang="fi-FI" dirty="0" err="1"/>
              <a:t>res</a:t>
            </a:r>
            <a:r>
              <a:rPr lang="fi-FI" dirty="0"/>
              <a:t> </a:t>
            </a:r>
            <a:r>
              <a:rPr lang="fi-FI" dirty="0" err="1"/>
              <a:t>judicata</a:t>
            </a:r>
            <a:r>
              <a:rPr lang="fi-FI" dirty="0"/>
              <a:t> </a:t>
            </a:r>
            <a:r>
              <a:rPr lang="fi-FI" dirty="0" smtClean="0"/>
              <a:t>sekä ne </a:t>
            </a:r>
            <a:r>
              <a:rPr lang="fi-FI" dirty="0" err="1"/>
              <a:t>bis</a:t>
            </a:r>
            <a:r>
              <a:rPr lang="fi-FI" dirty="0"/>
              <a:t> in </a:t>
            </a:r>
            <a:r>
              <a:rPr lang="fi-FI" dirty="0" err="1"/>
              <a:t>idem</a:t>
            </a:r>
            <a:r>
              <a:rPr lang="fi-FI" dirty="0"/>
              <a:t>, syytettä ei saa muuttaa, ROL 5:17, syytteen tarkistaminen)</a:t>
            </a:r>
          </a:p>
          <a:p>
            <a:r>
              <a:rPr lang="fi-FI" dirty="0" smtClean="0"/>
              <a:t>Lainvoima</a:t>
            </a:r>
            <a:r>
              <a:rPr lang="fi-FI" dirty="0"/>
              <a:t>: ratkaisuun ei voi enää hakea muutosta varsinaisin muutoksenhakukeinoin</a:t>
            </a:r>
          </a:p>
          <a:p>
            <a:r>
              <a:rPr lang="fi-FI" dirty="0" smtClean="0"/>
              <a:t>oikeusvoima</a:t>
            </a:r>
            <a:r>
              <a:rPr lang="fi-FI" dirty="0"/>
              <a:t>: estää uuden oikeudenkäynnin jo kerran ratkaistussa asiassa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4327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RATKAISUPERIAATTEET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fi-FI" dirty="0" smtClean="0"/>
              <a:t>! </a:t>
            </a:r>
            <a:r>
              <a:rPr lang="fi-FI" dirty="0"/>
              <a:t>Puolustuksen suosimisen periaate (vastaajalla ei totuudessa </a:t>
            </a:r>
            <a:r>
              <a:rPr lang="fi-FI" dirty="0" smtClean="0"/>
              <a:t>pysymisvelvollisuutta, näyttö- </a:t>
            </a:r>
            <a:r>
              <a:rPr lang="fi-FI" dirty="0"/>
              <a:t>ja vetoamistaakka syyttäjällä)</a:t>
            </a:r>
          </a:p>
          <a:p>
            <a:r>
              <a:rPr lang="fi-FI" dirty="0" smtClean="0"/>
              <a:t>In </a:t>
            </a:r>
            <a:r>
              <a:rPr lang="fi-FI" dirty="0" err="1"/>
              <a:t>dubio</a:t>
            </a:r>
            <a:r>
              <a:rPr lang="fi-FI" dirty="0"/>
              <a:t> pro </a:t>
            </a:r>
            <a:r>
              <a:rPr lang="fi-FI" dirty="0" err="1"/>
              <a:t>reo-periaate</a:t>
            </a:r>
            <a:r>
              <a:rPr lang="fi-FI" dirty="0"/>
              <a:t> (näytön arvioinnissa epäselvissä tilanteissa </a:t>
            </a:r>
            <a:r>
              <a:rPr lang="fi-FI" dirty="0" smtClean="0"/>
              <a:t>ratkaistaan syytetyn </a:t>
            </a:r>
            <a:r>
              <a:rPr lang="fi-FI" dirty="0"/>
              <a:t>eduksi)</a:t>
            </a:r>
          </a:p>
          <a:p>
            <a:r>
              <a:rPr lang="fi-FI" dirty="0" smtClean="0"/>
              <a:t>laintulkinnassa vastaajalle edullisempi ratkaisu voittaa</a:t>
            </a:r>
          </a:p>
          <a:p>
            <a:r>
              <a:rPr lang="fi-FI" dirty="0" err="1" smtClean="0"/>
              <a:t>Iura</a:t>
            </a:r>
            <a:r>
              <a:rPr lang="fi-FI" dirty="0" smtClean="0"/>
              <a:t> </a:t>
            </a:r>
            <a:r>
              <a:rPr lang="fi-FI" dirty="0" err="1"/>
              <a:t>novit</a:t>
            </a:r>
            <a:r>
              <a:rPr lang="fi-FI" dirty="0"/>
              <a:t> </a:t>
            </a:r>
            <a:r>
              <a:rPr lang="fi-FI" dirty="0" err="1"/>
              <a:t>curia-periaate</a:t>
            </a:r>
            <a:r>
              <a:rPr lang="fi-FI" dirty="0"/>
              <a:t> (TI tuntee lain ja soveltaa sitä omasta aloitteestaan)</a:t>
            </a:r>
          </a:p>
          <a:p>
            <a:r>
              <a:rPr lang="fi-FI" b="1" dirty="0"/>
              <a:t>Vapaan todistusharkinnan periaate (OK 17:2)</a:t>
            </a:r>
          </a:p>
          <a:p>
            <a:r>
              <a:rPr lang="fi-FI" b="1" dirty="0"/>
              <a:t>Perusteluvelvollisuuden </a:t>
            </a:r>
            <a:r>
              <a:rPr lang="fi-FI" b="1" dirty="0" smtClean="0"/>
              <a:t>periaate (</a:t>
            </a:r>
            <a:r>
              <a:rPr lang="fi-FI" b="1" dirty="0" err="1" smtClean="0"/>
              <a:t>PeL</a:t>
            </a:r>
            <a:r>
              <a:rPr lang="fi-FI" b="1" dirty="0" smtClean="0"/>
              <a:t>)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7040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Asian eteneminen tuomioistuimessa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b="1" dirty="0"/>
              <a:t>Kirjallinen valmistelu käräjäoikeudessa (ROL 5 luku)</a:t>
            </a:r>
          </a:p>
          <a:p>
            <a:pPr marL="137160" indent="0">
              <a:buNone/>
            </a:pPr>
            <a:r>
              <a:rPr lang="fi-FI" dirty="0"/>
              <a:t>• haastehakemuksen tutkiminen, mahdollinen täydennyttäminen tai</a:t>
            </a:r>
          </a:p>
          <a:p>
            <a:pPr marL="137160" indent="0">
              <a:buNone/>
            </a:pPr>
            <a:r>
              <a:rPr lang="fi-FI" dirty="0"/>
              <a:t>esitutkinnan täydennyttäminen</a:t>
            </a:r>
          </a:p>
          <a:p>
            <a:pPr marL="137160" indent="0">
              <a:buNone/>
            </a:pPr>
            <a:r>
              <a:rPr lang="fi-FI" dirty="0"/>
              <a:t>• asianomistajan vaatimusten pyytäminen (jos syyttäjä ei aja niitä)</a:t>
            </a:r>
          </a:p>
          <a:p>
            <a:pPr marL="137160" indent="0">
              <a:buNone/>
            </a:pPr>
            <a:r>
              <a:rPr lang="fi-FI" dirty="0"/>
              <a:t>• haaste ja vastauspyyntö vaatimuksiin </a:t>
            </a:r>
            <a:r>
              <a:rPr lang="fi-FI" dirty="0" smtClean="0"/>
              <a:t>vastaajalta  (ei </a:t>
            </a:r>
            <a:r>
              <a:rPr lang="fi-FI" dirty="0"/>
              <a:t>yksinkertaisissa asioissa)</a:t>
            </a:r>
          </a:p>
          <a:p>
            <a:pPr marL="137160" indent="0">
              <a:buNone/>
            </a:pPr>
            <a:r>
              <a:rPr lang="fi-FI" dirty="0"/>
              <a:t>• täydennyspyynnöt vaatimuksiin tai </a:t>
            </a:r>
            <a:r>
              <a:rPr lang="fi-FI" dirty="0" smtClean="0"/>
              <a:t>vastaukseen, </a:t>
            </a:r>
            <a:r>
              <a:rPr lang="fi-FI" dirty="0"/>
              <a:t>uhkien harkinta ja käsittelypäivän määrääminen, suurehkoissa </a:t>
            </a:r>
            <a:r>
              <a:rPr lang="fi-FI" dirty="0" smtClean="0"/>
              <a:t>jutuissa istuntosuunnitelma</a:t>
            </a:r>
            <a:endParaRPr lang="fi-FI" dirty="0"/>
          </a:p>
          <a:p>
            <a:pPr marL="137160" indent="0">
              <a:buNone/>
            </a:pPr>
            <a:r>
              <a:rPr lang="fi-FI" dirty="0"/>
              <a:t>• asianosaisten ja todistajien kutsuminen</a:t>
            </a:r>
          </a:p>
          <a:p>
            <a:pPr marL="137160" indent="0">
              <a:buNone/>
            </a:pPr>
            <a:r>
              <a:rPr lang="fi-FI" dirty="0"/>
              <a:t>(yksinkertaisissa asioissa haaste ja kutsu samalla kerralla)</a:t>
            </a:r>
          </a:p>
          <a:p>
            <a:pPr marL="137160" indent="0">
              <a:buNone/>
            </a:pPr>
            <a:r>
              <a:rPr lang="fi-FI" dirty="0"/>
              <a:t>• tuomari tai käräjäsihteeri/haastemies hoitaa valmistelutoimet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44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632"/>
          </a:xfrm>
        </p:spPr>
        <p:txBody>
          <a:bodyPr/>
          <a:lstStyle/>
          <a:p>
            <a:r>
              <a:rPr lang="fi-FI" b="1" dirty="0"/>
              <a:t>Istuntojen kokoonpanot</a:t>
            </a:r>
          </a:p>
          <a:p>
            <a:pPr marL="137160" indent="0">
              <a:buNone/>
            </a:pPr>
            <a:r>
              <a:rPr lang="fi-FI" dirty="0"/>
              <a:t>Istunnon miehitys riippuu käsiteltävän jutun laadusta ja vaativuudesta. Keskeisiä</a:t>
            </a:r>
          </a:p>
          <a:p>
            <a:r>
              <a:rPr lang="fi-FI" dirty="0"/>
              <a:t>vaihtoehtoja on kolme:</a:t>
            </a:r>
          </a:p>
          <a:p>
            <a:pPr marL="137160" indent="0">
              <a:buNone/>
            </a:pPr>
            <a:r>
              <a:rPr lang="fi-FI" dirty="0" smtClean="0"/>
              <a:t>yhden </a:t>
            </a:r>
            <a:r>
              <a:rPr lang="fi-FI" dirty="0"/>
              <a:t>tuomarin istunto</a:t>
            </a:r>
          </a:p>
          <a:p>
            <a:pPr marL="137160" indent="0">
              <a:buNone/>
            </a:pPr>
            <a:r>
              <a:rPr lang="fi-FI" dirty="0" smtClean="0"/>
              <a:t>lautamieskokoonpano </a:t>
            </a:r>
            <a:r>
              <a:rPr lang="fi-FI" dirty="0"/>
              <a:t>sekä</a:t>
            </a:r>
          </a:p>
          <a:p>
            <a:pPr marL="137160" indent="0">
              <a:buNone/>
            </a:pPr>
            <a:r>
              <a:rPr lang="fi-FI" dirty="0" smtClean="0"/>
              <a:t>kolmen </a:t>
            </a:r>
            <a:r>
              <a:rPr lang="fi-FI" dirty="0"/>
              <a:t>tuomarin kokoonpano.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1344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Asian suullinen käsittely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Valmistelun jälkeen pidetään istunnot: </a:t>
            </a:r>
          </a:p>
          <a:p>
            <a:r>
              <a:rPr lang="fi-FI" dirty="0" smtClean="0"/>
              <a:t>Ensin järjestetään suullinen valmistelu: puheenjohtaja käy läpi vaatimukset ja vastaukset, todistelu nimetään </a:t>
            </a:r>
            <a:r>
              <a:rPr lang="fi-FI" dirty="0" err="1" smtClean="0"/>
              <a:t>jne</a:t>
            </a:r>
            <a:endParaRPr lang="fi-FI" dirty="0" smtClean="0"/>
          </a:p>
          <a:p>
            <a:r>
              <a:rPr lang="fi-FI" dirty="0" smtClean="0"/>
              <a:t>Sen jälkeen pidetään pääkäsittely (yleensä heti suullisen valmisteluistunnon perään)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7195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Pääkäsittely on suullinen, välitön ja keskitetty.</a:t>
            </a:r>
          </a:p>
          <a:p>
            <a:r>
              <a:rPr lang="fi-FI" dirty="0"/>
              <a:t>Asianosaiset eivät saa lukea eivätkä antaa tuomioistuimelle </a:t>
            </a:r>
            <a:r>
              <a:rPr lang="fi-FI" dirty="0" smtClean="0"/>
              <a:t>kirjallista lausumaa</a:t>
            </a:r>
            <a:r>
              <a:rPr lang="fi-FI" dirty="0"/>
              <a:t>. He voivat kuitenkin lukea asiakirjasta vaatimuksensa ja </a:t>
            </a:r>
            <a:r>
              <a:rPr lang="fi-FI" dirty="0" smtClean="0"/>
              <a:t>viittaukset esimerkiksi </a:t>
            </a:r>
            <a:r>
              <a:rPr lang="fi-FI" dirty="0"/>
              <a:t>paljon numerotietoja sisältäviin asiakirjoihin sekä </a:t>
            </a:r>
            <a:r>
              <a:rPr lang="fi-FI" dirty="0" smtClean="0"/>
              <a:t>käyttää muistinsa </a:t>
            </a:r>
            <a:r>
              <a:rPr lang="fi-FI" dirty="0"/>
              <a:t>tueksi kirjallisia muistiinpanoja.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54158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TUOMIO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Tuomio:</a:t>
            </a:r>
          </a:p>
          <a:p>
            <a:pPr marL="137160" indent="0">
              <a:buNone/>
            </a:pPr>
            <a:r>
              <a:rPr lang="fi-FI" dirty="0"/>
              <a:t>• julistetaan heti tai annetaan 2 viikon kuluessa kansliassa</a:t>
            </a:r>
          </a:p>
          <a:p>
            <a:pPr marL="137160" indent="0">
              <a:buNone/>
            </a:pPr>
            <a:r>
              <a:rPr lang="fi-FI" dirty="0"/>
              <a:t>• voi perustua vain pääkäsittelyssä esitettyyn oikeudenkäyntiaineistoon</a:t>
            </a:r>
          </a:p>
          <a:p>
            <a:pPr marL="137160" indent="0">
              <a:buNone/>
            </a:pPr>
            <a:r>
              <a:rPr lang="fi-FI" dirty="0"/>
              <a:t>• tuomion sisältö: antamispäivä, selostus vaatimuksista ja </a:t>
            </a:r>
            <a:r>
              <a:rPr lang="fi-FI" dirty="0" smtClean="0"/>
              <a:t>vastauksista perusteineen</a:t>
            </a:r>
            <a:r>
              <a:rPr lang="fi-FI" dirty="0"/>
              <a:t>, luettelo todisteista, tuomiolauselma, perustelut, lainkohdat </a:t>
            </a:r>
            <a:r>
              <a:rPr lang="fi-FI" dirty="0" smtClean="0"/>
              <a:t>ja muut </a:t>
            </a:r>
            <a:r>
              <a:rPr lang="fi-FI" dirty="0"/>
              <a:t>oikeusohjeet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6665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tuomiosta on ilmettävä, mihin seikkoihin ja oikeudelliseen päättelyyn </a:t>
            </a:r>
            <a:r>
              <a:rPr lang="fi-FI" dirty="0" smtClean="0"/>
              <a:t>ratkaisu perustuu </a:t>
            </a:r>
            <a:r>
              <a:rPr lang="fi-FI" dirty="0"/>
              <a:t>sekä millä perusteella riitainen seikka on katsottu näytetyksi </a:t>
            </a:r>
            <a:r>
              <a:rPr lang="fi-FI" dirty="0" smtClean="0"/>
              <a:t>tai jääneen </a:t>
            </a:r>
            <a:r>
              <a:rPr lang="fi-FI" dirty="0"/>
              <a:t>toteen näyttämättä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76969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KÄRÄJÄOIKEUDESTA HOVIOIEKUTEEN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37160" indent="0">
              <a:buNone/>
            </a:pPr>
            <a:r>
              <a:rPr lang="fi-FI" dirty="0" smtClean="0"/>
              <a:t>• </a:t>
            </a:r>
            <a:r>
              <a:rPr lang="fi-FI" dirty="0"/>
              <a:t>tyytymättömyyden ilmoitus viikon kuluessa käräjäoikeuden kansliaan</a:t>
            </a:r>
          </a:p>
          <a:p>
            <a:pPr marL="137160" indent="0">
              <a:buNone/>
            </a:pPr>
            <a:r>
              <a:rPr lang="fi-FI" dirty="0"/>
              <a:t>• valituskirjelmä käräjäoikeuden kansliaan 30 päivän kuluessa päätöspäivästä</a:t>
            </a:r>
          </a:p>
          <a:p>
            <a:pPr marL="137160" indent="0">
              <a:buNone/>
            </a:pPr>
            <a:r>
              <a:rPr lang="fi-FI" dirty="0"/>
              <a:t>• vastavalitus 2 viikon kuluessa valitusajan päättymisestä</a:t>
            </a:r>
          </a:p>
          <a:p>
            <a:pPr marL="137160" indent="0">
              <a:buNone/>
            </a:pPr>
            <a:r>
              <a:rPr lang="fi-FI" dirty="0"/>
              <a:t>• käsittely hovioikeudessa: kirjallinen käsittely tai pääkäsittely (jos </a:t>
            </a:r>
            <a:r>
              <a:rPr lang="fi-FI" dirty="0" smtClean="0"/>
              <a:t>on pyydetty </a:t>
            </a:r>
            <a:r>
              <a:rPr lang="fi-FI" dirty="0"/>
              <a:t>tai kysymys on näytön arvioinnista)</a:t>
            </a:r>
          </a:p>
          <a:p>
            <a:pPr marL="137160" indent="0">
              <a:buNone/>
            </a:pPr>
            <a:r>
              <a:rPr lang="fi-FI" dirty="0"/>
              <a:t>• muutoin käsittely hovioikeudessa soveltuvin osin kuten </a:t>
            </a:r>
            <a:r>
              <a:rPr lang="fi-FI" dirty="0" smtClean="0"/>
              <a:t>käräjäoikeudessa,. 3 tuomaria ja viskaali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5071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VALITTAMINEN KORKEIMPAAN OIKEUTEEN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fi-FI" dirty="0"/>
              <a:t>Valituslupajärjestelmä: a) ennakkopäätösperuste b) purkuperuste ja c) </a:t>
            </a:r>
            <a:r>
              <a:rPr lang="fi-FI" dirty="0" smtClean="0"/>
              <a:t>muu painava </a:t>
            </a:r>
            <a:r>
              <a:rPr lang="fi-FI" dirty="0"/>
              <a:t>syy </a:t>
            </a:r>
            <a:endParaRPr lang="fi-FI" dirty="0" smtClean="0"/>
          </a:p>
          <a:p>
            <a:pPr marL="137160" indent="0">
              <a:buNone/>
            </a:pPr>
            <a:r>
              <a:rPr lang="fi-FI" dirty="0" smtClean="0"/>
              <a:t>-&gt; </a:t>
            </a:r>
            <a:r>
              <a:rPr lang="fi-FI" dirty="0"/>
              <a:t>60 päivän määräaika.</a:t>
            </a:r>
          </a:p>
          <a:p>
            <a:pPr marL="137160" indent="0">
              <a:buNone/>
            </a:pPr>
            <a:r>
              <a:rPr lang="fi-FI" dirty="0"/>
              <a:t>• noin 10 prosenttia valituslupahakemuksista asialliseen tutkintaan</a:t>
            </a:r>
          </a:p>
          <a:p>
            <a:pPr marL="137160" indent="0">
              <a:buNone/>
            </a:pPr>
            <a:r>
              <a:rPr lang="fi-FI" dirty="0"/>
              <a:t>• yleensä vain kirjallinen menettely, pääkäsittely (vielä) poikkeuksellinen</a:t>
            </a:r>
          </a:p>
          <a:p>
            <a:pPr marL="137160" indent="0">
              <a:buNone/>
            </a:pPr>
            <a:r>
              <a:rPr lang="fi-FI" dirty="0"/>
              <a:t>• jäseninä juristeja (normaalisti viisi jäsentä, ratkaisu esittelystä)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9180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PROSESSIOIKEUDEN JAOTTELU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 Siviiliprosessioikeus: </a:t>
            </a:r>
            <a:r>
              <a:rPr lang="fi-FI" dirty="0"/>
              <a:t>yksityisoikeudellisista </a:t>
            </a:r>
            <a:r>
              <a:rPr lang="fi-FI" dirty="0" smtClean="0"/>
              <a:t>oikeussuhteista johtuvien </a:t>
            </a:r>
            <a:r>
              <a:rPr lang="fi-FI" dirty="0"/>
              <a:t>riitaisuuksien käsittely (myös hakemusasiat)</a:t>
            </a:r>
          </a:p>
          <a:p>
            <a:r>
              <a:rPr lang="fi-FI" dirty="0" smtClean="0"/>
              <a:t>Rikosprosessioikeus: Lailla </a:t>
            </a:r>
            <a:r>
              <a:rPr lang="fi-FI" dirty="0"/>
              <a:t>säännelty menettely, jossa väitetään, että </a:t>
            </a:r>
            <a:r>
              <a:rPr lang="fi-FI" dirty="0" smtClean="0"/>
              <a:t>on tapahtunut </a:t>
            </a:r>
            <a:r>
              <a:rPr lang="fi-FI" dirty="0"/>
              <a:t>rikos ja jossa vastaajalle eli rikoksesta </a:t>
            </a:r>
            <a:r>
              <a:rPr lang="fi-FI" dirty="0" smtClean="0"/>
              <a:t>epäillylle vaaditaan </a:t>
            </a:r>
            <a:r>
              <a:rPr lang="fi-FI" dirty="0"/>
              <a:t>rikoksesta </a:t>
            </a:r>
            <a:r>
              <a:rPr lang="fi-FI" dirty="0" smtClean="0"/>
              <a:t>rangaistusta</a:t>
            </a:r>
          </a:p>
          <a:p>
            <a:pPr marL="137160" indent="0">
              <a:buNone/>
            </a:pPr>
            <a:endParaRPr lang="fi-FI" dirty="0"/>
          </a:p>
          <a:p>
            <a:r>
              <a:rPr lang="fi-FI" dirty="0" smtClean="0"/>
              <a:t> Hallintoprosessioikeus: Ratkaistaan </a:t>
            </a:r>
            <a:r>
              <a:rPr lang="fi-FI" dirty="0"/>
              <a:t>hallinnossa eli julkisvallan </a:t>
            </a:r>
            <a:r>
              <a:rPr lang="fi-FI" dirty="0" smtClean="0"/>
              <a:t>käytössä hallintoviranomaisen </a:t>
            </a:r>
            <a:r>
              <a:rPr lang="fi-FI" dirty="0"/>
              <a:t>ja kansalaisten välillä </a:t>
            </a:r>
            <a:r>
              <a:rPr lang="fi-FI" dirty="0" smtClean="0"/>
              <a:t>syntyneet hallintotoimen </a:t>
            </a:r>
            <a:r>
              <a:rPr lang="fi-FI" dirty="0"/>
              <a:t>lainmukaisuutta koskevat erimielisyydet</a:t>
            </a:r>
          </a:p>
          <a:p>
            <a:r>
              <a:rPr lang="fi-FI" dirty="0" smtClean="0"/>
              <a:t>Vaihtoehtoiset riidanratkaisumenettelyt:</a:t>
            </a:r>
            <a:endParaRPr lang="fi-FI" dirty="0"/>
          </a:p>
          <a:p>
            <a:pPr marL="137160" indent="0">
              <a:buNone/>
            </a:pPr>
            <a:r>
              <a:rPr lang="fi-FI" dirty="0"/>
              <a:t>	</a:t>
            </a:r>
            <a:r>
              <a:rPr lang="fi-FI" dirty="0" smtClean="0"/>
              <a:t>Välimiesmenettely</a:t>
            </a:r>
          </a:p>
          <a:p>
            <a:pPr marL="137160" indent="0">
              <a:buNone/>
            </a:pPr>
            <a:r>
              <a:rPr lang="fi-FI" dirty="0"/>
              <a:t>	</a:t>
            </a:r>
            <a:r>
              <a:rPr lang="fi-FI" dirty="0" smtClean="0"/>
              <a:t>Erilaiset </a:t>
            </a:r>
            <a:r>
              <a:rPr lang="fi-FI" dirty="0"/>
              <a:t>lautakunnat</a:t>
            </a:r>
          </a:p>
          <a:p>
            <a:pPr marL="137160" indent="0">
              <a:buNone/>
            </a:pPr>
            <a:r>
              <a:rPr lang="fi-FI" dirty="0"/>
              <a:t>	</a:t>
            </a:r>
            <a:r>
              <a:rPr lang="fi-FI" dirty="0" smtClean="0"/>
              <a:t>Sovittelu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1780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fi-FI" b="1" dirty="0"/>
              <a:t>OK 30a luku: Ennakkopäätösvalitus suoraan </a:t>
            </a:r>
            <a:r>
              <a:rPr lang="fi-FI" b="1" dirty="0" err="1"/>
              <a:t>KKO:lle</a:t>
            </a:r>
            <a:endParaRPr lang="fi-FI" b="1" dirty="0"/>
          </a:p>
          <a:p>
            <a:pPr marL="137160" indent="0">
              <a:buNone/>
            </a:pPr>
            <a:r>
              <a:rPr lang="fi-FI" dirty="0"/>
              <a:t>• </a:t>
            </a:r>
            <a:r>
              <a:rPr lang="fi-FI" dirty="0" err="1"/>
              <a:t>KKO:lta</a:t>
            </a:r>
            <a:r>
              <a:rPr lang="fi-FI" dirty="0"/>
              <a:t> valituslupa</a:t>
            </a:r>
          </a:p>
          <a:p>
            <a:pPr marL="137160" indent="0">
              <a:buNone/>
            </a:pPr>
            <a:r>
              <a:rPr lang="fi-FI" dirty="0"/>
              <a:t>• Vastapuolen lupa, suostumus saadaan peruuttaa </a:t>
            </a:r>
            <a:r>
              <a:rPr lang="fi-FI" dirty="0" smtClean="0"/>
              <a:t>tyytymättömyyden ilmoittamiselle </a:t>
            </a:r>
            <a:r>
              <a:rPr lang="fi-FI" dirty="0"/>
              <a:t>säädetyn määräajan kuluessa.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55541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ERITYISIÄ PROSESSILAJEJA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ROL </a:t>
            </a:r>
            <a:r>
              <a:rPr lang="fi-FI" b="1" dirty="0"/>
              <a:t>5a luku: kirjallinen käsittely </a:t>
            </a:r>
            <a:r>
              <a:rPr lang="fi-FI" b="1" dirty="0" smtClean="0"/>
              <a:t>käräjäoikeudessa (rikosasioissa)</a:t>
            </a:r>
          </a:p>
          <a:p>
            <a:r>
              <a:rPr lang="fi-FI" b="1" dirty="0"/>
              <a:t>Lähestymiskieltoasiat</a:t>
            </a:r>
          </a:p>
          <a:p>
            <a:pPr marL="137160" indent="0">
              <a:buNone/>
            </a:pPr>
            <a:r>
              <a:rPr lang="fi-FI" dirty="0"/>
              <a:t>• Laki </a:t>
            </a:r>
            <a:r>
              <a:rPr lang="fi-FI" dirty="0" smtClean="0"/>
              <a:t>lähestymiskiellosta, </a:t>
            </a:r>
            <a:r>
              <a:rPr lang="fi-FI" dirty="0"/>
              <a:t>Henkeen, terveyteen, vapauteen tai rauhaan </a:t>
            </a:r>
            <a:r>
              <a:rPr lang="fi-FI" dirty="0" smtClean="0"/>
              <a:t>kohdistuvan rikoksen </a:t>
            </a:r>
            <a:r>
              <a:rPr lang="fi-FI" dirty="0"/>
              <a:t>tai tällaisen rikoksen uhan tai muun </a:t>
            </a:r>
            <a:r>
              <a:rPr lang="fi-FI" dirty="0" smtClean="0"/>
              <a:t>vakavan häirinnän </a:t>
            </a:r>
            <a:r>
              <a:rPr lang="fi-FI" dirty="0"/>
              <a:t>torjumiseksi voidaan määrätä lähestymiskielto</a:t>
            </a:r>
            <a:r>
              <a:rPr lang="fi-FI" dirty="0" smtClean="0"/>
              <a:t>.</a:t>
            </a:r>
          </a:p>
          <a:p>
            <a:pPr marL="137160" indent="0">
              <a:buNone/>
            </a:pPr>
            <a:r>
              <a:rPr lang="fi-FI" b="1" dirty="0" smtClean="0"/>
              <a:t>Sekä rangaistusmääräysasiat ja rikesakkomenettelyt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4224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i-FI" dirty="0" smtClean="0"/>
              <a:t>Keskeisiä lakeja: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624"/>
          </a:xfrm>
        </p:spPr>
        <p:txBody>
          <a:bodyPr>
            <a:normAutofit fontScale="55000" lnSpcReduction="20000"/>
          </a:bodyPr>
          <a:lstStyle/>
          <a:p>
            <a:r>
              <a:rPr lang="fi-FI" dirty="0" smtClean="0"/>
              <a:t> </a:t>
            </a:r>
            <a:r>
              <a:rPr lang="fi-FI" dirty="0"/>
              <a:t>Perustuslaki (731/1999, </a:t>
            </a:r>
            <a:r>
              <a:rPr lang="fi-FI" dirty="0" err="1"/>
              <a:t>PeL</a:t>
            </a:r>
            <a:r>
              <a:rPr lang="fi-FI" dirty="0"/>
              <a:t>) ja erityisesti perusoikeudet, </a:t>
            </a:r>
            <a:r>
              <a:rPr lang="fi-FI" dirty="0" err="1"/>
              <a:t>TI-organisaatio</a:t>
            </a:r>
            <a:r>
              <a:rPr lang="fi-FI" dirty="0"/>
              <a:t> ja</a:t>
            </a:r>
          </a:p>
          <a:p>
            <a:r>
              <a:rPr lang="fi-FI" dirty="0"/>
              <a:t>laillisuusvalvonta</a:t>
            </a:r>
          </a:p>
          <a:p>
            <a:r>
              <a:rPr lang="fi-FI" dirty="0" smtClean="0"/>
              <a:t>Laki </a:t>
            </a:r>
            <a:r>
              <a:rPr lang="fi-FI" dirty="0"/>
              <a:t>oikeudenkäynnistä rikosasioissa (ROL, 689/1997)</a:t>
            </a:r>
          </a:p>
          <a:p>
            <a:r>
              <a:rPr lang="fi-FI" dirty="0" smtClean="0"/>
              <a:t> </a:t>
            </a:r>
            <a:r>
              <a:rPr lang="fi-FI" dirty="0"/>
              <a:t>Oikeudenkäymiskaari (OK, 4/1734)</a:t>
            </a:r>
          </a:p>
          <a:p>
            <a:r>
              <a:rPr lang="fi-FI" dirty="0" smtClean="0"/>
              <a:t>Laki </a:t>
            </a:r>
            <a:r>
              <a:rPr lang="fi-FI" dirty="0"/>
              <a:t>oikeudenkäynnin julkisuudesta yleisissä tuomioistuimissa (</a:t>
            </a:r>
            <a:r>
              <a:rPr lang="fi-FI" dirty="0" err="1"/>
              <a:t>YTJulkL</a:t>
            </a:r>
            <a:r>
              <a:rPr lang="fi-FI" dirty="0"/>
              <a:t>, 370/2007)</a:t>
            </a:r>
          </a:p>
          <a:p>
            <a:r>
              <a:rPr lang="fi-FI" dirty="0" smtClean="0"/>
              <a:t> </a:t>
            </a:r>
            <a:r>
              <a:rPr lang="fi-FI" dirty="0"/>
              <a:t>Esitutkintalaki (449/1987, ETL -&gt; ETL 805/2011 ja HE 222/2010 </a:t>
            </a:r>
            <a:r>
              <a:rPr lang="fi-FI" dirty="0" err="1"/>
              <a:t>vp</a:t>
            </a:r>
            <a:r>
              <a:rPr lang="fi-FI" dirty="0"/>
              <a:t>.)</a:t>
            </a:r>
          </a:p>
          <a:p>
            <a:r>
              <a:rPr lang="fi-FI" dirty="0" smtClean="0"/>
              <a:t>Pakkokeinolaki </a:t>
            </a:r>
            <a:r>
              <a:rPr lang="fi-FI" dirty="0"/>
              <a:t>(450/1987, PKL -&gt; PKL 806/2011 ja HE 222/2010 </a:t>
            </a:r>
            <a:r>
              <a:rPr lang="fi-FI" dirty="0" err="1"/>
              <a:t>vp</a:t>
            </a:r>
            <a:r>
              <a:rPr lang="fi-FI" dirty="0"/>
              <a:t>.)</a:t>
            </a:r>
          </a:p>
          <a:p>
            <a:r>
              <a:rPr lang="fi-FI" dirty="0" smtClean="0"/>
              <a:t>Poliisilaki </a:t>
            </a:r>
            <a:r>
              <a:rPr lang="fi-FI" dirty="0"/>
              <a:t>(493/1993, </a:t>
            </a:r>
            <a:r>
              <a:rPr lang="fi-FI" dirty="0" err="1"/>
              <a:t>PolL</a:t>
            </a:r>
            <a:r>
              <a:rPr lang="fi-FI" dirty="0"/>
              <a:t> -&gt; </a:t>
            </a:r>
            <a:r>
              <a:rPr lang="fi-FI" dirty="0" err="1"/>
              <a:t>PolL</a:t>
            </a:r>
            <a:r>
              <a:rPr lang="fi-FI" dirty="0"/>
              <a:t> 872/2011 ja HE 224/2010 </a:t>
            </a:r>
            <a:r>
              <a:rPr lang="fi-FI" dirty="0" err="1"/>
              <a:t>vp</a:t>
            </a:r>
            <a:r>
              <a:rPr lang="fi-FI" dirty="0"/>
              <a:t>.)</a:t>
            </a:r>
          </a:p>
          <a:p>
            <a:r>
              <a:rPr lang="fi-FI" dirty="0" smtClean="0"/>
              <a:t>Laki </a:t>
            </a:r>
            <a:r>
              <a:rPr lang="fi-FI" dirty="0"/>
              <a:t>korkeimmasta oikeudesta (665/2005)</a:t>
            </a:r>
          </a:p>
          <a:p>
            <a:r>
              <a:rPr lang="fi-FI" dirty="0" smtClean="0"/>
              <a:t>Laki </a:t>
            </a:r>
            <a:r>
              <a:rPr lang="fi-FI" dirty="0"/>
              <a:t>korkeimmasta hallinto-oikeudesta 1265/2006)</a:t>
            </a:r>
          </a:p>
          <a:p>
            <a:r>
              <a:rPr lang="fi-FI" dirty="0" smtClean="0"/>
              <a:t>Hovioikeuslaki </a:t>
            </a:r>
            <a:r>
              <a:rPr lang="fi-FI" dirty="0"/>
              <a:t>(56/1994)</a:t>
            </a:r>
          </a:p>
          <a:p>
            <a:r>
              <a:rPr lang="fi-FI" dirty="0" smtClean="0"/>
              <a:t>Käräjäoikeuslaki </a:t>
            </a:r>
            <a:r>
              <a:rPr lang="fi-FI" dirty="0"/>
              <a:t>(581/1993)</a:t>
            </a:r>
          </a:p>
          <a:p>
            <a:r>
              <a:rPr lang="fi-FI" dirty="0" smtClean="0"/>
              <a:t>Laki </a:t>
            </a:r>
            <a:r>
              <a:rPr lang="fi-FI" dirty="0"/>
              <a:t>syyttäjälaitoksesta (754/2010)</a:t>
            </a:r>
          </a:p>
          <a:p>
            <a:r>
              <a:rPr lang="fi-FI" dirty="0" smtClean="0"/>
              <a:t>Oikeusapulaki </a:t>
            </a:r>
            <a:r>
              <a:rPr lang="fi-FI" dirty="0"/>
              <a:t>(257/2002)</a:t>
            </a:r>
          </a:p>
          <a:p>
            <a:r>
              <a:rPr lang="fi-FI" dirty="0" smtClean="0"/>
              <a:t>Laki </a:t>
            </a:r>
            <a:r>
              <a:rPr lang="fi-FI" dirty="0"/>
              <a:t>asianajajista (496/1958)</a:t>
            </a:r>
          </a:p>
          <a:p>
            <a:r>
              <a:rPr lang="fi-FI" dirty="0" smtClean="0"/>
              <a:t>Laki </a:t>
            </a:r>
            <a:r>
              <a:rPr lang="fi-FI" dirty="0"/>
              <a:t>sakon ja rikesakon määräämisestä (754/2010)</a:t>
            </a:r>
          </a:p>
          <a:p>
            <a:r>
              <a:rPr lang="fi-FI" dirty="0" smtClean="0"/>
              <a:t>Laki </a:t>
            </a:r>
            <a:r>
              <a:rPr lang="fi-FI" dirty="0"/>
              <a:t>valtion varoin maksettavista todistelukustannuksista ((666/1972)</a:t>
            </a:r>
          </a:p>
          <a:p>
            <a:r>
              <a:rPr lang="fi-FI" dirty="0" smtClean="0"/>
              <a:t>Laki nuoren rikoksesta </a:t>
            </a:r>
            <a:r>
              <a:rPr lang="fi-FI" dirty="0"/>
              <a:t>epäillyn tilanteen </a:t>
            </a:r>
            <a:r>
              <a:rPr lang="fi-FI" dirty="0" smtClean="0"/>
              <a:t>selvittämisestä</a:t>
            </a:r>
          </a:p>
          <a:p>
            <a:r>
              <a:rPr lang="fi-FI" dirty="0" smtClean="0"/>
              <a:t>…</a:t>
            </a:r>
            <a:r>
              <a:rPr lang="fi-FI" dirty="0" err="1" smtClean="0"/>
              <a:t>jne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79112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48"/>
          </a:xfrm>
        </p:spPr>
        <p:txBody>
          <a:bodyPr>
            <a:normAutofit/>
          </a:bodyPr>
          <a:lstStyle/>
          <a:p>
            <a:r>
              <a:rPr lang="fi-FI" b="1" dirty="0"/>
              <a:t>Keskeistä ulkomaista normistoa:</a:t>
            </a:r>
          </a:p>
          <a:p>
            <a:pPr marL="137160" indent="0">
              <a:buNone/>
            </a:pPr>
            <a:r>
              <a:rPr lang="fi-FI" dirty="0"/>
              <a:t>• EIS, erityisesti 6 artiklan prosessuaaliset ihmisoikeudet</a:t>
            </a:r>
          </a:p>
          <a:p>
            <a:pPr marL="137160" indent="0">
              <a:buNone/>
            </a:pPr>
            <a:r>
              <a:rPr lang="fi-FI" dirty="0"/>
              <a:t>• Euroopan ihmisoikeustuomioistuin, jonka tuomiot ovat sitovia</a:t>
            </a:r>
          </a:p>
          <a:p>
            <a:pPr marL="137160" indent="0">
              <a:buNone/>
            </a:pPr>
            <a:r>
              <a:rPr lang="fi-FI" dirty="0"/>
              <a:t>• </a:t>
            </a:r>
            <a:r>
              <a:rPr lang="fi-FI" dirty="0" err="1"/>
              <a:t>KP-sopimus</a:t>
            </a:r>
            <a:endParaRPr lang="fi-FI" dirty="0"/>
          </a:p>
          <a:p>
            <a:pPr marL="137160" indent="0">
              <a:buNone/>
            </a:pPr>
            <a:r>
              <a:rPr lang="fi-FI" dirty="0"/>
              <a:t>• YK:n ihmisoikeuskomitea, jonka päätökset eivät ole juridisesti sitovia</a:t>
            </a:r>
          </a:p>
          <a:p>
            <a:pPr marL="137160" indent="0">
              <a:buNone/>
            </a:pPr>
            <a:r>
              <a:rPr lang="fi-FI" dirty="0"/>
              <a:t>• Oikeusapusopimukset</a:t>
            </a:r>
          </a:p>
          <a:p>
            <a:pPr marL="137160" indent="0">
              <a:buNone/>
            </a:pPr>
            <a:r>
              <a:rPr lang="fi-FI" dirty="0"/>
              <a:t>• Euroopan unionin tuomioistuimet</a:t>
            </a:r>
          </a:p>
          <a:p>
            <a:pPr marL="137160" indent="0">
              <a:buNone/>
            </a:pPr>
            <a:r>
              <a:rPr lang="fi-FI" dirty="0"/>
              <a:t>• Unionin tuomioistuin,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7401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</a:t>
            </a:r>
            <a:r>
              <a:rPr lang="fi-FI" dirty="0" smtClean="0"/>
              <a:t>ikosprosessi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Rikosprosessin vaiheet:</a:t>
            </a:r>
          </a:p>
          <a:p>
            <a:pPr marL="137160" indent="0">
              <a:buNone/>
            </a:pPr>
            <a:r>
              <a:rPr lang="fi-FI" dirty="0"/>
              <a:t>• Esitutkinta</a:t>
            </a:r>
          </a:p>
          <a:p>
            <a:pPr marL="137160" indent="0">
              <a:buNone/>
            </a:pPr>
            <a:r>
              <a:rPr lang="fi-FI" dirty="0"/>
              <a:t>• Syyteharkinta</a:t>
            </a:r>
          </a:p>
          <a:p>
            <a:pPr marL="137160" indent="0">
              <a:buNone/>
            </a:pPr>
            <a:r>
              <a:rPr lang="fi-FI" dirty="0"/>
              <a:t>• Oikeudenkäynti 1. asteessa</a:t>
            </a:r>
          </a:p>
          <a:p>
            <a:pPr marL="137160" indent="0">
              <a:buNone/>
            </a:pPr>
            <a:r>
              <a:rPr lang="fi-FI" dirty="0"/>
              <a:t>• Oikeudenkäynti muutoksenhakuasteessa</a:t>
            </a:r>
          </a:p>
          <a:p>
            <a:pPr marL="137160" indent="0">
              <a:buNone/>
            </a:pPr>
            <a:r>
              <a:rPr lang="fi-FI" dirty="0"/>
              <a:t>• Rangaistusten ja seuraamusten täytäntöönpano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0368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TUOMIOISTUINTEN RIIPPUMATTOMUUS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Tuomioistuimet käyttävät tuomiovaltaa eli ratkaisevat, </a:t>
            </a:r>
            <a:r>
              <a:rPr lang="fi-FI" dirty="0" smtClean="0"/>
              <a:t>mikä yksittäisessä </a:t>
            </a:r>
            <a:r>
              <a:rPr lang="fi-FI" dirty="0"/>
              <a:t>asiassa on oikein. Tuomioistuimet ovat riippumattomia:</a:t>
            </a:r>
          </a:p>
          <a:p>
            <a:pPr marL="137160" indent="0">
              <a:buNone/>
            </a:pPr>
            <a:r>
              <a:rPr lang="fi-FI" dirty="0" smtClean="0"/>
              <a:t>	niitä </a:t>
            </a:r>
            <a:r>
              <a:rPr lang="fi-FI" dirty="0"/>
              <a:t>sitoo ainoastaan voimassa oleva oikeus. </a:t>
            </a:r>
            <a:endParaRPr lang="fi-FI" dirty="0" smtClean="0"/>
          </a:p>
          <a:p>
            <a:pPr marL="137160" indent="0">
              <a:buNone/>
            </a:pPr>
            <a:r>
              <a:rPr lang="fi-FI" dirty="0" smtClean="0"/>
              <a:t>Mikään ulkopuolinen taho </a:t>
            </a:r>
            <a:r>
              <a:rPr lang="fi-FI" dirty="0"/>
              <a:t>ei voi puuttua niiden ratkaisuihin. </a:t>
            </a:r>
            <a:r>
              <a:rPr lang="fi-FI" dirty="0" smtClean="0"/>
              <a:t>Tuomioistuimen riippumattomuus </a:t>
            </a:r>
            <a:r>
              <a:rPr lang="fi-FI" dirty="0"/>
              <a:t>taataan perustuslaissa.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2266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INSTANSSIJÄRJESTELMÄ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Käräjäoikeudet käsittelevät rikos-, riita- ja hakemusasioita.</a:t>
            </a:r>
          </a:p>
          <a:p>
            <a:r>
              <a:rPr lang="fi-FI" dirty="0"/>
              <a:t>Alioikeuden ratkaisu voidaan yleensä saattaa ylemmän tuomioistuimen tutkittavaksi. Käräjäoikeuden ratkaisusta valitetaan hovioikeuteen. </a:t>
            </a:r>
          </a:p>
          <a:p>
            <a:r>
              <a:rPr lang="fi-FI" dirty="0"/>
              <a:t>Hovioikeuden ratkaisuun taas voi hakea muutosta korkeimmasta oikeudesta, jos korkein oikeus antaa valitusluvan.</a:t>
            </a:r>
          </a:p>
          <a:p>
            <a:pPr marL="13716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7571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HALLINTO-OIKEUDET JA ERITYISTI:T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Hallinto-oikeudet käsittelevät viranomaisten päätöksistä </a:t>
            </a:r>
            <a:r>
              <a:rPr lang="fi-FI" dirty="0" smtClean="0"/>
              <a:t>tehtyjä valituksia</a:t>
            </a:r>
            <a:r>
              <a:rPr lang="fi-FI" dirty="0"/>
              <a:t>. Hallinto-oikeuden päätökseen haetaan </a:t>
            </a:r>
            <a:r>
              <a:rPr lang="fi-FI" dirty="0" smtClean="0"/>
              <a:t>muutosta korkeimmasta </a:t>
            </a:r>
            <a:r>
              <a:rPr lang="fi-FI" dirty="0"/>
              <a:t>hallinto-oikeudesta</a:t>
            </a:r>
            <a:r>
              <a:rPr lang="fi-FI" dirty="0" smtClean="0"/>
              <a:t>.</a:t>
            </a:r>
          </a:p>
          <a:p>
            <a:pPr marL="137160" indent="0">
              <a:buNone/>
            </a:pPr>
            <a:endParaRPr lang="fi-FI" dirty="0"/>
          </a:p>
          <a:p>
            <a:r>
              <a:rPr lang="fi-FI" dirty="0"/>
              <a:t>Erityistuomioistuimia ovat markkinaoikeus, </a:t>
            </a:r>
            <a:r>
              <a:rPr lang="fi-FI" dirty="0" smtClean="0"/>
              <a:t>työtuomioistuin, vakuutusoikeus </a:t>
            </a:r>
            <a:r>
              <a:rPr lang="fi-FI" dirty="0"/>
              <a:t>ja </a:t>
            </a:r>
            <a:r>
              <a:rPr lang="fi-FI" dirty="0" smtClean="0"/>
              <a:t>myös valtakunnanoikeus</a:t>
            </a:r>
            <a:r>
              <a:rPr lang="fi-FI" dirty="0"/>
              <a:t>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3350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OK:SSA SÄÄDETTY ESTEELLISYYS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Tuomarin esteellisyys</a:t>
            </a:r>
          </a:p>
          <a:p>
            <a:pPr marL="137160" indent="0">
              <a:buNone/>
            </a:pPr>
            <a:r>
              <a:rPr lang="fi-FI" dirty="0"/>
              <a:t>Asianosaisena/avustajana läheinen, tuomari todistajana, tuomarin </a:t>
            </a:r>
            <a:r>
              <a:rPr lang="fi-FI" dirty="0" smtClean="0"/>
              <a:t>läheinen todistajana</a:t>
            </a:r>
            <a:r>
              <a:rPr lang="fi-FI" dirty="0"/>
              <a:t>, erityinen </a:t>
            </a:r>
            <a:r>
              <a:rPr lang="fi-FI" dirty="0" smtClean="0"/>
              <a:t>hyöty </a:t>
            </a:r>
            <a:r>
              <a:rPr lang="fi-FI" dirty="0"/>
              <a:t>tuomarille tai läheiselle (OK 13:4</a:t>
            </a:r>
            <a:r>
              <a:rPr lang="fi-FI" dirty="0" smtClean="0"/>
              <a:t>)</a:t>
            </a:r>
          </a:p>
          <a:p>
            <a:r>
              <a:rPr lang="fi-FI" dirty="0"/>
              <a:t>Asianosainen on tuomarin tai hänen läheisensä vastapuoli muussa asiassa </a:t>
            </a:r>
            <a:r>
              <a:rPr lang="fi-FI" dirty="0" smtClean="0"/>
              <a:t>tai tuomarin </a:t>
            </a:r>
            <a:r>
              <a:rPr lang="fi-FI" dirty="0"/>
              <a:t>puolueettomuus on vaarassa esim. palvelussuhteen </a:t>
            </a:r>
            <a:r>
              <a:rPr lang="fi-FI" dirty="0" smtClean="0"/>
              <a:t>perusteella.</a:t>
            </a:r>
          </a:p>
          <a:p>
            <a:r>
              <a:rPr lang="fi-FI" dirty="0" smtClean="0"/>
              <a:t>Tuomari </a:t>
            </a:r>
            <a:r>
              <a:rPr lang="fi-FI" dirty="0"/>
              <a:t>on käsitellyt asiaa aiemmin tuomarina, muuna viranomaisena </a:t>
            </a:r>
            <a:r>
              <a:rPr lang="fi-FI" dirty="0" smtClean="0"/>
              <a:t>tai välimiehenä </a:t>
            </a:r>
            <a:r>
              <a:rPr lang="fi-FI" dirty="0"/>
              <a:t>tai tuomarilla on itsellään vireillä samanlainen asia ja tämä </a:t>
            </a:r>
            <a:r>
              <a:rPr lang="fi-FI" dirty="0" smtClean="0"/>
              <a:t>antaa perustellun </a:t>
            </a:r>
            <a:r>
              <a:rPr lang="fi-FI" dirty="0"/>
              <a:t>aiheen epäillä </a:t>
            </a:r>
            <a:r>
              <a:rPr lang="fi-FI" dirty="0" smtClean="0"/>
              <a:t>puolueettomuutta.. </a:t>
            </a:r>
            <a:r>
              <a:rPr lang="fi-FI" dirty="0" err="1" smtClean="0"/>
              <a:t>jne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29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Lautamiehet mukana isommissa ja vaativimmissa jutuissa</a:t>
            </a:r>
          </a:p>
          <a:p>
            <a:r>
              <a:rPr lang="fi-FI" dirty="0" smtClean="0"/>
              <a:t>Avustajia: asianajajat, julkiset oikeusavustajat, lupalakimiehet (luvan saaneet oikeudenkäyntiavustajat, kuten OTM ja VT) , puolustaja ja asianomistajalle määrätty avustaja tai tukihenkilö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/>
              <a:t>Rikosprosessioikeuteen kuuluvat myös pakkokeinot, esitutkinta, syyteharkinta, oikeudenkäynti ja täytäntöönpano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4024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OIKEUDENKÄYNNIN TAVOITTEET JA KESKEISET PERIAATTEET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Varmuusperiaate (näytön ja oikeuskysymyksen kannalta oikea ratkaisu)</a:t>
            </a:r>
          </a:p>
          <a:p>
            <a:r>
              <a:rPr lang="fi-FI" dirty="0" smtClean="0"/>
              <a:t>Prosessiekonomian </a:t>
            </a:r>
            <a:r>
              <a:rPr lang="fi-FI" dirty="0"/>
              <a:t>periaate (nopeus ja halpuus)</a:t>
            </a:r>
          </a:p>
          <a:p>
            <a:r>
              <a:rPr lang="fi-FI" dirty="0" smtClean="0"/>
              <a:t>Tarkoituksenmukaisuus/tehokkuusperiaate (varmuus</a:t>
            </a:r>
            <a:r>
              <a:rPr lang="fi-FI" dirty="0"/>
              <a:t>, nopeus ja halpuus sovitetaan yhteen</a:t>
            </a:r>
            <a:r>
              <a:rPr lang="fi-FI" dirty="0" smtClean="0"/>
              <a:t>)</a:t>
            </a:r>
          </a:p>
          <a:p>
            <a:r>
              <a:rPr lang="fi-FI" dirty="0"/>
              <a:t>Oikeudenmukaisen oikeudenkäynnin periaate (mm., </a:t>
            </a:r>
            <a:r>
              <a:rPr lang="fi-FI" dirty="0" smtClean="0"/>
              <a:t>oikeudenkäynnin saavutettavuus</a:t>
            </a:r>
            <a:r>
              <a:rPr lang="fi-FI" dirty="0"/>
              <a:t>, asianmukainen kohtelu, aineellinen totuus, </a:t>
            </a:r>
            <a:r>
              <a:rPr lang="fi-FI" dirty="0" smtClean="0"/>
              <a:t>ratkaisujen perusteltavuus</a:t>
            </a:r>
            <a:r>
              <a:rPr lang="fi-FI" dirty="0"/>
              <a:t>)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C4E80-1C68-44EC-A96C-F33DDCB86BB7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89944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ippu">
  <a:themeElements>
    <a:clrScheme name="Harmaasävy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Huippu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ippu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3006</TotalTime>
  <Words>1058</Words>
  <Application>Microsoft Office PowerPoint</Application>
  <PresentationFormat>Näytössä katseltava diaesitys (4:3)</PresentationFormat>
  <Paragraphs>154</Paragraphs>
  <Slides>23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4" baseType="lpstr">
      <vt:lpstr>Huippu</vt:lpstr>
      <vt:lpstr>PROSESSIOIKEUS</vt:lpstr>
      <vt:lpstr>PROSESSIOIKEUDEN JAOTTELU</vt:lpstr>
      <vt:lpstr>Rikosprosessi</vt:lpstr>
      <vt:lpstr>TUOMIOISTUINTEN RIIPPUMATTOMUUS</vt:lpstr>
      <vt:lpstr>INSTANSSIJÄRJESTELMÄ</vt:lpstr>
      <vt:lpstr>HALLINTO-OIKEUDET JA ERITYISTI:T</vt:lpstr>
      <vt:lpstr>OK:SSA SÄÄDETTY ESTEELLISYYS</vt:lpstr>
      <vt:lpstr>PowerPoint-esitys</vt:lpstr>
      <vt:lpstr>OIKEUDENKÄYNNIN TAVOITTEET JA KESKEISET PERIAATTEET</vt:lpstr>
      <vt:lpstr>PowerPoint-esitys</vt:lpstr>
      <vt:lpstr>RATKAISUPERIAATTEET</vt:lpstr>
      <vt:lpstr>Asian eteneminen tuomioistuimessa</vt:lpstr>
      <vt:lpstr>PowerPoint-esitys</vt:lpstr>
      <vt:lpstr>Asian suullinen käsittely</vt:lpstr>
      <vt:lpstr>PowerPoint-esitys</vt:lpstr>
      <vt:lpstr>TUOMIO</vt:lpstr>
      <vt:lpstr>PowerPoint-esitys</vt:lpstr>
      <vt:lpstr>KÄRÄJÄOIKEUDESTA HOVIOIEKUTEEN</vt:lpstr>
      <vt:lpstr>VALITTAMINEN KORKEIMPAAN OIKEUTEEN</vt:lpstr>
      <vt:lpstr>PowerPoint-esitys</vt:lpstr>
      <vt:lpstr>ERITYISIÄ PROSESSILAJEJA</vt:lpstr>
      <vt:lpstr>Keskeisiä lakeja: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 Luoma</dc:creator>
  <cp:lastModifiedBy>Sanna Luoma</cp:lastModifiedBy>
  <cp:revision>12</cp:revision>
  <dcterms:created xsi:type="dcterms:W3CDTF">2016-08-10T07:38:26Z</dcterms:created>
  <dcterms:modified xsi:type="dcterms:W3CDTF">2016-08-12T09:45:06Z</dcterms:modified>
</cp:coreProperties>
</file>