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9" r:id="rId2"/>
    <p:sldId id="276" r:id="rId3"/>
    <p:sldId id="258" r:id="rId4"/>
    <p:sldId id="259" r:id="rId5"/>
    <p:sldId id="277" r:id="rId6"/>
    <p:sldId id="278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16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3100F-4AE9-44C9-A45A-5A42D617BB1A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71D01-C223-4CC0-B1D1-0AE7B3B983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43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2. Psykologisen tiedon muodostuminen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(s. 18-27)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586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Psykologinen tieto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/>
              <a:t>t</a:t>
            </a:r>
            <a:r>
              <a:rPr lang="fi-FI" dirty="0" smtClean="0"/>
              <a:t>ieteellistä tietoa = tieteellisin </a:t>
            </a:r>
            <a:r>
              <a:rPr lang="fi-FI" dirty="0"/>
              <a:t>tutkimusmenetelmin hankittua </a:t>
            </a:r>
            <a:r>
              <a:rPr lang="fi-FI" dirty="0" smtClean="0"/>
              <a:t>tietoa</a:t>
            </a:r>
            <a:endParaRPr lang="fi-FI" dirty="0">
              <a:sym typeface="Symbol"/>
            </a:endParaRPr>
          </a:p>
          <a:p>
            <a:pPr lvl="0"/>
            <a:r>
              <a:rPr lang="fi-FI" dirty="0" smtClean="0"/>
              <a:t>tutkimusmenetelmä</a:t>
            </a:r>
          </a:p>
          <a:p>
            <a:pPr lvl="1"/>
            <a:r>
              <a:rPr lang="fi-FI" dirty="0" smtClean="0"/>
              <a:t>tapa </a:t>
            </a:r>
            <a:r>
              <a:rPr lang="fi-FI" dirty="0"/>
              <a:t>toteuttaa tutkimus, hankkia tutkimusaineisto ja analysoida se </a:t>
            </a:r>
            <a:endParaRPr lang="fi-FI" dirty="0" smtClean="0"/>
          </a:p>
          <a:p>
            <a:pPr lvl="1"/>
            <a:r>
              <a:rPr lang="fi-FI" dirty="0" smtClean="0"/>
              <a:t>tiedonkeruumenetelmä </a:t>
            </a:r>
            <a:r>
              <a:rPr lang="fi-FI" dirty="0"/>
              <a:t>= tutkimusaineiston hankintaan käytetty </a:t>
            </a:r>
            <a:r>
              <a:rPr lang="fi-FI" dirty="0" smtClean="0"/>
              <a:t>menetelmä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78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Psykologinen tutkimus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ilmiön järjestelmällistä selvittämistä huomioiden tieteellisen </a:t>
            </a:r>
            <a:r>
              <a:rPr lang="fi-FI" dirty="0"/>
              <a:t>tiedon </a:t>
            </a:r>
            <a:r>
              <a:rPr lang="fi-FI" dirty="0" smtClean="0"/>
              <a:t>tuntomerkit:</a:t>
            </a:r>
          </a:p>
          <a:p>
            <a:pPr lvl="1"/>
            <a:r>
              <a:rPr lang="fi-FI" dirty="0"/>
              <a:t>k</a:t>
            </a:r>
            <a:r>
              <a:rPr lang="fi-FI" dirty="0" smtClean="0"/>
              <a:t>oeteltavuus</a:t>
            </a:r>
          </a:p>
          <a:p>
            <a:pPr lvl="1"/>
            <a:r>
              <a:rPr lang="fi-FI" dirty="0"/>
              <a:t>o</a:t>
            </a:r>
            <a:r>
              <a:rPr lang="fi-FI" dirty="0" smtClean="0"/>
              <a:t>bjektiivisuus</a:t>
            </a:r>
          </a:p>
          <a:p>
            <a:pPr lvl="1"/>
            <a:r>
              <a:rPr lang="fi-FI" dirty="0" smtClean="0"/>
              <a:t>toistettavuus</a:t>
            </a:r>
            <a:endParaRPr lang="fi-FI" dirty="0" smtClean="0"/>
          </a:p>
          <a:p>
            <a:pPr lvl="1"/>
            <a:r>
              <a:rPr lang="fi-FI" dirty="0" smtClean="0"/>
              <a:t>yleistettävyys </a:t>
            </a:r>
          </a:p>
          <a:p>
            <a:pPr lvl="1"/>
            <a:r>
              <a:rPr lang="fi-FI" dirty="0" smtClean="0"/>
              <a:t>julkisuus</a:t>
            </a:r>
            <a:endParaRPr lang="fi-FI" dirty="0" smtClean="0"/>
          </a:p>
          <a:p>
            <a:pPr lvl="1"/>
            <a:r>
              <a:rPr lang="fi-FI" dirty="0" smtClean="0"/>
              <a:t>itseään korjaavuus</a:t>
            </a:r>
          </a:p>
          <a:p>
            <a:r>
              <a:rPr lang="fi-FI" dirty="0"/>
              <a:t>t</a:t>
            </a:r>
            <a:r>
              <a:rPr lang="fi-FI" dirty="0" smtClean="0"/>
              <a:t>avoitteena muodostaa teoria (= malli todellisuudesta)</a:t>
            </a:r>
          </a:p>
          <a:p>
            <a:r>
              <a:rPr lang="fi-FI" dirty="0" smtClean="0"/>
              <a:t>kvantitatiivista tai kvalitatiivista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040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Kvantitatiivinen tutkimus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selvittää syys-seuraussuhteita, luokittelee ja vertailee </a:t>
            </a:r>
            <a:r>
              <a:rPr lang="fi-FI" dirty="0" smtClean="0"/>
              <a:t>ilmiöitä</a:t>
            </a:r>
          </a:p>
          <a:p>
            <a:r>
              <a:rPr lang="fi-FI" dirty="0"/>
              <a:t>aineisto numeromuotoista </a:t>
            </a:r>
            <a:r>
              <a:rPr lang="fi-FI" dirty="0" smtClean="0"/>
              <a:t>(= määrällistä)</a:t>
            </a:r>
          </a:p>
          <a:p>
            <a:r>
              <a:rPr lang="fi-FI" dirty="0" smtClean="0"/>
              <a:t>tutkimusmenetelmät</a:t>
            </a:r>
          </a:p>
          <a:p>
            <a:pPr lvl="1"/>
            <a:r>
              <a:rPr lang="fi-FI" dirty="0" smtClean="0"/>
              <a:t>esim. kokeellinen tutkimus, korrelaatiotutkimus, kuvaileva tutkimus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iedonkeruumenetelmiä esim</a:t>
            </a:r>
            <a:r>
              <a:rPr lang="fi-FI" dirty="0"/>
              <a:t>. psykologiset </a:t>
            </a:r>
            <a:r>
              <a:rPr lang="fi-FI" dirty="0" smtClean="0"/>
              <a:t>testit, kyselyt ja aivotutkimukset</a:t>
            </a:r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Kvalitatiivinen tutkimus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pyrkii ymmärtämään, kuvaamaan tai selittämään </a:t>
            </a:r>
            <a:r>
              <a:rPr lang="fi-FI" dirty="0" smtClean="0"/>
              <a:t>ilmiötä</a:t>
            </a:r>
          </a:p>
          <a:p>
            <a:r>
              <a:rPr lang="fi-FI" dirty="0"/>
              <a:t>aineisto esim. suullisessa, kirjallisessa tai kuvallisessa muodossa (laadullista)</a:t>
            </a:r>
          </a:p>
          <a:p>
            <a:r>
              <a:rPr lang="fi-FI" dirty="0" smtClean="0"/>
              <a:t>tutkimusmenetelmät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sim. tapaustutkimus, kuvaileva tutkimus</a:t>
            </a:r>
          </a:p>
          <a:p>
            <a:pPr lvl="1"/>
            <a:r>
              <a:rPr lang="fi-FI" dirty="0"/>
              <a:t>t</a:t>
            </a:r>
            <a:r>
              <a:rPr lang="fi-FI" dirty="0" smtClean="0"/>
              <a:t>iedonkeruumenetelmiä esim. psykologiset </a:t>
            </a:r>
            <a:r>
              <a:rPr lang="fi-FI" dirty="0"/>
              <a:t>testit, haastattelu, </a:t>
            </a:r>
            <a:r>
              <a:rPr lang="fi-FI" dirty="0" smtClean="0"/>
              <a:t>havainnointi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6264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Psykologin tutkimuseettiset periaatteet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Psykologista tutkimusta ohjaavia periaatteita: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 smtClean="0"/>
              <a:t>yksilön </a:t>
            </a:r>
            <a:r>
              <a:rPr lang="fi-FI" dirty="0"/>
              <a:t>oikeuksien ja ihmisarvon </a:t>
            </a:r>
            <a:r>
              <a:rPr lang="fi-FI" dirty="0" smtClean="0"/>
              <a:t>kunnioittaminen</a:t>
            </a:r>
          </a:p>
          <a:p>
            <a:pPr lvl="2"/>
            <a:r>
              <a:rPr lang="fi-FI" dirty="0"/>
              <a:t>vapaaehtoisuus ja turvallisuus</a:t>
            </a:r>
          </a:p>
          <a:p>
            <a:pPr lvl="2"/>
            <a:r>
              <a:rPr lang="fi-FI" dirty="0" smtClean="0"/>
              <a:t>tutkimuksen hyödyn arviointi </a:t>
            </a:r>
            <a:r>
              <a:rPr lang="fi-FI" dirty="0"/>
              <a:t>suhteessa mahdollisiin </a:t>
            </a:r>
            <a:r>
              <a:rPr lang="fi-FI" dirty="0" smtClean="0"/>
              <a:t>haittoihin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 smtClean="0"/>
              <a:t>ammatillinen pätevyys</a:t>
            </a:r>
            <a:endParaRPr lang="fi-FI" dirty="0"/>
          </a:p>
          <a:p>
            <a:pPr lvl="2"/>
            <a:r>
              <a:rPr lang="fi-FI" dirty="0" smtClean="0"/>
              <a:t>rehellisyys</a:t>
            </a:r>
            <a:r>
              <a:rPr lang="fi-FI" dirty="0"/>
              <a:t>, tarkkuus, </a:t>
            </a:r>
            <a:r>
              <a:rPr lang="fi-FI" dirty="0" smtClean="0"/>
              <a:t>eettisyys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414370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155</Words>
  <Application>Microsoft Office PowerPoint</Application>
  <PresentationFormat>Mukautettu</PresentationFormat>
  <Paragraphs>36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2. Psykologisen tiedon muodostuminen</vt:lpstr>
      <vt:lpstr>Psykologinen tieto</vt:lpstr>
      <vt:lpstr>Psykologinen tutkimus</vt:lpstr>
      <vt:lpstr>Kvantitatiivinen tutkimus</vt:lpstr>
      <vt:lpstr>Kvalitatiivinen tutkimus</vt:lpstr>
      <vt:lpstr>Psykologin tutkimuseettiset periaatteet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142</cp:revision>
  <dcterms:created xsi:type="dcterms:W3CDTF">2016-04-22T12:08:07Z</dcterms:created>
  <dcterms:modified xsi:type="dcterms:W3CDTF">2016-06-07T07:15:56Z</dcterms:modified>
</cp:coreProperties>
</file>