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4" r:id="rId4"/>
    <p:sldId id="267" r:id="rId5"/>
    <p:sldId id="266" r:id="rId6"/>
    <p:sldId id="261" r:id="rId7"/>
    <p:sldId id="262" r:id="rId8"/>
    <p:sldId id="258" r:id="rId9"/>
    <p:sldId id="259" r:id="rId10"/>
    <p:sldId id="257" r:id="rId11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54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540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029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542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122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306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386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168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52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063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27EE-351B-4DF6-BB77-640E5DF0D69E}" type="datetimeFigureOut">
              <a:rPr lang="fi-FI" smtClean="0"/>
              <a:t>7.8.2018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62929-8947-494C-BAF9-062C0FEFF0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80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51" y="3068959"/>
            <a:ext cx="4726499" cy="37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0" y="4671390"/>
            <a:ext cx="2915480" cy="218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01" y="-10910"/>
            <a:ext cx="23812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9394" cy="376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07504" y="3861048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Elohopea 1100 </a:t>
            </a:r>
            <a:r>
              <a:rPr lang="fi-FI" sz="2000" b="1" dirty="0" smtClean="0">
                <a:sym typeface="Wingdings" panose="05000000000000000000" pitchFamily="2" charset="2"/>
              </a:rPr>
              <a:t> 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hoidettiin mm. lepraa ja kuppaa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salvana, elimistöön ruiskutettuna tai höyrynä hengitettynä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 myrkytyksiä, kuolemia</a:t>
            </a:r>
            <a:endParaRPr lang="fi-FI" dirty="0" smtClean="0"/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1941 penisilliini</a:t>
            </a:r>
          </a:p>
          <a:p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5091672" y="188640"/>
            <a:ext cx="403244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Muumiojauhe 500 </a:t>
            </a:r>
            <a:r>
              <a:rPr lang="fi-FI" sz="2000" b="1" dirty="0" smtClean="0">
                <a:sym typeface="Wingdings" panose="05000000000000000000" pitchFamily="2" charset="2"/>
              </a:rPr>
              <a:t></a:t>
            </a:r>
            <a:endParaRPr lang="fi-FI" sz="2000" b="1" dirty="0" smtClean="0"/>
          </a:p>
          <a:p>
            <a:pPr marL="285750" indent="-285750">
              <a:buFontTx/>
              <a:buChar char="-"/>
            </a:pPr>
            <a:r>
              <a:rPr lang="fi-FI" dirty="0" smtClean="0"/>
              <a:t>eläimistä, ihmisistä, pikeä ja lantaa…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mahahaava, päänsärky, paiseet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myynnissä 1600-luvulle asti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myös mestattujen jäseniä lääkkeeksi; sormia, korvia, hiustupsuja, rasvaa, verta, kyyneleitä…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1960-luvulla ryppyvoiteissa istukan rasvaa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575" y="2556077"/>
            <a:ext cx="14954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8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0" y="4980563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cs typeface="Arial" panose="020B0604020202020204" pitchFamily="34" charset="0"/>
              </a:rPr>
              <a:t>Lobotomia ; psykoosin ja mielisairauden hoitoa 1900-luvulla</a:t>
            </a:r>
          </a:p>
          <a:p>
            <a:r>
              <a:rPr lang="fi-FI" dirty="0" smtClean="0">
                <a:cs typeface="Arial" panose="020B0604020202020204" pitchFamily="34" charset="0"/>
              </a:rPr>
              <a:t>- sähkösokki + kallonporaus + otsalohkon ja tunneaivojen yhteys katkaistiin</a:t>
            </a:r>
          </a:p>
          <a:p>
            <a:r>
              <a:rPr lang="fi-FI" dirty="0" smtClean="0">
                <a:cs typeface="Arial" panose="020B0604020202020204" pitchFamily="34" charset="0"/>
              </a:rPr>
              <a:t>&gt; 1946 naskali silmäkupan reunasta ja hermoyhteydet poikki piikkiä kääntelemällä</a:t>
            </a:r>
          </a:p>
          <a:p>
            <a:pPr marL="285750" indent="-285750">
              <a:buFont typeface="Wingdings"/>
              <a:buChar char="à"/>
            </a:pPr>
            <a:r>
              <a:rPr lang="fi-FI" dirty="0" smtClean="0">
                <a:cs typeface="Arial" panose="020B0604020202020204" pitchFamily="34" charset="0"/>
              </a:rPr>
              <a:t>aivoverenvuoto, apaattisuus, sekavuus, epilepsia, muistinmenetys</a:t>
            </a:r>
          </a:p>
          <a:p>
            <a:endParaRPr lang="fi-FI" dirty="0" smtClean="0"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fi-FI" dirty="0" smtClean="0">
                <a:cs typeface="Arial" panose="020B0604020202020204" pitchFamily="34" charset="0"/>
              </a:rPr>
              <a:t>Pohjoismaissa 1950- ja 1960-luvuilla yli 9000:lle potilaalle</a:t>
            </a:r>
          </a:p>
        </p:txBody>
      </p:sp>
      <p:sp>
        <p:nvSpPr>
          <p:cNvPr id="3" name="Suorakulmio 2"/>
          <p:cNvSpPr/>
          <p:nvPr/>
        </p:nvSpPr>
        <p:spPr>
          <a:xfrm>
            <a:off x="6137215" y="4696444"/>
            <a:ext cx="3006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©</a:t>
            </a:r>
            <a:r>
              <a:rPr lang="fi-FI" sz="1200" dirty="0" err="1" smtClean="0"/>
              <a:t>Wellcome</a:t>
            </a:r>
            <a:r>
              <a:rPr lang="fi-FI" sz="1200" dirty="0" smtClean="0"/>
              <a:t> Library, London &amp; </a:t>
            </a:r>
            <a:r>
              <a:rPr lang="fi-FI" sz="1200" dirty="0" err="1" smtClean="0"/>
              <a:t>Corbis/Polfoto</a:t>
            </a:r>
            <a:endParaRPr lang="fi-FI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25" y="0"/>
            <a:ext cx="400267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0" y="3912299"/>
            <a:ext cx="3761388" cy="296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-26797" y="6581001"/>
            <a:ext cx="21505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©</a:t>
            </a:r>
            <a:r>
              <a:rPr lang="fi-FI" sz="1200" dirty="0" err="1" smtClean="0"/>
              <a:t>Archives</a:t>
            </a:r>
            <a:r>
              <a:rPr lang="fi-FI" sz="1200" dirty="0" smtClean="0"/>
              <a:t> </a:t>
            </a:r>
            <a:r>
              <a:rPr lang="fi-FI" sz="1200" dirty="0" err="1" smtClean="0"/>
              <a:t>Charmet/Bridgeman</a:t>
            </a:r>
            <a:endParaRPr lang="fi-FI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89" y="1628800"/>
            <a:ext cx="2884815" cy="524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539552" y="28692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Kivikaudelta 1800-luvulle</a:t>
            </a:r>
          </a:p>
          <a:p>
            <a:endParaRPr lang="fi-FI" sz="20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4901568" y="20523"/>
            <a:ext cx="42377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Kallonporaus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epileptikot, mielisairaat, krooninen päänsärky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paha veri /pahat henget</a:t>
            </a:r>
            <a:r>
              <a:rPr lang="fi-FI" dirty="0"/>
              <a:t> </a:t>
            </a:r>
            <a:r>
              <a:rPr lang="fi-FI" dirty="0" smtClean="0"/>
              <a:t>/ ilma / kivet pois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jossain määrin kallonsisäisen paineen hoidossa edelleen </a:t>
            </a:r>
          </a:p>
          <a:p>
            <a:endParaRPr lang="fi-FI" dirty="0" smtClean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1066480" y="994806"/>
            <a:ext cx="35394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Peräpukamien poltto</a:t>
            </a:r>
          </a:p>
          <a:p>
            <a:pPr marL="342900" indent="-342900">
              <a:buFontTx/>
              <a:buChar char="-"/>
            </a:pPr>
            <a:r>
              <a:rPr lang="fi-FI" sz="2000" dirty="0"/>
              <a:t>k</a:t>
            </a:r>
            <a:r>
              <a:rPr lang="fi-FI" sz="2000" dirty="0" smtClean="0"/>
              <a:t>uumennettu rautakoukku; ”potilaan huutaessa suoli laajeni ja lääkärin oli helpompi kaapia pukamat pois”</a:t>
            </a:r>
          </a:p>
          <a:p>
            <a:r>
              <a:rPr lang="fi-FI" sz="2000" dirty="0" smtClean="0">
                <a:sym typeface="Wingdings" panose="05000000000000000000" pitchFamily="2" charset="2"/>
              </a:rPr>
              <a:t> palovammat, tulehdus</a:t>
            </a:r>
            <a:endParaRPr lang="fi-FI" sz="2000" dirty="0" smtClean="0"/>
          </a:p>
          <a:p>
            <a:pPr marL="342900" indent="-342900">
              <a:buFont typeface="Wingdings"/>
              <a:buChar char="Ø"/>
            </a:pPr>
            <a:r>
              <a:rPr lang="fi-FI" sz="2000" dirty="0" smtClean="0"/>
              <a:t>istuminen auringon lämmittämällä kivellä</a:t>
            </a:r>
          </a:p>
          <a:p>
            <a:pPr marL="342900" indent="-342900">
              <a:buFont typeface="Wingdings"/>
              <a:buChar char="Ø"/>
            </a:pPr>
            <a:r>
              <a:rPr lang="fi-FI" sz="2000" dirty="0" smtClean="0"/>
              <a:t>nykyään laserpoltto nukutuksessa</a:t>
            </a:r>
          </a:p>
        </p:txBody>
      </p:sp>
    </p:spTree>
    <p:extLst>
      <p:ext uri="{BB962C8B-B14F-4D97-AF65-F5344CB8AC3E}">
        <p14:creationId xmlns:p14="http://schemas.microsoft.com/office/powerpoint/2010/main" val="13401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75"/>
            <a:ext cx="3203848" cy="488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09" y="2765535"/>
            <a:ext cx="3166001" cy="185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92" y="4818535"/>
            <a:ext cx="2722791" cy="20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83" y="3967799"/>
            <a:ext cx="2905817" cy="290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3" y="20922"/>
            <a:ext cx="489654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Suoneniskentä antiikin ajoista 1800-luvulle</a:t>
            </a:r>
          </a:p>
          <a:p>
            <a:pPr marL="285750" indent="-285750">
              <a:buFontTx/>
              <a:buChar char="-"/>
            </a:pPr>
            <a:r>
              <a:rPr lang="fi-FI" dirty="0"/>
              <a:t>s</a:t>
            </a:r>
            <a:r>
              <a:rPr lang="fi-FI" dirty="0" smtClean="0"/>
              <a:t>uoniraudalla laskimoon haava; veri juoksetetaan astiaan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yleishoito; haitalliset nesteet ja paha veri pois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ehkäisevä hoito ja parantava hoito</a:t>
            </a:r>
          </a:p>
          <a:p>
            <a:pPr marL="285750" indent="-285750">
              <a:buFont typeface="Wingdings"/>
              <a:buChar char="à"/>
            </a:pPr>
            <a:r>
              <a:rPr lang="fi-FI" dirty="0" smtClean="0">
                <a:sym typeface="Wingdings" panose="05000000000000000000" pitchFamily="2" charset="2"/>
              </a:rPr>
              <a:t>pyörtyminen, verenhukka, infektio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>
                <a:sym typeface="Wingdings" panose="05000000000000000000" pitchFamily="2" charset="2"/>
              </a:rPr>
              <a:t>voidaan käyttää, jos liikaa punasoluja</a:t>
            </a:r>
          </a:p>
          <a:p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5821633" y="3494637"/>
            <a:ext cx="3342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        Kuppaus 1400-luvulta  </a:t>
            </a:r>
            <a:r>
              <a:rPr lang="fi-FI" sz="2000" b="1" dirty="0" smtClean="0">
                <a:sym typeface="Wingdings" panose="05000000000000000000" pitchFamily="2" charset="2"/>
              </a:rPr>
              <a:t> </a:t>
            </a:r>
            <a:endParaRPr lang="fi-FI" sz="2000" b="1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32"/>
            <a:ext cx="3885236" cy="330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1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3344028" y="2774279"/>
            <a:ext cx="2484276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smtClean="0"/>
              <a:t>Keskiajalla lääkkeitä </a:t>
            </a:r>
          </a:p>
          <a:p>
            <a:pPr algn="ctr"/>
            <a:r>
              <a:rPr lang="fi-FI" sz="2000" b="1" dirty="0" smtClean="0"/>
              <a:t>kasvi- ja eläinkunnasta</a:t>
            </a:r>
            <a:endParaRPr lang="fi-FI" sz="2000" b="1" dirty="0"/>
          </a:p>
        </p:txBody>
      </p:sp>
      <p:sp>
        <p:nvSpPr>
          <p:cNvPr id="4" name="Tekstiruutu 3"/>
          <p:cNvSpPr txBox="1"/>
          <p:nvPr/>
        </p:nvSpPr>
        <p:spPr>
          <a:xfrm>
            <a:off x="1287556" y="3502749"/>
            <a:ext cx="18722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Kyykäärmeen liha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6155678" y="3979393"/>
            <a:ext cx="174644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Sammakon siemenneste</a:t>
            </a:r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283390" y="4195247"/>
            <a:ext cx="190834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Ulkomailta eksoottisia mausteita ja kasveja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2303344" y="4758945"/>
            <a:ext cx="17128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Mineraalit</a:t>
            </a:r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289675" y="2895303"/>
            <a:ext cx="216031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Eläinten liha ja veri</a:t>
            </a: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4572000" y="5047989"/>
            <a:ext cx="4572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fi-FI" dirty="0" smtClean="0"/>
              <a:t>”Hullukaalin siemeniä kuumennettiin tiiliskiven päällä ja siemenistä nouseva höyry johdettiin putkea myöten hampaaseen”</a:t>
            </a:r>
            <a:endParaRPr lang="fi-FI" dirty="0"/>
          </a:p>
        </p:txBody>
      </p:sp>
      <p:sp>
        <p:nvSpPr>
          <p:cNvPr id="10" name="Tekstiruutu 9"/>
          <p:cNvSpPr txBox="1"/>
          <p:nvPr/>
        </p:nvSpPr>
        <p:spPr>
          <a:xfrm>
            <a:off x="6012568" y="2176377"/>
            <a:ext cx="313143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Mausteet; kaneli, inkivääri, salvia, muskotti, siirappi, piparjuuri…</a:t>
            </a: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4900837" y="1253024"/>
            <a:ext cx="4079616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 smtClean="0"/>
              <a:t>Lääkeyrtit</a:t>
            </a:r>
            <a:r>
              <a:rPr lang="fi-FI" dirty="0" smtClean="0"/>
              <a:t>,</a:t>
            </a:r>
            <a:r>
              <a:rPr lang="fi-FI" b="1" dirty="0" smtClean="0"/>
              <a:t> kasvit </a:t>
            </a:r>
            <a:r>
              <a:rPr lang="fi-FI" dirty="0" smtClean="0"/>
              <a:t>– lehdet, kukat,  juuret, juurimukulat</a:t>
            </a:r>
            <a:endParaRPr lang="fi-FI" dirty="0"/>
          </a:p>
        </p:txBody>
      </p:sp>
      <p:sp>
        <p:nvSpPr>
          <p:cNvPr id="12" name="Tekstiruutu 11"/>
          <p:cNvSpPr txBox="1"/>
          <p:nvPr/>
        </p:nvSpPr>
        <p:spPr>
          <a:xfrm>
            <a:off x="407723" y="173538"/>
            <a:ext cx="4178443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 smtClean="0"/>
              <a:t>Vastaavuusoppi</a:t>
            </a:r>
            <a:r>
              <a:rPr lang="fi-FI" dirty="0" smtClean="0"/>
              <a:t>; sama parani samalla - kasvin muoto ja elimen samankaltaisuus: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keltaiset kasvit &gt; keltatauti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maksanmuotoiset lehdet &gt; maksasairaus</a:t>
            </a:r>
          </a:p>
          <a:p>
            <a:pPr marL="285750" indent="-285750">
              <a:buFontTx/>
              <a:buChar char="-"/>
            </a:pPr>
            <a:r>
              <a:rPr lang="fi-FI" dirty="0"/>
              <a:t>j</a:t>
            </a:r>
            <a:r>
              <a:rPr lang="fi-FI" dirty="0" smtClean="0"/>
              <a:t>äkälä &gt; keuhkorakkulat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silmäruoho &gt; silmä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3915059" y="6241623"/>
            <a:ext cx="26642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Pillereiden hopeointi</a:t>
            </a:r>
            <a:endParaRPr lang="fi-FI" dirty="0"/>
          </a:p>
        </p:txBody>
      </p:sp>
      <p:sp>
        <p:nvSpPr>
          <p:cNvPr id="14" name="Tekstiruutu 13"/>
          <p:cNvSpPr txBox="1"/>
          <p:nvPr/>
        </p:nvSpPr>
        <p:spPr>
          <a:xfrm>
            <a:off x="407724" y="5701498"/>
            <a:ext cx="33032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”Mitä harvinaisempi ja kalliimpi aine, sitä tehokkaampi”</a:t>
            </a:r>
            <a:endParaRPr lang="fi-FI" dirty="0"/>
          </a:p>
        </p:txBody>
      </p:sp>
      <p:sp>
        <p:nvSpPr>
          <p:cNvPr id="15" name="Tekstiruutu 14"/>
          <p:cNvSpPr txBox="1"/>
          <p:nvPr/>
        </p:nvSpPr>
        <p:spPr>
          <a:xfrm>
            <a:off x="6722340" y="3438901"/>
            <a:ext cx="20882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Muurahaislinimentti</a:t>
            </a:r>
            <a:endParaRPr lang="fi-FI" dirty="0"/>
          </a:p>
        </p:txBody>
      </p:sp>
      <p:sp>
        <p:nvSpPr>
          <p:cNvPr id="16" name="Tekstiruutu 15"/>
          <p:cNvSpPr txBox="1"/>
          <p:nvPr/>
        </p:nvSpPr>
        <p:spPr>
          <a:xfrm>
            <a:off x="4904392" y="223570"/>
            <a:ext cx="407606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fi-FI" b="1" dirty="0" smtClean="0"/>
          </a:p>
          <a:p>
            <a:r>
              <a:rPr lang="fi-FI" b="1" dirty="0" err="1" smtClean="0"/>
              <a:t>Humoraalioppi</a:t>
            </a:r>
            <a:r>
              <a:rPr lang="fi-FI" b="1" dirty="0" smtClean="0"/>
              <a:t> + kristinusko + astrologia</a:t>
            </a:r>
          </a:p>
          <a:p>
            <a:endParaRPr lang="fi-FI" b="1" dirty="0"/>
          </a:p>
        </p:txBody>
      </p:sp>
      <p:sp>
        <p:nvSpPr>
          <p:cNvPr id="2" name="Tekstiruutu 1"/>
          <p:cNvSpPr txBox="1"/>
          <p:nvPr/>
        </p:nvSpPr>
        <p:spPr>
          <a:xfrm>
            <a:off x="3915059" y="4315081"/>
            <a:ext cx="184428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 smtClean="0"/>
              <a:t>Muumiopulveri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5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0" y="1225689"/>
            <a:ext cx="9143999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fi-FI" i="1" dirty="0" smtClean="0"/>
          </a:p>
          <a:p>
            <a:endParaRPr lang="fi-FI" i="1" dirty="0" smtClean="0"/>
          </a:p>
          <a:p>
            <a:endParaRPr lang="fi-FI" i="1" dirty="0"/>
          </a:p>
          <a:p>
            <a:endParaRPr lang="fi-FI" i="1" dirty="0" smtClean="0"/>
          </a:p>
          <a:p>
            <a:r>
              <a:rPr lang="fi-FI" i="1" dirty="0" smtClean="0"/>
              <a:t>Kuninkaan oikeasta käsivarresta laskettiin pauna verta ja vasemmasta olkapäästä puoli paunaa. </a:t>
            </a:r>
          </a:p>
          <a:p>
            <a:endParaRPr lang="fi-FI" i="1" dirty="0"/>
          </a:p>
          <a:p>
            <a:r>
              <a:rPr lang="fi-FI" i="1" dirty="0" smtClean="0"/>
              <a:t>Tätä seurasi oksennuslääke, kaksi ulostuslääkettä ja viidestätoista aineosasta koostunut peräruiske. </a:t>
            </a:r>
          </a:p>
          <a:p>
            <a:endParaRPr lang="fi-FI" i="1" dirty="0"/>
          </a:p>
          <a:p>
            <a:r>
              <a:rPr lang="fi-FI" i="1" dirty="0" smtClean="0"/>
              <a:t>Hänen päänsä ajeltiin ja siihen nostatettiin rakko; sen jälkeen kuninkaalle annettiin aivastuspulveria, lisää oksennuslääkettä, häneltä iskettiin suonta ja hänelle annettiin rauhoittavia lääkkeitä. </a:t>
            </a:r>
          </a:p>
          <a:p>
            <a:endParaRPr lang="fi-FI" i="1" dirty="0"/>
          </a:p>
          <a:p>
            <a:r>
              <a:rPr lang="fi-FI" i="1" dirty="0" smtClean="0"/>
              <a:t>Hänen jalkaansa pantiin laastari, joka sisälsi pikeä ja kyyhkysen lantaa. </a:t>
            </a:r>
          </a:p>
          <a:p>
            <a:endParaRPr lang="fi-FI" i="1" dirty="0" smtClean="0"/>
          </a:p>
          <a:p>
            <a:r>
              <a:rPr lang="fi-FI" i="1" dirty="0" smtClean="0"/>
              <a:t>Hänelle juotettiin kymmentä kasvisuutetta sisältävä seos. Lopulta kuningas nautti 40 tippaa kuolleen kallosta puristettua nestettä ja hänelle kokeiltiin </a:t>
            </a:r>
            <a:r>
              <a:rPr lang="fi-FI" i="1" dirty="0" err="1" smtClean="0"/>
              <a:t>petsoaaria</a:t>
            </a:r>
            <a:r>
              <a:rPr lang="fi-FI" i="1" dirty="0" smtClean="0"/>
              <a:t>. </a:t>
            </a:r>
          </a:p>
          <a:p>
            <a:endParaRPr lang="fi-FI" i="1" dirty="0"/>
          </a:p>
          <a:p>
            <a:r>
              <a:rPr lang="fi-FI" i="1" dirty="0" smtClean="0"/>
              <a:t>Lääkäreiden sankarillisista ponnisteluista huolimatta kuningas kuitenkin valitettavasti kuoli.</a:t>
            </a:r>
          </a:p>
          <a:p>
            <a:endParaRPr lang="fi-FI" i="1" dirty="0"/>
          </a:p>
          <a:p>
            <a:endParaRPr lang="fi-FI" i="1" dirty="0" smtClean="0"/>
          </a:p>
          <a:p>
            <a:endParaRPr lang="fi-FI" i="1" dirty="0"/>
          </a:p>
          <a:p>
            <a:endParaRPr lang="fi-FI" i="1" dirty="0" smtClean="0"/>
          </a:p>
          <a:p>
            <a:endParaRPr lang="fi-FI" i="1" dirty="0"/>
          </a:p>
        </p:txBody>
      </p:sp>
      <p:sp>
        <p:nvSpPr>
          <p:cNvPr id="3" name="Suorakulmio 2"/>
          <p:cNvSpPr/>
          <p:nvPr/>
        </p:nvSpPr>
        <p:spPr>
          <a:xfrm>
            <a:off x="1425" y="-209"/>
            <a:ext cx="5722702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fi-FI" sz="2000" b="1" dirty="0" smtClean="0"/>
          </a:p>
          <a:p>
            <a:r>
              <a:rPr lang="fi-FI" sz="2000" b="1" dirty="0" smtClean="0"/>
              <a:t>Englannin kuninkaan Kaarle II:n kuolinvuoteella vuonna 1685 saama hoito…</a:t>
            </a:r>
          </a:p>
          <a:p>
            <a:endParaRPr lang="fi-FI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500"/>
            <a:ext cx="3419872" cy="23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1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12" y="-13886"/>
            <a:ext cx="3638587" cy="394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2" y="4929447"/>
            <a:ext cx="3972463" cy="19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86"/>
            <a:ext cx="3779912" cy="494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139952" y="4149080"/>
            <a:ext cx="49445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/>
              <a:t>Imotenssin</a:t>
            </a:r>
            <a:r>
              <a:rPr lang="fi-FI" sz="2000" b="1" dirty="0" smtClean="0"/>
              <a:t> hoitoa 1800-luvulla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galvaaniset kylvyt; sähkövirtaa ammeeseen / jalkoihin / käsiin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sähkövyö 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radioaktiiviset peräpuikot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naisille sähköinen korsetti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nykyään kivunlievitys, lihaskuntoutus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461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28" y="0"/>
            <a:ext cx="4211679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23" y="4252480"/>
            <a:ext cx="2586583" cy="25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0" y="5796"/>
            <a:ext cx="53640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Naisellisen hysterian hoitoa 1800-1900-luvuilla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syy: tukahdutettu seksuaalisuus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sukuelinten hierontaa ja vesisuihkuja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diagnoosi poistui 1950-luvulla</a:t>
            </a:r>
          </a:p>
          <a:p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4013596" y="2924944"/>
            <a:ext cx="5132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dirty="0"/>
              <a:t>h</a:t>
            </a:r>
            <a:r>
              <a:rPr lang="fi-FI" dirty="0" smtClean="0"/>
              <a:t>öyryvoimalla ja kellokoneistolla hytkyvät vibraattorit &gt; sähköiset hieromasauvat</a:t>
            </a:r>
          </a:p>
          <a:p>
            <a:pPr marL="285750" indent="-285750">
              <a:buFontTx/>
              <a:buChar char="-"/>
            </a:pPr>
            <a:r>
              <a:rPr lang="fi-FI" dirty="0" smtClean="0"/>
              <a:t>mainostettiin avoimesti sairauden hoitoon naistenlehdissä ja tavarataloissa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1920 alettiin pitää siveettömänä</a:t>
            </a:r>
          </a:p>
          <a:p>
            <a:endParaRPr lang="fi-FI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874200" cy="547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7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945"/>
            <a:ext cx="4132284" cy="29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99980" y="306987"/>
            <a:ext cx="4608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Morfiinia lasten rauhoittamiseen </a:t>
            </a:r>
          </a:p>
          <a:p>
            <a:r>
              <a:rPr lang="fi-FI" dirty="0" smtClean="0"/>
              <a:t>- elohopeaa, lakritsia, kannabista, alkoholia, kokaiinia…</a:t>
            </a:r>
          </a:p>
          <a:p>
            <a:r>
              <a:rPr lang="fi-FI" dirty="0" smtClean="0"/>
              <a:t>- kätilön lääke; morfiini+ sooda + ammoniakki</a:t>
            </a:r>
          </a:p>
          <a:p>
            <a:pPr marL="285750" indent="-285750">
              <a:buFont typeface="Wingdings"/>
              <a:buChar char="à"/>
            </a:pPr>
            <a:r>
              <a:rPr lang="fi-FI" dirty="0" smtClean="0">
                <a:sym typeface="Wingdings" panose="05000000000000000000" pitchFamily="2" charset="2"/>
              </a:rPr>
              <a:t>myrkytyksiä, yliannostuksia</a:t>
            </a:r>
            <a:endParaRPr lang="fi-FI" dirty="0"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Ø"/>
            </a:pPr>
            <a:r>
              <a:rPr lang="fi-FI" dirty="0" smtClean="0">
                <a:sym typeface="Wingdings" panose="05000000000000000000" pitchFamily="2" charset="2"/>
              </a:rPr>
              <a:t>1911 kiistanalaista  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>
                <a:sym typeface="Wingdings" panose="05000000000000000000" pitchFamily="2" charset="2"/>
              </a:rPr>
              <a:t>kiellettiin 1930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5724128" y="3020765"/>
            <a:ext cx="3419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Heroiinia yskään, vilustumiseen, särkyyn</a:t>
            </a:r>
          </a:p>
          <a:p>
            <a:r>
              <a:rPr lang="fi-FI" sz="2000" dirty="0" smtClean="0">
                <a:sym typeface="Wingdings" panose="05000000000000000000" pitchFamily="2" charset="2"/>
              </a:rPr>
              <a:t> riippuvuus</a:t>
            </a:r>
            <a:endParaRPr lang="fi-FI" sz="2000" dirty="0" smtClean="0"/>
          </a:p>
          <a:p>
            <a:r>
              <a:rPr lang="fi-FI" dirty="0" smtClean="0"/>
              <a:t>- apteekkimyynti 1900-l</a:t>
            </a:r>
          </a:p>
          <a:p>
            <a:r>
              <a:rPr lang="fi-FI" dirty="0" smtClean="0"/>
              <a:t>- Suomi 1940-luvulla kulutuksen kärkimaita  </a:t>
            </a:r>
          </a:p>
          <a:p>
            <a:pPr marL="285750" indent="-285750">
              <a:buFont typeface="Wingdings"/>
              <a:buChar char="Ø"/>
            </a:pPr>
            <a:r>
              <a:rPr lang="fi-FI" dirty="0" smtClean="0"/>
              <a:t>kiellettiin 1957</a:t>
            </a:r>
          </a:p>
          <a:p>
            <a:endParaRPr lang="fi-FI" dirty="0" smtClean="0"/>
          </a:p>
          <a:p>
            <a:pPr marL="285750" indent="-285750">
              <a:buFont typeface="Arial" charset="0"/>
              <a:buChar char="•"/>
            </a:pPr>
            <a:endParaRPr lang="fi-FI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974"/>
            <a:ext cx="5601646" cy="406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7296251" y="29988"/>
            <a:ext cx="1847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©</a:t>
            </a:r>
            <a:r>
              <a:rPr lang="fi-FI" sz="1200" dirty="0" err="1" smtClean="0"/>
              <a:t>Corbis/Polfoto/Bayer</a:t>
            </a:r>
            <a:r>
              <a:rPr lang="fi-FI" sz="1200" dirty="0" smtClean="0"/>
              <a:t> AG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6035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4" y="307125"/>
            <a:ext cx="3953142" cy="49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23528" y="5445224"/>
            <a:ext cx="4097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Keuhkosairailta poistettiin kylkiluita 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- nopea nesteen poisto keuhkopussista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 keuhkojen kokoon painuminen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56" y="3253443"/>
            <a:ext cx="4031419" cy="315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4795656" y="174932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1900-luvulla…</a:t>
            </a:r>
            <a:endParaRPr lang="fi-FI" sz="2000" b="1" dirty="0"/>
          </a:p>
        </p:txBody>
      </p:sp>
      <p:sp>
        <p:nvSpPr>
          <p:cNvPr id="4" name="Suorakulmio 3"/>
          <p:cNvSpPr/>
          <p:nvPr/>
        </p:nvSpPr>
        <p:spPr>
          <a:xfrm>
            <a:off x="5414210" y="6412487"/>
            <a:ext cx="165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©Science Photo Library</a:t>
            </a:r>
            <a:endParaRPr lang="fi-FI" sz="1200" dirty="0"/>
          </a:p>
        </p:txBody>
      </p:sp>
      <p:sp>
        <p:nvSpPr>
          <p:cNvPr id="6" name="Tekstiruutu 5"/>
          <p:cNvSpPr txBox="1"/>
          <p:nvPr/>
        </p:nvSpPr>
        <p:spPr>
          <a:xfrm>
            <a:off x="4420686" y="970550"/>
            <a:ext cx="4723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Lapamatoja laihdutukseen</a:t>
            </a:r>
          </a:p>
          <a:p>
            <a:pPr marL="342900" indent="-342900">
              <a:buFontTx/>
              <a:buChar char="-"/>
            </a:pPr>
            <a:r>
              <a:rPr lang="fi-FI" sz="2000" dirty="0" smtClean="0"/>
              <a:t>munia tai matoja nesteessä tai pillereinä</a:t>
            </a:r>
          </a:p>
          <a:p>
            <a:pPr marL="342900" indent="-342900">
              <a:buFontTx/>
              <a:buChar char="-"/>
            </a:pPr>
            <a:r>
              <a:rPr lang="fi-FI" sz="2000" dirty="0" smtClean="0"/>
              <a:t>hoidon jälkeen matoja tappava aine ja ulostus</a:t>
            </a:r>
          </a:p>
          <a:p>
            <a:pPr marL="342900" indent="-342900">
              <a:buFont typeface="Wingdings"/>
              <a:buChar char="à"/>
            </a:pPr>
            <a:r>
              <a:rPr lang="fi-FI" sz="2000" dirty="0" smtClean="0">
                <a:sym typeface="Wingdings" panose="05000000000000000000" pitchFamily="2" charset="2"/>
              </a:rPr>
              <a:t>aliravitsemus, pahoinvointi, ripuli, kystat, epilepsia</a:t>
            </a:r>
          </a:p>
          <a:p>
            <a:pPr marL="342900" indent="-342900">
              <a:buFont typeface="Wingdings"/>
              <a:buChar char="Ø"/>
            </a:pPr>
            <a:r>
              <a:rPr lang="fi-FI" sz="2000" dirty="0" smtClean="0">
                <a:sym typeface="Wingdings" panose="05000000000000000000" pitchFamily="2" charset="2"/>
              </a:rPr>
              <a:t>Meksikossa käytössä edelleen</a:t>
            </a:r>
          </a:p>
          <a:p>
            <a:endParaRPr lang="fi-FI" sz="2000" dirty="0"/>
          </a:p>
        </p:txBody>
      </p:sp>
      <p:sp>
        <p:nvSpPr>
          <p:cNvPr id="7" name="Suorakulmio 6"/>
          <p:cNvSpPr/>
          <p:nvPr/>
        </p:nvSpPr>
        <p:spPr>
          <a:xfrm>
            <a:off x="223656" y="3012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©Natl. Museum of Health &amp; Medicine/Otis Historical Archives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0165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576</Words>
  <Application>Microsoft Office PowerPoint</Application>
  <PresentationFormat>Näytössä katseltava diaesitys (4:3)</PresentationFormat>
  <Paragraphs>113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Sannaleena Tuomikoski</dc:creator>
  <cp:lastModifiedBy>oppilas lukio</cp:lastModifiedBy>
  <cp:revision>31</cp:revision>
  <dcterms:created xsi:type="dcterms:W3CDTF">2016-04-08T18:23:49Z</dcterms:created>
  <dcterms:modified xsi:type="dcterms:W3CDTF">2018-08-07T05:50:18Z</dcterms:modified>
</cp:coreProperties>
</file>