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Lst>
  <p:notesMasterIdLst>
    <p:notesMasterId r:id="rId13"/>
  </p:notesMasterIdLst>
  <p:sldIdLst>
    <p:sldId id="257" r:id="rId6"/>
    <p:sldId id="258" r:id="rId7"/>
    <p:sldId id="259" r:id="rId8"/>
    <p:sldId id="260" r:id="rId9"/>
    <p:sldId id="261" r:id="rId10"/>
    <p:sldId id="262" r:id="rId11"/>
    <p:sldId id="263" r:id="rId12"/>
  </p:sldIdLst>
  <p:sldSz cx="9144000" cy="6858000" type="screen4x3"/>
  <p:notesSz cx="6858000" cy="9144000"/>
  <p:defaultTextStyle>
    <a:defPPr>
      <a:defRPr lang="fi-FI"/>
    </a:defPPr>
    <a:lvl1pPr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1pPr>
    <a:lvl2pPr marL="4572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2pPr>
    <a:lvl3pPr marL="9144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3pPr>
    <a:lvl4pPr marL="13716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4pPr>
    <a:lvl5pPr marL="18288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5pPr>
    <a:lvl6pPr marL="2286000" algn="l" defTabSz="914400" rtl="0" eaLnBrk="1" latinLnBrk="0" hangingPunct="1">
      <a:defRPr sz="2400" i="1" kern="1200">
        <a:solidFill>
          <a:schemeClr val="tx1"/>
        </a:solidFill>
        <a:latin typeface="Lucida Grande" charset="0"/>
        <a:ea typeface="MS PGothic" pitchFamily="34" charset="-128"/>
        <a:cs typeface="+mn-cs"/>
      </a:defRPr>
    </a:lvl6pPr>
    <a:lvl7pPr marL="2743200" algn="l" defTabSz="914400" rtl="0" eaLnBrk="1" latinLnBrk="0" hangingPunct="1">
      <a:defRPr sz="2400" i="1" kern="1200">
        <a:solidFill>
          <a:schemeClr val="tx1"/>
        </a:solidFill>
        <a:latin typeface="Lucida Grande" charset="0"/>
        <a:ea typeface="MS PGothic" pitchFamily="34" charset="-128"/>
        <a:cs typeface="+mn-cs"/>
      </a:defRPr>
    </a:lvl7pPr>
    <a:lvl8pPr marL="3200400" algn="l" defTabSz="914400" rtl="0" eaLnBrk="1" latinLnBrk="0" hangingPunct="1">
      <a:defRPr sz="2400" i="1" kern="1200">
        <a:solidFill>
          <a:schemeClr val="tx1"/>
        </a:solidFill>
        <a:latin typeface="Lucida Grande" charset="0"/>
        <a:ea typeface="MS PGothic" pitchFamily="34" charset="-128"/>
        <a:cs typeface="+mn-cs"/>
      </a:defRPr>
    </a:lvl8pPr>
    <a:lvl9pPr marL="3657600" algn="l" defTabSz="914400" rtl="0" eaLnBrk="1" latinLnBrk="0" hangingPunct="1">
      <a:defRPr sz="2400" i="1" kern="1200">
        <a:solidFill>
          <a:schemeClr val="tx1"/>
        </a:solidFill>
        <a:latin typeface="Lucida Grande" charset="0"/>
        <a:ea typeface="MS PGothic" pitchFamily="34" charset="-128"/>
        <a:cs typeface="+mn-cs"/>
      </a:defRPr>
    </a:lvl9pPr>
  </p:defaultTextStyle>
  <p:extLst>
    <p:ext uri="{EFAFB233-063F-42B5-8137-9DF3F51BA10A}">
      <p15:sldGuideLst xmlns:p15="http://schemas.microsoft.com/office/powerpoint/2012/main">
        <p15:guide id="1" orient="horz" pos="1026" userDrawn="1">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mmo Päivärinta" initials="" lastIdx="1" clrIdx="0"/>
  <p:cmAuthor id="2" name="Vesa Vihervä" initials="" lastIdx="1" clrIdx="1"/>
  <p:cmAuthor id="3" name="Antti Kohi" initials="" lastIdx="2" clrIdx="2"/>
  <p:cmAuthor id="4" name="Hannele Palo" initials=""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DD"/>
    <a:srgbClr val="005082"/>
    <a:srgbClr val="0099CC"/>
    <a:srgbClr val="198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0" autoAdjust="0"/>
    <p:restoredTop sz="0" autoAdjust="0"/>
  </p:normalViewPr>
  <p:slideViewPr>
    <p:cSldViewPr>
      <p:cViewPr varScale="1">
        <p:scale>
          <a:sx n="73" d="100"/>
          <a:sy n="73" d="100"/>
        </p:scale>
        <p:origin x="1746" y="72"/>
      </p:cViewPr>
      <p:guideLst>
        <p:guide orient="horz" pos="1026"/>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i="0">
                <a:ea typeface="ＭＳ Ｐゴシック" charset="0"/>
                <a:cs typeface="Geneva" charset="0"/>
              </a:defRPr>
            </a:lvl1pPr>
          </a:lstStyle>
          <a:p>
            <a:pPr>
              <a:defRPr/>
            </a:pPr>
            <a:endParaRPr lang="fi-FI"/>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i="0"/>
            </a:lvl1pPr>
          </a:lstStyle>
          <a:p>
            <a:pPr>
              <a:defRPr/>
            </a:pPr>
            <a:fld id="{ED5377F9-5B72-481B-AC88-B74C02D9F511}" type="slidenum">
              <a:rPr lang="fi-FI" altLang="fi-FI"/>
              <a:pPr>
                <a:defRPr/>
              </a:pPr>
              <a:t>‹#›</a:t>
            </a:fld>
            <a:endParaRPr lang="fi-FI" altLang="fi-FI"/>
          </a:p>
        </p:txBody>
      </p:sp>
    </p:spTree>
    <p:extLst>
      <p:ext uri="{BB962C8B-B14F-4D97-AF65-F5344CB8AC3E}">
        <p14:creationId xmlns:p14="http://schemas.microsoft.com/office/powerpoint/2010/main" val="3236732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Lucida Grande" charset="0"/>
        <a:ea typeface="MS PGothic" pitchFamily="34" charset="-128"/>
        <a:cs typeface="Geneva" charset="0"/>
      </a:defRPr>
    </a:lvl1pPr>
    <a:lvl2pPr marL="4572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2pPr>
    <a:lvl3pPr marL="9144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3pPr>
    <a:lvl4pPr marL="13716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4pPr>
    <a:lvl5pPr marL="18288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txBox="1">
            <a:spLocks noGrp="1"/>
          </p:cNvSpPr>
          <p:nvPr>
            <p:ph type="body" idx="1"/>
          </p:nvPr>
        </p:nvSpPr>
        <p:spPr>
          <a:xfrm>
            <a:off x="914400" y="4343400"/>
            <a:ext cx="5029199" cy="4114800"/>
          </a:xfrm>
          <a:prstGeom prst="rect">
            <a:avLst/>
          </a:prstGeom>
        </p:spPr>
        <p:txBody>
          <a:bodyPr lIns="91425" tIns="91425" rIns="91425" bIns="91425" anchor="t" anchorCtr="0">
            <a:noAutofit/>
          </a:bodyPr>
          <a:lstStyle/>
          <a:p>
            <a:pPr lvl="0">
              <a:spcBef>
                <a:spcPts val="0"/>
              </a:spcBef>
              <a:buNone/>
            </a:pPr>
            <a:endParaRPr dirty="0"/>
          </a:p>
        </p:txBody>
      </p:sp>
      <p:sp>
        <p:nvSpPr>
          <p:cNvPr id="92" name="Shape 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94178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Shape 96"/>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a:ea typeface="Merriweather Sans"/>
                <a:cs typeface="Merriweather Sans"/>
                <a:sym typeface="Merriweather Sans"/>
              </a:rPr>
              <a:t>2</a:t>
            </a:fld>
            <a:endParaRPr lang="fi-FI" sz="1200" b="0" i="0" u="none" strike="noStrike" cap="none">
              <a:solidFill>
                <a:schemeClr val="dk1"/>
              </a:solidFill>
              <a:latin typeface="Merriweather Sans"/>
              <a:ea typeface="Merriweather Sans"/>
              <a:cs typeface="Merriweather Sans"/>
              <a:sym typeface="Merriweather Sans"/>
            </a:endParaRPr>
          </a:p>
        </p:txBody>
      </p:sp>
      <p:sp>
        <p:nvSpPr>
          <p:cNvPr id="97" name="Shape 9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8" name="Shape 98"/>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Merriweather Sans"/>
              <a:ea typeface="Merriweather Sans"/>
              <a:cs typeface="Merriweather Sans"/>
              <a:sym typeface="Merriweather Sans"/>
            </a:endParaRPr>
          </a:p>
        </p:txBody>
      </p:sp>
    </p:spTree>
    <p:extLst>
      <p:ext uri="{BB962C8B-B14F-4D97-AF65-F5344CB8AC3E}">
        <p14:creationId xmlns:p14="http://schemas.microsoft.com/office/powerpoint/2010/main" val="3963389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txBox="1">
            <a:spLocks noGrp="1"/>
          </p:cNvSpPr>
          <p:nvPr>
            <p:ph type="sldNum" idx="12"/>
          </p:nvPr>
        </p:nvSpPr>
        <p:spPr>
          <a:xfrm>
            <a:off x="3886200" y="8686800"/>
            <a:ext cx="2971800"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a:ea typeface="Merriweather Sans"/>
                <a:cs typeface="Merriweather Sans"/>
                <a:sym typeface="Merriweather Sans"/>
              </a:rPr>
              <a:t>3</a:t>
            </a:fld>
            <a:endParaRPr lang="fi-FI" sz="1200" b="0" i="0" u="none" strike="noStrike" cap="none">
              <a:solidFill>
                <a:schemeClr val="dk1"/>
              </a:solidFill>
              <a:latin typeface="Merriweather Sans"/>
              <a:ea typeface="Merriweather Sans"/>
              <a:cs typeface="Merriweather Sans"/>
              <a:sym typeface="Merriweather Sans"/>
            </a:endParaRPr>
          </a:p>
        </p:txBody>
      </p:sp>
      <p:sp>
        <p:nvSpPr>
          <p:cNvPr id="104" name="Shape 10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5" name="Shape 105"/>
          <p:cNvSpPr txBox="1">
            <a:spLocks noGrp="1"/>
          </p:cNvSpPr>
          <p:nvPr>
            <p:ph type="body" idx="1"/>
          </p:nvPr>
        </p:nvSpPr>
        <p:spPr>
          <a:xfrm>
            <a:off x="914400" y="4343400"/>
            <a:ext cx="5029200" cy="411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Merriweather Sans"/>
              <a:ea typeface="Merriweather Sans"/>
              <a:cs typeface="Merriweather Sans"/>
              <a:sym typeface="Merriweather Sans"/>
            </a:endParaRPr>
          </a:p>
        </p:txBody>
      </p:sp>
    </p:spTree>
    <p:extLst>
      <p:ext uri="{BB962C8B-B14F-4D97-AF65-F5344CB8AC3E}">
        <p14:creationId xmlns:p14="http://schemas.microsoft.com/office/powerpoint/2010/main" val="1340159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txBox="1">
            <a:spLocks noGrp="1"/>
          </p:cNvSpPr>
          <p:nvPr>
            <p:ph type="body" idx="1"/>
          </p:nvPr>
        </p:nvSpPr>
        <p:spPr>
          <a:xfrm>
            <a:off x="914400" y="4343400"/>
            <a:ext cx="5029199" cy="4114800"/>
          </a:xfrm>
          <a:prstGeom prst="rect">
            <a:avLst/>
          </a:prstGeom>
        </p:spPr>
        <p:txBody>
          <a:bodyPr lIns="91425" tIns="91425" rIns="91425" bIns="91425" anchor="t" anchorCtr="0">
            <a:noAutofit/>
          </a:bodyPr>
          <a:lstStyle/>
          <a:p>
            <a:pPr lvl="0">
              <a:spcBef>
                <a:spcPts val="0"/>
              </a:spcBef>
              <a:buNone/>
            </a:pPr>
            <a:r>
              <a:rPr lang="fi-FI">
                <a:solidFill>
                  <a:srgbClr val="FF0000"/>
                </a:solidFill>
              </a:rPr>
              <a:t>LÖYTYY OPEOPPAASTA</a:t>
            </a:r>
          </a:p>
          <a:p>
            <a:pPr lvl="0">
              <a:spcBef>
                <a:spcPts val="0"/>
              </a:spcBef>
              <a:buNone/>
            </a:pPr>
            <a:endParaRPr>
              <a:solidFill>
                <a:srgbClr val="FF0000"/>
              </a:solidFill>
            </a:endParaRPr>
          </a:p>
        </p:txBody>
      </p:sp>
      <p:sp>
        <p:nvSpPr>
          <p:cNvPr id="111" name="Shape 1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46119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914400" y="4343400"/>
            <a:ext cx="5029199" cy="4114800"/>
          </a:xfrm>
          <a:prstGeom prst="rect">
            <a:avLst/>
          </a:prstGeom>
        </p:spPr>
        <p:txBody>
          <a:bodyPr lIns="91425" tIns="91425" rIns="91425" bIns="91425" anchor="t" anchorCtr="0">
            <a:noAutofit/>
          </a:bodyPr>
          <a:lstStyle/>
          <a:p>
            <a:pPr lvl="0">
              <a:spcBef>
                <a:spcPts val="0"/>
              </a:spcBef>
              <a:buNone/>
            </a:pPr>
            <a:endParaRPr/>
          </a:p>
        </p:txBody>
      </p:sp>
      <p:sp>
        <p:nvSpPr>
          <p:cNvPr id="118" name="Shape 1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42996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25" name="Shape 12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94393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32" name="Shape 1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2747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perustyylejä naps.</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a:t>Muokkaa alaotsikon perustyyliä napsautt.</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832162E-5493-4DA9-AE69-36DE1DBA92BD}" type="slidenum">
              <a:rPr lang="fi-FI" altLang="fi-FI"/>
              <a:pPr>
                <a:defRPr/>
              </a:pPr>
              <a:t>‹#›</a:t>
            </a:fld>
            <a:endParaRPr lang="fi-FI" altLang="fi-FI"/>
          </a:p>
        </p:txBody>
      </p:sp>
    </p:spTree>
    <p:extLst>
      <p:ext uri="{BB962C8B-B14F-4D97-AF65-F5344CB8AC3E}">
        <p14:creationId xmlns:p14="http://schemas.microsoft.com/office/powerpoint/2010/main" val="231390503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9A58E91-C772-4ABC-8168-02FE4102D1F1}" type="slidenum">
              <a:rPr lang="fi-FI" altLang="fi-FI"/>
              <a:pPr>
                <a:defRPr/>
              </a:pPr>
              <a:t>‹#›</a:t>
            </a:fld>
            <a:endParaRPr lang="fi-FI" altLang="fi-FI"/>
          </a:p>
        </p:txBody>
      </p:sp>
    </p:spTree>
    <p:extLst>
      <p:ext uri="{BB962C8B-B14F-4D97-AF65-F5344CB8AC3E}">
        <p14:creationId xmlns:p14="http://schemas.microsoft.com/office/powerpoint/2010/main" val="124057283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515100" y="228600"/>
            <a:ext cx="1943100" cy="5867400"/>
          </a:xfrm>
        </p:spPr>
        <p:txBody>
          <a:bodyPr vert="eaVert"/>
          <a:lstStyle/>
          <a:p>
            <a:r>
              <a:rPr lang="fi-FI"/>
              <a:t>Muokkaa perustyylejä naps.</a:t>
            </a:r>
          </a:p>
        </p:txBody>
      </p:sp>
      <p:sp>
        <p:nvSpPr>
          <p:cNvPr id="3" name="Pystysuoran tekstin paikkamerkki 2"/>
          <p:cNvSpPr>
            <a:spLocks noGrp="1"/>
          </p:cNvSpPr>
          <p:nvPr>
            <p:ph type="body" orient="vert" idx="1"/>
          </p:nvPr>
        </p:nvSpPr>
        <p:spPr>
          <a:xfrm>
            <a:off x="685800" y="228600"/>
            <a:ext cx="5676900" cy="58674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FE39B19-6D18-4829-8F60-375465AFE44A}" type="slidenum">
              <a:rPr lang="fi-FI" altLang="fi-FI"/>
              <a:pPr>
                <a:defRPr/>
              </a:pPr>
              <a:t>‹#›</a:t>
            </a:fld>
            <a:endParaRPr lang="fi-FI" altLang="fi-FI"/>
          </a:p>
        </p:txBody>
      </p:sp>
    </p:spTree>
    <p:extLst>
      <p:ext uri="{BB962C8B-B14F-4D97-AF65-F5344CB8AC3E}">
        <p14:creationId xmlns:p14="http://schemas.microsoft.com/office/powerpoint/2010/main" val="308571318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CC2E85E-8D78-4180-BE5D-4B50E3412FE8}" type="slidenum">
              <a:rPr lang="fi-FI" altLang="fi-FI"/>
              <a:pPr>
                <a:defRPr/>
              </a:pPr>
              <a:t>‹#›</a:t>
            </a:fld>
            <a:endParaRPr lang="fi-FI" altLang="fi-FI"/>
          </a:p>
        </p:txBody>
      </p:sp>
    </p:spTree>
    <p:extLst>
      <p:ext uri="{BB962C8B-B14F-4D97-AF65-F5344CB8AC3E}">
        <p14:creationId xmlns:p14="http://schemas.microsoft.com/office/powerpoint/2010/main" val="273843404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perustyylejä naps.</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AF4EC8C-7181-4B1B-B0DF-0DD1CDF00808}" type="slidenum">
              <a:rPr lang="fi-FI" altLang="fi-FI"/>
              <a:pPr>
                <a:defRPr/>
              </a:pPr>
              <a:t>‹#›</a:t>
            </a:fld>
            <a:endParaRPr lang="fi-FI" altLang="fi-FI"/>
          </a:p>
        </p:txBody>
      </p:sp>
    </p:spTree>
    <p:extLst>
      <p:ext uri="{BB962C8B-B14F-4D97-AF65-F5344CB8AC3E}">
        <p14:creationId xmlns:p14="http://schemas.microsoft.com/office/powerpoint/2010/main" val="1059290793"/>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Sisällön paikkamerkki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6B3A5EF-C1D2-4581-80D5-D358B7777B3A}" type="slidenum">
              <a:rPr lang="fi-FI" altLang="fi-FI"/>
              <a:pPr>
                <a:defRPr/>
              </a:pPr>
              <a:t>‹#›</a:t>
            </a:fld>
            <a:endParaRPr lang="fi-FI" altLang="fi-FI"/>
          </a:p>
        </p:txBody>
      </p:sp>
    </p:spTree>
    <p:extLst>
      <p:ext uri="{BB962C8B-B14F-4D97-AF65-F5344CB8AC3E}">
        <p14:creationId xmlns:p14="http://schemas.microsoft.com/office/powerpoint/2010/main" val="2892625095"/>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a:t>Muokkaa perustyylejä naps.</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8" name="Alatunnisteen paikkamerkki 7"/>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9" name="Dian numeron paikkamerkki 8"/>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CE5748C-DF45-44D1-921F-DFE524277A91}" type="slidenum">
              <a:rPr lang="fi-FI" altLang="fi-FI"/>
              <a:pPr>
                <a:defRPr/>
              </a:pPr>
              <a:t>‹#›</a:t>
            </a:fld>
            <a:endParaRPr lang="fi-FI" altLang="fi-FI"/>
          </a:p>
        </p:txBody>
      </p:sp>
    </p:spTree>
    <p:extLst>
      <p:ext uri="{BB962C8B-B14F-4D97-AF65-F5344CB8AC3E}">
        <p14:creationId xmlns:p14="http://schemas.microsoft.com/office/powerpoint/2010/main" val="132293818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Päivämäärän paikkamerkki 2"/>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4" name="Alatunnisteen paikkamerkki 3"/>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5" name="Dian numeron paikkamerkki 4"/>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3BD5DAC-1AF5-485A-8659-EEF77A48D65A}" type="slidenum">
              <a:rPr lang="fi-FI" altLang="fi-FI"/>
              <a:pPr>
                <a:defRPr/>
              </a:pPr>
              <a:t>‹#›</a:t>
            </a:fld>
            <a:endParaRPr lang="fi-FI" altLang="fi-FI"/>
          </a:p>
        </p:txBody>
      </p:sp>
    </p:spTree>
    <p:extLst>
      <p:ext uri="{BB962C8B-B14F-4D97-AF65-F5344CB8AC3E}">
        <p14:creationId xmlns:p14="http://schemas.microsoft.com/office/powerpoint/2010/main" val="1274234950"/>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3" name="Alatunnisteen paikkamerkki 2"/>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4" name="Dian numeron paikkamerkki 3"/>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6A77C59-236F-4C67-9EE4-D9447447FB92}" type="slidenum">
              <a:rPr lang="fi-FI" altLang="fi-FI"/>
              <a:pPr>
                <a:defRPr/>
              </a:pPr>
              <a:t>‹#›</a:t>
            </a:fld>
            <a:endParaRPr lang="fi-FI" altLang="fi-FI"/>
          </a:p>
        </p:txBody>
      </p:sp>
    </p:spTree>
    <p:extLst>
      <p:ext uri="{BB962C8B-B14F-4D97-AF65-F5344CB8AC3E}">
        <p14:creationId xmlns:p14="http://schemas.microsoft.com/office/powerpoint/2010/main" val="296472968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perustyylejä naps.</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C62EC50-C03C-4CD7-BD6B-1DE0608F5527}" type="slidenum">
              <a:rPr lang="fi-FI" altLang="fi-FI"/>
              <a:pPr>
                <a:defRPr/>
              </a:pPr>
              <a:t>‹#›</a:t>
            </a:fld>
            <a:endParaRPr lang="fi-FI" altLang="fi-FI"/>
          </a:p>
        </p:txBody>
      </p:sp>
    </p:spTree>
    <p:extLst>
      <p:ext uri="{BB962C8B-B14F-4D97-AF65-F5344CB8AC3E}">
        <p14:creationId xmlns:p14="http://schemas.microsoft.com/office/powerpoint/2010/main" val="153264506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perustyylejä naps.</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a:t>Vedä kuva paikkamerkkiin tai lisää napsauttamalla kuvaketta</a:t>
            </a:r>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3B3B8AD-178B-4E3D-9095-3A6018803E0C}" type="slidenum">
              <a:rPr lang="fi-FI" altLang="fi-FI"/>
              <a:pPr>
                <a:defRPr/>
              </a:pPr>
              <a:t>‹#›</a:t>
            </a:fld>
            <a:endParaRPr lang="fi-FI" altLang="fi-FI"/>
          </a:p>
        </p:txBody>
      </p:sp>
    </p:spTree>
    <p:extLst>
      <p:ext uri="{BB962C8B-B14F-4D97-AF65-F5344CB8AC3E}">
        <p14:creationId xmlns:p14="http://schemas.microsoft.com/office/powerpoint/2010/main" val="395521862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Kuva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Rectangle 2"/>
          <p:cNvSpPr>
            <a:spLocks noGrp="1" noChangeArrowheads="1"/>
          </p:cNvSpPr>
          <p:nvPr>
            <p:ph type="title"/>
          </p:nvPr>
        </p:nvSpPr>
        <p:spPr bwMode="auto">
          <a:xfrm>
            <a:off x="685800" y="228600"/>
            <a:ext cx="7772400" cy="9144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a:t>Muokkaa perustyylejä naps.</a:t>
            </a:r>
          </a:p>
        </p:txBody>
      </p:sp>
      <p:sp>
        <p:nvSpPr>
          <p:cNvPr id="1028" name="Rectangle 3"/>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a:t>Muokkaa tekstin perustyylejä napsauttamalla</a:t>
            </a:r>
          </a:p>
          <a:p>
            <a:pPr lvl="1"/>
            <a:r>
              <a:rPr lang="fi-FI" altLang="fi-FI"/>
              <a:t>toinen taso</a:t>
            </a:r>
          </a:p>
          <a:p>
            <a:pPr lvl="2"/>
            <a:r>
              <a:rPr lang="fi-FI" altLang="fi-FI"/>
              <a:t>kolmas taso</a:t>
            </a:r>
          </a:p>
          <a:p>
            <a:pPr lvl="3"/>
            <a:r>
              <a:rPr lang="fi-FI" altLang="fi-FI"/>
              <a:t>neljäs taso</a:t>
            </a:r>
          </a:p>
          <a:p>
            <a:pPr lvl="4"/>
            <a:r>
              <a:rPr lang="fi-FI" altLang="fi-FI"/>
              <a:t>viides taso</a:t>
            </a:r>
          </a:p>
        </p:txBody>
      </p:sp>
      <p:sp>
        <p:nvSpPr>
          <p:cNvPr id="1029"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a:solidFill>
                  <a:schemeClr val="accent1"/>
                </a:solidFill>
                <a:latin typeface="Verdana" pitchFamily="34" charset="0"/>
              </a:rPr>
              <a:t>Forum II</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spd="slow"/>
  <p:txStyles>
    <p:titleStyle>
      <a:lvl1pPr algn="ctr" rtl="0" eaLnBrk="1" fontAlgn="base" hangingPunct="1">
        <a:spcBef>
          <a:spcPct val="0"/>
        </a:spcBef>
        <a:spcAft>
          <a:spcPct val="0"/>
        </a:spcAft>
        <a:defRPr sz="2800" b="1">
          <a:solidFill>
            <a:schemeClr val="tx2"/>
          </a:solidFill>
          <a:latin typeface="+mj-lt"/>
          <a:ea typeface="MS PGothic" pitchFamily="34" charset="-128"/>
          <a:cs typeface="+mj-cs"/>
        </a:defRPr>
      </a:lvl1pPr>
      <a:lvl2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2pPr>
      <a:lvl3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3pPr>
      <a:lvl4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4pPr>
      <a:lvl5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5pPr>
      <a:lvl6pPr marL="4572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6pPr>
      <a:lvl7pPr marL="9144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7pPr>
      <a:lvl8pPr marL="13716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8pPr>
      <a:lvl9pPr marL="18288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a:solidFill>
            <a:schemeClr val="tx1"/>
          </a:solidFill>
          <a:latin typeface="+mn-lt"/>
          <a:ea typeface="Geneva" charset="0"/>
          <a:cs typeface="+mn-cs"/>
        </a:defRPr>
      </a:lvl2pPr>
      <a:lvl3pPr marL="1143000" indent="-228600" algn="l" rtl="0" eaLnBrk="1" fontAlgn="base" hangingPunct="1">
        <a:spcBef>
          <a:spcPct val="20000"/>
        </a:spcBef>
        <a:spcAft>
          <a:spcPct val="0"/>
        </a:spcAft>
        <a:buChar char="•"/>
        <a:defRPr>
          <a:solidFill>
            <a:schemeClr val="tx1"/>
          </a:solidFill>
          <a:latin typeface="+mn-lt"/>
          <a:ea typeface="Geneva" charset="0"/>
          <a:cs typeface="+mn-cs"/>
        </a:defRPr>
      </a:lvl3pPr>
      <a:lvl4pPr marL="1600200" indent="-228600" algn="l" rtl="0" eaLnBrk="1" fontAlgn="base" hangingPunct="1">
        <a:spcBef>
          <a:spcPct val="20000"/>
        </a:spcBef>
        <a:spcAft>
          <a:spcPct val="0"/>
        </a:spcAft>
        <a:buChar char="–"/>
        <a:defRPr>
          <a:solidFill>
            <a:schemeClr val="tx1"/>
          </a:solidFill>
          <a:latin typeface="+mn-lt"/>
          <a:ea typeface="Geneva" charset="0"/>
          <a:cs typeface="+mn-cs"/>
        </a:defRPr>
      </a:lvl4pPr>
      <a:lvl5pPr marL="2057400" indent="-228600" algn="l" rtl="0" eaLnBrk="1" fontAlgn="base" hangingPunct="1">
        <a:spcBef>
          <a:spcPct val="20000"/>
        </a:spcBef>
        <a:spcAft>
          <a:spcPct val="0"/>
        </a:spcAft>
        <a:buChar char="»"/>
        <a:defRPr>
          <a:solidFill>
            <a:schemeClr val="tx1"/>
          </a:solidFill>
          <a:latin typeface="+mn-lt"/>
          <a:ea typeface="Geneva" charset="0"/>
          <a:cs typeface="+mn-cs"/>
        </a:defRPr>
      </a:lvl5pPr>
      <a:lvl6pPr marL="2514600" indent="-228600" algn="l" rtl="0" eaLnBrk="1" fontAlgn="base" hangingPunct="1">
        <a:spcBef>
          <a:spcPct val="20000"/>
        </a:spcBef>
        <a:spcAft>
          <a:spcPct val="0"/>
        </a:spcAft>
        <a:buChar char="»"/>
        <a:defRPr>
          <a:solidFill>
            <a:schemeClr val="tx1"/>
          </a:solidFill>
          <a:latin typeface="+mn-lt"/>
          <a:ea typeface="Geneva" charset="0"/>
          <a:cs typeface="+mn-cs"/>
        </a:defRPr>
      </a:lvl6pPr>
      <a:lvl7pPr marL="2971800" indent="-228600" algn="l" rtl="0" eaLnBrk="1" fontAlgn="base" hangingPunct="1">
        <a:spcBef>
          <a:spcPct val="20000"/>
        </a:spcBef>
        <a:spcAft>
          <a:spcPct val="0"/>
        </a:spcAft>
        <a:buChar char="»"/>
        <a:defRPr>
          <a:solidFill>
            <a:schemeClr val="tx1"/>
          </a:solidFill>
          <a:latin typeface="+mn-lt"/>
          <a:ea typeface="Geneva" charset="0"/>
          <a:cs typeface="+mn-cs"/>
        </a:defRPr>
      </a:lvl7pPr>
      <a:lvl8pPr marL="3429000" indent="-228600" algn="l" rtl="0" eaLnBrk="1" fontAlgn="base" hangingPunct="1">
        <a:spcBef>
          <a:spcPct val="20000"/>
        </a:spcBef>
        <a:spcAft>
          <a:spcPct val="0"/>
        </a:spcAft>
        <a:buChar char="»"/>
        <a:defRPr>
          <a:solidFill>
            <a:schemeClr val="tx1"/>
          </a:solidFill>
          <a:latin typeface="+mn-lt"/>
          <a:ea typeface="Geneva" charset="0"/>
          <a:cs typeface="+mn-cs"/>
        </a:defRPr>
      </a:lvl8pPr>
      <a:lvl9pPr marL="3886200" indent="-228600" algn="l" rtl="0" eaLnBrk="1" fontAlgn="base" hangingPunct="1">
        <a:spcBef>
          <a:spcPct val="20000"/>
        </a:spcBef>
        <a:spcAft>
          <a:spcPct val="0"/>
        </a:spcAft>
        <a:buChar char="»"/>
        <a:defRPr>
          <a:solidFill>
            <a:schemeClr val="tx1"/>
          </a:solidFill>
          <a:latin typeface="+mn-lt"/>
          <a:ea typeface="Geneva" charset="0"/>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1394847" y="465595"/>
            <a:ext cx="6528661" cy="1060988"/>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fi-FI" sz="2400" dirty="0"/>
              <a:t>Miksi Saksa hävisi sodan?</a:t>
            </a:r>
          </a:p>
        </p:txBody>
      </p:sp>
      <p:sp>
        <p:nvSpPr>
          <p:cNvPr id="2" name="TextBox 1"/>
          <p:cNvSpPr txBox="1"/>
          <p:nvPr/>
        </p:nvSpPr>
        <p:spPr>
          <a:xfrm>
            <a:off x="950765" y="1628774"/>
            <a:ext cx="7077619" cy="1077218"/>
          </a:xfrm>
          <a:prstGeom prst="rect">
            <a:avLst/>
          </a:prstGeom>
          <a:noFill/>
        </p:spPr>
        <p:txBody>
          <a:bodyPr wrap="square" rtlCol="0">
            <a:spAutoFit/>
          </a:bodyPr>
          <a:lstStyle/>
          <a:p>
            <a:r>
              <a:rPr lang="fi-FI" sz="2000" b="1" i="0" dirty="0">
                <a:latin typeface="+mn-lt"/>
              </a:rPr>
              <a:t>Tehtävä</a:t>
            </a:r>
          </a:p>
          <a:p>
            <a:r>
              <a:rPr lang="fi-FI" sz="2000" i="0" dirty="0">
                <a:latin typeface="+mn-lt"/>
              </a:rPr>
              <a:t>Miksi saksa hävisi sodan? Tutki oheisia dokumentteja.</a:t>
            </a:r>
          </a:p>
          <a:p>
            <a:endParaRPr lang="fi-FI" b="1" i="0" dirty="0">
              <a:latin typeface="+mn-lt"/>
            </a:endParaRPr>
          </a:p>
        </p:txBody>
      </p:sp>
    </p:spTree>
    <p:extLst>
      <p:ext uri="{BB962C8B-B14F-4D97-AF65-F5344CB8AC3E}">
        <p14:creationId xmlns:p14="http://schemas.microsoft.com/office/powerpoint/2010/main" val="1182572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1" name="Shape 101"/>
          <p:cNvSpPr txBox="1">
            <a:spLocks noGrp="1"/>
          </p:cNvSpPr>
          <p:nvPr>
            <p:ph type="body" idx="1"/>
          </p:nvPr>
        </p:nvSpPr>
        <p:spPr>
          <a:xfrm>
            <a:off x="611560" y="548680"/>
            <a:ext cx="8001000" cy="54276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None/>
            </a:pPr>
            <a:r>
              <a:rPr lang="fi-FI" b="1" dirty="0"/>
              <a:t>Dokumentti A</a:t>
            </a:r>
          </a:p>
          <a:p>
            <a:pPr marL="0" marR="0" lvl="0" indent="0" algn="l" rtl="0">
              <a:spcBef>
                <a:spcPts val="0"/>
              </a:spcBef>
              <a:spcAft>
                <a:spcPts val="0"/>
              </a:spcAft>
              <a:buNone/>
            </a:pPr>
            <a:r>
              <a:rPr lang="fi-FI" b="1" dirty="0"/>
              <a:t>Saksan armeijan päämajan päiväkirjassa oleva kenraali </a:t>
            </a:r>
            <a:r>
              <a:rPr lang="fi-FI" b="1" dirty="0" err="1"/>
              <a:t>Halderin</a:t>
            </a:r>
            <a:r>
              <a:rPr lang="fi-FI" b="1" dirty="0"/>
              <a:t> muistiinpano elokuulta 1941:</a:t>
            </a:r>
          </a:p>
          <a:p>
            <a:pPr marL="0" marR="0" lvl="0" indent="0" algn="l" rtl="0">
              <a:spcBef>
                <a:spcPts val="0"/>
              </a:spcBef>
              <a:spcAft>
                <a:spcPts val="0"/>
              </a:spcAft>
              <a:buNone/>
            </a:pPr>
            <a:r>
              <a:rPr lang="fi-FI" i="1" dirty="0"/>
              <a:t>Arvioimme vihollisella olevan noin 200 divisioonaa. Tähän mennessä olemme laskeneet jo 360 divisioonaa, ei yhtä hyvin varustettuja kuin meidän ja niiden taktinen johtaminen on usein huonoa. Mutta, jos murskaamme niitä tusinan verran, venäläiset kokoavat yksinkertaisesti uuden tusinan – – Aika on heidän puolellaan, kun he ovat vielä lähellä omia resurssejaan, me vastaavasti liikumme koko ajan kauemmas ja kauemmas omistamme.</a:t>
            </a:r>
          </a:p>
        </p:txBody>
      </p:sp>
    </p:spTree>
    <p:extLst>
      <p:ext uri="{BB962C8B-B14F-4D97-AF65-F5344CB8AC3E}">
        <p14:creationId xmlns:p14="http://schemas.microsoft.com/office/powerpoint/2010/main" val="2555806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8" name="Shape 108"/>
          <p:cNvSpPr txBox="1">
            <a:spLocks noGrp="1"/>
          </p:cNvSpPr>
          <p:nvPr>
            <p:ph type="body" idx="1"/>
          </p:nvPr>
        </p:nvSpPr>
        <p:spPr>
          <a:xfrm>
            <a:off x="611560" y="548680"/>
            <a:ext cx="8131500" cy="54276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None/>
            </a:pPr>
            <a:r>
              <a:rPr lang="fi-FI" b="1" dirty="0"/>
              <a:t>Dokumentti B </a:t>
            </a:r>
          </a:p>
          <a:p>
            <a:pPr marL="0" marR="0" lvl="0" indent="0" algn="l" rtl="0">
              <a:spcBef>
                <a:spcPts val="0"/>
              </a:spcBef>
              <a:spcAft>
                <a:spcPts val="0"/>
              </a:spcAft>
              <a:buNone/>
            </a:pPr>
            <a:r>
              <a:rPr lang="fi-FI" b="1" dirty="0"/>
              <a:t>Tutkija Paul Kennedy:</a:t>
            </a:r>
          </a:p>
          <a:p>
            <a:pPr marL="0" marR="0" lvl="0" indent="0" algn="l" rtl="0">
              <a:spcBef>
                <a:spcPts val="0"/>
              </a:spcBef>
              <a:spcAft>
                <a:spcPts val="0"/>
              </a:spcAft>
              <a:buNone/>
            </a:pPr>
            <a:r>
              <a:rPr lang="fi-FI" i="1" dirty="0"/>
              <a:t>Marraskuussa 1943 saksalainen kenraali </a:t>
            </a:r>
            <a:r>
              <a:rPr lang="fi-FI" i="1" dirty="0" err="1"/>
              <a:t>Jold</a:t>
            </a:r>
            <a:r>
              <a:rPr lang="fi-FI" i="1" dirty="0"/>
              <a:t> arvioi 3,9 miljoonan saksalaisen tai sen liittolaisen sotilaan taistelevan itärintamalla 5,5 miljoonaa neuvostosotilasta vastaan. Suomessa oli lisäksi 177 000 saksalaissotilasta ja Tanskassa ja Norjassa oli varuskunnissa 486 000 sotilasta. Ranskaa ja Belgiaa miehitti 1,37 miljoonaa saksalaista, Balkanilla oli 612 000 ja Italiassa 412 000 sotilasta. </a:t>
            </a:r>
          </a:p>
          <a:p>
            <a:pPr marL="0" marR="0" lvl="0" indent="0" algn="l" rtl="0">
              <a:spcBef>
                <a:spcPts val="400"/>
              </a:spcBef>
              <a:spcAft>
                <a:spcPts val="0"/>
              </a:spcAft>
              <a:buNone/>
            </a:pPr>
            <a:r>
              <a:rPr lang="fi-FI" sz="1400" i="1" dirty="0"/>
              <a:t>		Lähde: Paul Kennedy: </a:t>
            </a:r>
            <a:r>
              <a:rPr lang="fi-FI" sz="1400" i="1" dirty="0" err="1"/>
              <a:t>The</a:t>
            </a:r>
            <a:r>
              <a:rPr lang="fi-FI" sz="1400" i="1" dirty="0"/>
              <a:t> </a:t>
            </a:r>
            <a:r>
              <a:rPr lang="fi-FI" sz="1400" i="1" dirty="0" err="1"/>
              <a:t>Rise</a:t>
            </a:r>
            <a:r>
              <a:rPr lang="fi-FI" sz="1400" i="1" dirty="0"/>
              <a:t> and </a:t>
            </a:r>
            <a:r>
              <a:rPr lang="fi-FI" sz="1400" i="1" dirty="0" err="1"/>
              <a:t>Fall</a:t>
            </a:r>
            <a:r>
              <a:rPr lang="fi-FI" sz="1400" i="1" dirty="0"/>
              <a:t> of </a:t>
            </a:r>
            <a:r>
              <a:rPr lang="fi-FI" sz="1400" i="1" dirty="0" err="1"/>
              <a:t>The</a:t>
            </a:r>
            <a:r>
              <a:rPr lang="fi-FI" sz="1400" i="1" dirty="0"/>
              <a:t> Great Powers.1988.</a:t>
            </a:r>
          </a:p>
          <a:p>
            <a:pPr marL="0" marR="0" lvl="0" indent="0" algn="l" rtl="0">
              <a:spcBef>
                <a:spcPts val="400"/>
              </a:spcBef>
              <a:spcAft>
                <a:spcPts val="0"/>
              </a:spcAft>
              <a:buNone/>
            </a:pPr>
            <a:endParaRPr dirty="0"/>
          </a:p>
        </p:txBody>
      </p:sp>
    </p:spTree>
    <p:extLst>
      <p:ext uri="{BB962C8B-B14F-4D97-AF65-F5344CB8AC3E}">
        <p14:creationId xmlns:p14="http://schemas.microsoft.com/office/powerpoint/2010/main" val="1748880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pic>
        <p:nvPicPr>
          <p:cNvPr id="115" name="Shape 115"/>
          <p:cNvPicPr preferRelativeResize="0"/>
          <p:nvPr/>
        </p:nvPicPr>
        <p:blipFill>
          <a:blip r:embed="rId3">
            <a:alphaModFix/>
          </a:blip>
          <a:stretch>
            <a:fillRect/>
          </a:stretch>
        </p:blipFill>
        <p:spPr>
          <a:xfrm rot="5400000">
            <a:off x="1949568" y="146776"/>
            <a:ext cx="4338750" cy="6870750"/>
          </a:xfrm>
          <a:prstGeom prst="rect">
            <a:avLst/>
          </a:prstGeom>
          <a:noFill/>
          <a:ln>
            <a:noFill/>
          </a:ln>
        </p:spPr>
      </p:pic>
      <p:sp>
        <p:nvSpPr>
          <p:cNvPr id="5" name="Shape 108"/>
          <p:cNvSpPr txBox="1">
            <a:spLocks/>
          </p:cNvSpPr>
          <p:nvPr/>
        </p:nvSpPr>
        <p:spPr bwMode="auto">
          <a:xfrm>
            <a:off x="611560" y="548680"/>
            <a:ext cx="8131500" cy="54276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25" tIns="45700" rIns="91425" bIns="4570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a:solidFill>
                  <a:schemeClr val="tx1"/>
                </a:solidFill>
                <a:latin typeface="+mn-lt"/>
                <a:ea typeface="Geneva" charset="0"/>
                <a:cs typeface="+mn-cs"/>
              </a:defRPr>
            </a:lvl2pPr>
            <a:lvl3pPr marL="1143000" indent="-228600" algn="l" rtl="0" eaLnBrk="1" fontAlgn="base" hangingPunct="1">
              <a:spcBef>
                <a:spcPct val="20000"/>
              </a:spcBef>
              <a:spcAft>
                <a:spcPct val="0"/>
              </a:spcAft>
              <a:buChar char="•"/>
              <a:defRPr>
                <a:solidFill>
                  <a:schemeClr val="tx1"/>
                </a:solidFill>
                <a:latin typeface="+mn-lt"/>
                <a:ea typeface="Geneva" charset="0"/>
                <a:cs typeface="+mn-cs"/>
              </a:defRPr>
            </a:lvl3pPr>
            <a:lvl4pPr marL="1600200" indent="-228600" algn="l" rtl="0" eaLnBrk="1" fontAlgn="base" hangingPunct="1">
              <a:spcBef>
                <a:spcPct val="20000"/>
              </a:spcBef>
              <a:spcAft>
                <a:spcPct val="0"/>
              </a:spcAft>
              <a:buChar char="–"/>
              <a:defRPr>
                <a:solidFill>
                  <a:schemeClr val="tx1"/>
                </a:solidFill>
                <a:latin typeface="+mn-lt"/>
                <a:ea typeface="Geneva" charset="0"/>
                <a:cs typeface="+mn-cs"/>
              </a:defRPr>
            </a:lvl4pPr>
            <a:lvl5pPr marL="2057400" indent="-228600" algn="l" rtl="0" eaLnBrk="1" fontAlgn="base" hangingPunct="1">
              <a:spcBef>
                <a:spcPct val="20000"/>
              </a:spcBef>
              <a:spcAft>
                <a:spcPct val="0"/>
              </a:spcAft>
              <a:buChar char="»"/>
              <a:defRPr>
                <a:solidFill>
                  <a:schemeClr val="tx1"/>
                </a:solidFill>
                <a:latin typeface="+mn-lt"/>
                <a:ea typeface="Geneva" charset="0"/>
                <a:cs typeface="+mn-cs"/>
              </a:defRPr>
            </a:lvl5pPr>
            <a:lvl6pPr marL="2514600" indent="-228600" algn="l" rtl="0" eaLnBrk="1" fontAlgn="base" hangingPunct="1">
              <a:spcBef>
                <a:spcPct val="20000"/>
              </a:spcBef>
              <a:spcAft>
                <a:spcPct val="0"/>
              </a:spcAft>
              <a:buChar char="»"/>
              <a:defRPr>
                <a:solidFill>
                  <a:schemeClr val="tx1"/>
                </a:solidFill>
                <a:latin typeface="+mn-lt"/>
                <a:ea typeface="Geneva" charset="0"/>
                <a:cs typeface="+mn-cs"/>
              </a:defRPr>
            </a:lvl6pPr>
            <a:lvl7pPr marL="2971800" indent="-228600" algn="l" rtl="0" eaLnBrk="1" fontAlgn="base" hangingPunct="1">
              <a:spcBef>
                <a:spcPct val="20000"/>
              </a:spcBef>
              <a:spcAft>
                <a:spcPct val="0"/>
              </a:spcAft>
              <a:buChar char="»"/>
              <a:defRPr>
                <a:solidFill>
                  <a:schemeClr val="tx1"/>
                </a:solidFill>
                <a:latin typeface="+mn-lt"/>
                <a:ea typeface="Geneva" charset="0"/>
                <a:cs typeface="+mn-cs"/>
              </a:defRPr>
            </a:lvl7pPr>
            <a:lvl8pPr marL="3429000" indent="-228600" algn="l" rtl="0" eaLnBrk="1" fontAlgn="base" hangingPunct="1">
              <a:spcBef>
                <a:spcPct val="20000"/>
              </a:spcBef>
              <a:spcAft>
                <a:spcPct val="0"/>
              </a:spcAft>
              <a:buChar char="»"/>
              <a:defRPr>
                <a:solidFill>
                  <a:schemeClr val="tx1"/>
                </a:solidFill>
                <a:latin typeface="+mn-lt"/>
                <a:ea typeface="Geneva" charset="0"/>
                <a:cs typeface="+mn-cs"/>
              </a:defRPr>
            </a:lvl8pPr>
            <a:lvl9pPr marL="3886200" indent="-228600" algn="l" rtl="0" eaLnBrk="1" fontAlgn="base" hangingPunct="1">
              <a:spcBef>
                <a:spcPct val="20000"/>
              </a:spcBef>
              <a:spcAft>
                <a:spcPct val="0"/>
              </a:spcAft>
              <a:buChar char="»"/>
              <a:defRPr>
                <a:solidFill>
                  <a:schemeClr val="tx1"/>
                </a:solidFill>
                <a:latin typeface="+mn-lt"/>
                <a:ea typeface="Geneva" charset="0"/>
                <a:cs typeface="+mn-cs"/>
              </a:defRPr>
            </a:lvl9pPr>
          </a:lstStyle>
          <a:p>
            <a:pPr marL="0" indent="0">
              <a:spcBef>
                <a:spcPts val="0"/>
              </a:spcBef>
              <a:spcAft>
                <a:spcPts val="0"/>
              </a:spcAft>
              <a:buFontTx/>
              <a:buNone/>
            </a:pPr>
            <a:r>
              <a:rPr lang="fi-FI" b="1" i="0" dirty="0"/>
              <a:t>Dokumentti C </a:t>
            </a:r>
            <a:r>
              <a:rPr lang="fi-FI" i="0" dirty="0"/>
              <a:t/>
            </a:r>
            <a:br>
              <a:rPr lang="fi-FI" i="0" dirty="0"/>
            </a:br>
            <a:r>
              <a:rPr lang="fi-FI" i="0" dirty="0"/>
              <a:t>englantilainen pilakuva 26.6.1944:</a:t>
            </a:r>
            <a:endParaRPr lang="fi-FI" b="1" i="0" kern="0" dirty="0"/>
          </a:p>
        </p:txBody>
      </p:sp>
    </p:spTree>
    <p:extLst>
      <p:ext uri="{BB962C8B-B14F-4D97-AF65-F5344CB8AC3E}">
        <p14:creationId xmlns:p14="http://schemas.microsoft.com/office/powerpoint/2010/main" val="3025964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1" name="Shape 121"/>
          <p:cNvSpPr txBox="1">
            <a:spLocks noGrp="1"/>
          </p:cNvSpPr>
          <p:nvPr>
            <p:ph type="body" idx="1"/>
          </p:nvPr>
        </p:nvSpPr>
        <p:spPr>
          <a:xfrm>
            <a:off x="690910" y="1629301"/>
            <a:ext cx="79728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r>
              <a:rPr lang="fi-FI" b="1" dirty="0"/>
              <a:t>lentokoneet:</a:t>
            </a:r>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r>
              <a:rPr lang="fi-FI" sz="1200" b="1" dirty="0"/>
              <a:t>			             </a:t>
            </a:r>
            <a:r>
              <a:rPr lang="fi-FI" sz="1200" i="1" dirty="0"/>
              <a:t>Lähde: Toinen maailmansota, historiallinen Atlas. 2013.</a:t>
            </a:r>
          </a:p>
          <a:p>
            <a:pPr marL="0" marR="0" lvl="0" indent="0" algn="l" rtl="0">
              <a:spcBef>
                <a:spcPts val="400"/>
              </a:spcBef>
              <a:spcAft>
                <a:spcPts val="0"/>
              </a:spcAft>
              <a:buNone/>
            </a:pPr>
            <a:endParaRPr dirty="0"/>
          </a:p>
        </p:txBody>
      </p:sp>
      <p:graphicFrame>
        <p:nvGraphicFramePr>
          <p:cNvPr id="122" name="Shape 122"/>
          <p:cNvGraphicFramePr/>
          <p:nvPr>
            <p:extLst>
              <p:ext uri="{D42A27DB-BD31-4B8C-83A1-F6EECF244321}">
                <p14:modId xmlns:p14="http://schemas.microsoft.com/office/powerpoint/2010/main" val="3195108584"/>
              </p:ext>
            </p:extLst>
          </p:nvPr>
        </p:nvGraphicFramePr>
        <p:xfrm>
          <a:off x="773321" y="2133357"/>
          <a:ext cx="8095750" cy="2549130"/>
        </p:xfrm>
        <a:graphic>
          <a:graphicData uri="http://schemas.openxmlformats.org/drawingml/2006/table">
            <a:tbl>
              <a:tblPr>
                <a:noFill/>
              </a:tblPr>
              <a:tblGrid>
                <a:gridCol w="1566431">
                  <a:extLst>
                    <a:ext uri="{9D8B030D-6E8A-4147-A177-3AD203B41FA5}">
                      <a16:colId xmlns:a16="http://schemas.microsoft.com/office/drawing/2014/main" val="20000"/>
                    </a:ext>
                  </a:extLst>
                </a:gridCol>
                <a:gridCol w="1214219">
                  <a:extLst>
                    <a:ext uri="{9D8B030D-6E8A-4147-A177-3AD203B41FA5}">
                      <a16:colId xmlns:a16="http://schemas.microsoft.com/office/drawing/2014/main" val="20001"/>
                    </a:ext>
                  </a:extLst>
                </a:gridCol>
                <a:gridCol w="1328775">
                  <a:extLst>
                    <a:ext uri="{9D8B030D-6E8A-4147-A177-3AD203B41FA5}">
                      <a16:colId xmlns:a16="http://schemas.microsoft.com/office/drawing/2014/main" val="20002"/>
                    </a:ext>
                  </a:extLst>
                </a:gridCol>
                <a:gridCol w="1328775">
                  <a:extLst>
                    <a:ext uri="{9D8B030D-6E8A-4147-A177-3AD203B41FA5}">
                      <a16:colId xmlns:a16="http://schemas.microsoft.com/office/drawing/2014/main" val="20003"/>
                    </a:ext>
                  </a:extLst>
                </a:gridCol>
                <a:gridCol w="1328775">
                  <a:extLst>
                    <a:ext uri="{9D8B030D-6E8A-4147-A177-3AD203B41FA5}">
                      <a16:colId xmlns:a16="http://schemas.microsoft.com/office/drawing/2014/main" val="20004"/>
                    </a:ext>
                  </a:extLst>
                </a:gridCol>
                <a:gridCol w="1328775">
                  <a:extLst>
                    <a:ext uri="{9D8B030D-6E8A-4147-A177-3AD203B41FA5}">
                      <a16:colId xmlns:a16="http://schemas.microsoft.com/office/drawing/2014/main" val="20005"/>
                    </a:ext>
                  </a:extLst>
                </a:gridCol>
              </a:tblGrid>
              <a:tr h="469650">
                <a:tc>
                  <a:txBody>
                    <a:bodyPr/>
                    <a:lstStyle/>
                    <a:p>
                      <a:pPr lvl="0">
                        <a:spcBef>
                          <a:spcPts val="0"/>
                        </a:spcBef>
                        <a:buNone/>
                      </a:pPr>
                      <a:endParaRPr sz="1600" b="1" dirty="0"/>
                    </a:p>
                  </a:txBody>
                  <a:tcPr marL="91425" marR="91425" marT="91425" marB="91425"/>
                </a:tc>
                <a:tc>
                  <a:txBody>
                    <a:bodyPr/>
                    <a:lstStyle/>
                    <a:p>
                      <a:pPr lvl="0">
                        <a:spcBef>
                          <a:spcPts val="0"/>
                        </a:spcBef>
                        <a:buNone/>
                      </a:pPr>
                      <a:r>
                        <a:rPr lang="fi-FI" sz="1600" b="1"/>
                        <a:t>1941</a:t>
                      </a:r>
                    </a:p>
                  </a:txBody>
                  <a:tcPr marL="91425" marR="91425" marT="91425" marB="91425"/>
                </a:tc>
                <a:tc>
                  <a:txBody>
                    <a:bodyPr/>
                    <a:lstStyle/>
                    <a:p>
                      <a:pPr lvl="0">
                        <a:spcBef>
                          <a:spcPts val="0"/>
                        </a:spcBef>
                        <a:buNone/>
                      </a:pPr>
                      <a:r>
                        <a:rPr lang="fi-FI" sz="1600" b="1"/>
                        <a:t>1942</a:t>
                      </a:r>
                    </a:p>
                  </a:txBody>
                  <a:tcPr marL="91425" marR="91425" marT="91425" marB="91425"/>
                </a:tc>
                <a:tc>
                  <a:txBody>
                    <a:bodyPr/>
                    <a:lstStyle/>
                    <a:p>
                      <a:pPr lvl="0">
                        <a:spcBef>
                          <a:spcPts val="0"/>
                        </a:spcBef>
                        <a:buNone/>
                      </a:pPr>
                      <a:r>
                        <a:rPr lang="fi-FI" sz="1600" b="1"/>
                        <a:t>1943</a:t>
                      </a:r>
                    </a:p>
                  </a:txBody>
                  <a:tcPr marL="91425" marR="91425" marT="91425" marB="91425"/>
                </a:tc>
                <a:tc>
                  <a:txBody>
                    <a:bodyPr/>
                    <a:lstStyle/>
                    <a:p>
                      <a:pPr lvl="0">
                        <a:spcBef>
                          <a:spcPts val="0"/>
                        </a:spcBef>
                        <a:buNone/>
                      </a:pPr>
                      <a:r>
                        <a:rPr lang="fi-FI" sz="1600" b="1"/>
                        <a:t>1944</a:t>
                      </a:r>
                    </a:p>
                  </a:txBody>
                  <a:tcPr marL="91425" marR="91425" marT="91425" marB="91425"/>
                </a:tc>
                <a:tc>
                  <a:txBody>
                    <a:bodyPr/>
                    <a:lstStyle/>
                    <a:p>
                      <a:pPr lvl="0">
                        <a:spcBef>
                          <a:spcPts val="0"/>
                        </a:spcBef>
                        <a:buNone/>
                      </a:pPr>
                      <a:r>
                        <a:rPr lang="fi-FI" sz="1600" b="1"/>
                        <a:t>1945</a:t>
                      </a:r>
                    </a:p>
                  </a:txBody>
                  <a:tcPr marL="91425" marR="91425" marT="91425" marB="91425"/>
                </a:tc>
                <a:extLst>
                  <a:ext uri="{0D108BD9-81ED-4DB2-BD59-A6C34878D82A}">
                    <a16:rowId xmlns:a16="http://schemas.microsoft.com/office/drawing/2014/main" val="10000"/>
                  </a:ext>
                </a:extLst>
              </a:tr>
              <a:tr h="469650">
                <a:tc>
                  <a:txBody>
                    <a:bodyPr/>
                    <a:lstStyle/>
                    <a:p>
                      <a:pPr lvl="0">
                        <a:spcBef>
                          <a:spcPts val="0"/>
                        </a:spcBef>
                        <a:buNone/>
                      </a:pPr>
                      <a:r>
                        <a:rPr lang="fi-FI" sz="1600" b="1"/>
                        <a:t>Saksa</a:t>
                      </a:r>
                    </a:p>
                  </a:txBody>
                  <a:tcPr marL="91425" marR="91425" marT="91425" marB="91425"/>
                </a:tc>
                <a:tc>
                  <a:txBody>
                    <a:bodyPr/>
                    <a:lstStyle/>
                    <a:p>
                      <a:pPr lvl="0">
                        <a:spcBef>
                          <a:spcPts val="0"/>
                        </a:spcBef>
                        <a:buNone/>
                      </a:pPr>
                      <a:r>
                        <a:rPr lang="fi-FI" sz="1600"/>
                        <a:t>11 776</a:t>
                      </a:r>
                    </a:p>
                  </a:txBody>
                  <a:tcPr marL="91425" marR="91425" marT="91425" marB="91425"/>
                </a:tc>
                <a:tc>
                  <a:txBody>
                    <a:bodyPr/>
                    <a:lstStyle/>
                    <a:p>
                      <a:pPr lvl="0">
                        <a:spcBef>
                          <a:spcPts val="0"/>
                        </a:spcBef>
                        <a:buNone/>
                      </a:pPr>
                      <a:r>
                        <a:rPr lang="fi-FI" sz="1600"/>
                        <a:t>15 409</a:t>
                      </a:r>
                    </a:p>
                  </a:txBody>
                  <a:tcPr marL="91425" marR="91425" marT="91425" marB="91425"/>
                </a:tc>
                <a:tc>
                  <a:txBody>
                    <a:bodyPr/>
                    <a:lstStyle/>
                    <a:p>
                      <a:pPr lvl="0">
                        <a:spcBef>
                          <a:spcPts val="0"/>
                        </a:spcBef>
                        <a:buNone/>
                      </a:pPr>
                      <a:r>
                        <a:rPr lang="fi-FI" sz="1600"/>
                        <a:t>24 807</a:t>
                      </a:r>
                    </a:p>
                  </a:txBody>
                  <a:tcPr marL="91425" marR="91425" marT="91425" marB="91425"/>
                </a:tc>
                <a:tc>
                  <a:txBody>
                    <a:bodyPr/>
                    <a:lstStyle/>
                    <a:p>
                      <a:pPr lvl="0">
                        <a:spcBef>
                          <a:spcPts val="0"/>
                        </a:spcBef>
                        <a:buNone/>
                      </a:pPr>
                      <a:r>
                        <a:rPr lang="fi-FI" sz="1600"/>
                        <a:t>39 807</a:t>
                      </a:r>
                    </a:p>
                  </a:txBody>
                  <a:tcPr marL="91425" marR="91425" marT="91425" marB="91425"/>
                </a:tc>
                <a:tc>
                  <a:txBody>
                    <a:bodyPr/>
                    <a:lstStyle/>
                    <a:p>
                      <a:pPr lvl="0">
                        <a:spcBef>
                          <a:spcPts val="0"/>
                        </a:spcBef>
                        <a:buNone/>
                      </a:pPr>
                      <a:r>
                        <a:rPr lang="fi-FI" sz="1600"/>
                        <a:t>7 540</a:t>
                      </a:r>
                    </a:p>
                  </a:txBody>
                  <a:tcPr marL="91425" marR="91425" marT="91425" marB="91425"/>
                </a:tc>
                <a:extLst>
                  <a:ext uri="{0D108BD9-81ED-4DB2-BD59-A6C34878D82A}">
                    <a16:rowId xmlns:a16="http://schemas.microsoft.com/office/drawing/2014/main" val="10001"/>
                  </a:ext>
                </a:extLst>
              </a:tr>
              <a:tr h="469650">
                <a:tc>
                  <a:txBody>
                    <a:bodyPr/>
                    <a:lstStyle/>
                    <a:p>
                      <a:pPr lvl="0">
                        <a:spcBef>
                          <a:spcPts val="0"/>
                        </a:spcBef>
                        <a:buNone/>
                      </a:pPr>
                      <a:r>
                        <a:rPr lang="fi-FI" sz="1600" b="1" dirty="0"/>
                        <a:t>NL</a:t>
                      </a:r>
                    </a:p>
                  </a:txBody>
                  <a:tcPr marL="91425" marR="91425" marT="91425" marB="91425"/>
                </a:tc>
                <a:tc>
                  <a:txBody>
                    <a:bodyPr/>
                    <a:lstStyle/>
                    <a:p>
                      <a:pPr lvl="0">
                        <a:spcBef>
                          <a:spcPts val="0"/>
                        </a:spcBef>
                        <a:buNone/>
                      </a:pPr>
                      <a:r>
                        <a:rPr lang="fi-FI" sz="1600" dirty="0"/>
                        <a:t>15 735</a:t>
                      </a:r>
                    </a:p>
                  </a:txBody>
                  <a:tcPr marL="91425" marR="91425" marT="91425" marB="91425"/>
                </a:tc>
                <a:tc>
                  <a:txBody>
                    <a:bodyPr/>
                    <a:lstStyle/>
                    <a:p>
                      <a:pPr lvl="0">
                        <a:spcBef>
                          <a:spcPts val="0"/>
                        </a:spcBef>
                        <a:buNone/>
                      </a:pPr>
                      <a:r>
                        <a:rPr lang="fi-FI" sz="1600"/>
                        <a:t>25 436</a:t>
                      </a:r>
                    </a:p>
                  </a:txBody>
                  <a:tcPr marL="91425" marR="91425" marT="91425" marB="91425"/>
                </a:tc>
                <a:tc>
                  <a:txBody>
                    <a:bodyPr/>
                    <a:lstStyle/>
                    <a:p>
                      <a:pPr lvl="0">
                        <a:spcBef>
                          <a:spcPts val="0"/>
                        </a:spcBef>
                        <a:buNone/>
                      </a:pPr>
                      <a:r>
                        <a:rPr lang="fi-FI" sz="1600"/>
                        <a:t>34 900</a:t>
                      </a:r>
                    </a:p>
                  </a:txBody>
                  <a:tcPr marL="91425" marR="91425" marT="91425" marB="91425"/>
                </a:tc>
                <a:tc>
                  <a:txBody>
                    <a:bodyPr/>
                    <a:lstStyle/>
                    <a:p>
                      <a:pPr lvl="0">
                        <a:spcBef>
                          <a:spcPts val="0"/>
                        </a:spcBef>
                        <a:buNone/>
                      </a:pPr>
                      <a:r>
                        <a:rPr lang="fi-FI" sz="1600"/>
                        <a:t>40 300</a:t>
                      </a:r>
                    </a:p>
                  </a:txBody>
                  <a:tcPr marL="91425" marR="91425" marT="91425" marB="91425"/>
                </a:tc>
                <a:tc>
                  <a:txBody>
                    <a:bodyPr/>
                    <a:lstStyle/>
                    <a:p>
                      <a:pPr lvl="0">
                        <a:spcBef>
                          <a:spcPts val="0"/>
                        </a:spcBef>
                        <a:buNone/>
                      </a:pPr>
                      <a:r>
                        <a:rPr lang="fi-FI" sz="1600"/>
                        <a:t>20 900</a:t>
                      </a:r>
                    </a:p>
                  </a:txBody>
                  <a:tcPr marL="91425" marR="91425" marT="91425" marB="91425"/>
                </a:tc>
                <a:extLst>
                  <a:ext uri="{0D108BD9-81ED-4DB2-BD59-A6C34878D82A}">
                    <a16:rowId xmlns:a16="http://schemas.microsoft.com/office/drawing/2014/main" val="10002"/>
                  </a:ext>
                </a:extLst>
              </a:tr>
              <a:tr h="469650">
                <a:tc>
                  <a:txBody>
                    <a:bodyPr/>
                    <a:lstStyle/>
                    <a:p>
                      <a:pPr lvl="0">
                        <a:spcBef>
                          <a:spcPts val="0"/>
                        </a:spcBef>
                        <a:buNone/>
                      </a:pPr>
                      <a:r>
                        <a:rPr lang="fi-FI" sz="1600" b="1"/>
                        <a:t>Iso-Britannia</a:t>
                      </a:r>
                    </a:p>
                  </a:txBody>
                  <a:tcPr marL="91425" marR="91425" marT="91425" marB="91425"/>
                </a:tc>
                <a:tc>
                  <a:txBody>
                    <a:bodyPr/>
                    <a:lstStyle/>
                    <a:p>
                      <a:pPr lvl="0">
                        <a:spcBef>
                          <a:spcPts val="0"/>
                        </a:spcBef>
                        <a:buNone/>
                      </a:pPr>
                      <a:r>
                        <a:rPr lang="fi-FI" sz="1600"/>
                        <a:t>20 094</a:t>
                      </a:r>
                    </a:p>
                  </a:txBody>
                  <a:tcPr marL="91425" marR="91425" marT="91425" marB="91425"/>
                </a:tc>
                <a:tc>
                  <a:txBody>
                    <a:bodyPr/>
                    <a:lstStyle/>
                    <a:p>
                      <a:pPr lvl="0">
                        <a:spcBef>
                          <a:spcPts val="0"/>
                        </a:spcBef>
                        <a:buNone/>
                      </a:pPr>
                      <a:r>
                        <a:rPr lang="fi-FI" sz="1600"/>
                        <a:t>23 672</a:t>
                      </a:r>
                    </a:p>
                  </a:txBody>
                  <a:tcPr marL="91425" marR="91425" marT="91425" marB="91425"/>
                </a:tc>
                <a:tc>
                  <a:txBody>
                    <a:bodyPr/>
                    <a:lstStyle/>
                    <a:p>
                      <a:pPr lvl="0">
                        <a:spcBef>
                          <a:spcPts val="0"/>
                        </a:spcBef>
                        <a:buNone/>
                      </a:pPr>
                      <a:r>
                        <a:rPr lang="fi-FI" sz="1600"/>
                        <a:t>26 263</a:t>
                      </a:r>
                    </a:p>
                  </a:txBody>
                  <a:tcPr marL="91425" marR="91425" marT="91425" marB="91425"/>
                </a:tc>
                <a:tc>
                  <a:txBody>
                    <a:bodyPr/>
                    <a:lstStyle/>
                    <a:p>
                      <a:pPr lvl="0">
                        <a:spcBef>
                          <a:spcPts val="0"/>
                        </a:spcBef>
                        <a:buNone/>
                      </a:pPr>
                      <a:r>
                        <a:rPr lang="fi-FI" sz="1600"/>
                        <a:t>26 461</a:t>
                      </a:r>
                    </a:p>
                  </a:txBody>
                  <a:tcPr marL="91425" marR="91425" marT="91425" marB="91425"/>
                </a:tc>
                <a:tc>
                  <a:txBody>
                    <a:bodyPr/>
                    <a:lstStyle/>
                    <a:p>
                      <a:pPr lvl="0">
                        <a:spcBef>
                          <a:spcPts val="0"/>
                        </a:spcBef>
                        <a:buNone/>
                      </a:pPr>
                      <a:r>
                        <a:rPr lang="fi-FI" sz="1600"/>
                        <a:t>12 070</a:t>
                      </a:r>
                    </a:p>
                  </a:txBody>
                  <a:tcPr marL="91425" marR="91425" marT="91425" marB="91425"/>
                </a:tc>
                <a:extLst>
                  <a:ext uri="{0D108BD9-81ED-4DB2-BD59-A6C34878D82A}">
                    <a16:rowId xmlns:a16="http://schemas.microsoft.com/office/drawing/2014/main" val="10003"/>
                  </a:ext>
                </a:extLst>
              </a:tr>
              <a:tr h="469650">
                <a:tc>
                  <a:txBody>
                    <a:bodyPr/>
                    <a:lstStyle/>
                    <a:p>
                      <a:pPr lvl="0" rtl="0">
                        <a:spcBef>
                          <a:spcPts val="0"/>
                        </a:spcBef>
                        <a:buNone/>
                      </a:pPr>
                      <a:r>
                        <a:rPr lang="fi-FI" sz="1600" b="1"/>
                        <a:t>Yhdysvallat</a:t>
                      </a:r>
                    </a:p>
                  </a:txBody>
                  <a:tcPr marL="91425" marR="91425" marT="91425" marB="91425"/>
                </a:tc>
                <a:tc>
                  <a:txBody>
                    <a:bodyPr/>
                    <a:lstStyle/>
                    <a:p>
                      <a:pPr lvl="0" rtl="0">
                        <a:spcBef>
                          <a:spcPts val="0"/>
                        </a:spcBef>
                        <a:buNone/>
                      </a:pPr>
                      <a:r>
                        <a:rPr lang="fi-FI" sz="1600"/>
                        <a:t>26 277</a:t>
                      </a:r>
                    </a:p>
                  </a:txBody>
                  <a:tcPr marL="91425" marR="91425" marT="91425" marB="91425"/>
                </a:tc>
                <a:tc>
                  <a:txBody>
                    <a:bodyPr/>
                    <a:lstStyle/>
                    <a:p>
                      <a:pPr lvl="0">
                        <a:spcBef>
                          <a:spcPts val="0"/>
                        </a:spcBef>
                        <a:buNone/>
                      </a:pPr>
                      <a:r>
                        <a:rPr lang="fi-FI" sz="1600"/>
                        <a:t>47 826</a:t>
                      </a:r>
                    </a:p>
                  </a:txBody>
                  <a:tcPr marL="91425" marR="91425" marT="91425" marB="91425"/>
                </a:tc>
                <a:tc>
                  <a:txBody>
                    <a:bodyPr/>
                    <a:lstStyle/>
                    <a:p>
                      <a:pPr lvl="0">
                        <a:spcBef>
                          <a:spcPts val="0"/>
                        </a:spcBef>
                        <a:buNone/>
                      </a:pPr>
                      <a:r>
                        <a:rPr lang="fi-FI" sz="1600"/>
                        <a:t>85 998</a:t>
                      </a:r>
                    </a:p>
                  </a:txBody>
                  <a:tcPr marL="91425" marR="91425" marT="91425" marB="91425"/>
                </a:tc>
                <a:tc>
                  <a:txBody>
                    <a:bodyPr/>
                    <a:lstStyle/>
                    <a:p>
                      <a:pPr lvl="0">
                        <a:spcBef>
                          <a:spcPts val="0"/>
                        </a:spcBef>
                        <a:buNone/>
                      </a:pPr>
                      <a:r>
                        <a:rPr lang="fi-FI" sz="1600"/>
                        <a:t>96 318</a:t>
                      </a:r>
                    </a:p>
                  </a:txBody>
                  <a:tcPr marL="91425" marR="91425" marT="91425" marB="91425"/>
                </a:tc>
                <a:tc>
                  <a:txBody>
                    <a:bodyPr/>
                    <a:lstStyle/>
                    <a:p>
                      <a:pPr lvl="0">
                        <a:spcBef>
                          <a:spcPts val="0"/>
                        </a:spcBef>
                        <a:buNone/>
                      </a:pPr>
                      <a:r>
                        <a:rPr lang="fi-FI" sz="1600" dirty="0"/>
                        <a:t>49 761</a:t>
                      </a:r>
                    </a:p>
                  </a:txBody>
                  <a:tcPr marL="91425" marR="91425" marT="91425" marB="91425"/>
                </a:tc>
                <a:extLst>
                  <a:ext uri="{0D108BD9-81ED-4DB2-BD59-A6C34878D82A}">
                    <a16:rowId xmlns:a16="http://schemas.microsoft.com/office/drawing/2014/main" val="10004"/>
                  </a:ext>
                </a:extLst>
              </a:tr>
            </a:tbl>
          </a:graphicData>
        </a:graphic>
      </p:graphicFrame>
      <p:sp>
        <p:nvSpPr>
          <p:cNvPr id="6" name="Shape 108"/>
          <p:cNvSpPr txBox="1">
            <a:spLocks/>
          </p:cNvSpPr>
          <p:nvPr/>
        </p:nvSpPr>
        <p:spPr bwMode="auto">
          <a:xfrm>
            <a:off x="611560" y="548680"/>
            <a:ext cx="8131500" cy="108009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25" tIns="45700" rIns="91425" bIns="4570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a:solidFill>
                  <a:schemeClr val="tx1"/>
                </a:solidFill>
                <a:latin typeface="+mn-lt"/>
                <a:ea typeface="Geneva" charset="0"/>
                <a:cs typeface="+mn-cs"/>
              </a:defRPr>
            </a:lvl2pPr>
            <a:lvl3pPr marL="1143000" indent="-228600" algn="l" rtl="0" eaLnBrk="1" fontAlgn="base" hangingPunct="1">
              <a:spcBef>
                <a:spcPct val="20000"/>
              </a:spcBef>
              <a:spcAft>
                <a:spcPct val="0"/>
              </a:spcAft>
              <a:buChar char="•"/>
              <a:defRPr>
                <a:solidFill>
                  <a:schemeClr val="tx1"/>
                </a:solidFill>
                <a:latin typeface="+mn-lt"/>
                <a:ea typeface="Geneva" charset="0"/>
                <a:cs typeface="+mn-cs"/>
              </a:defRPr>
            </a:lvl3pPr>
            <a:lvl4pPr marL="1600200" indent="-228600" algn="l" rtl="0" eaLnBrk="1" fontAlgn="base" hangingPunct="1">
              <a:spcBef>
                <a:spcPct val="20000"/>
              </a:spcBef>
              <a:spcAft>
                <a:spcPct val="0"/>
              </a:spcAft>
              <a:buChar char="–"/>
              <a:defRPr>
                <a:solidFill>
                  <a:schemeClr val="tx1"/>
                </a:solidFill>
                <a:latin typeface="+mn-lt"/>
                <a:ea typeface="Geneva" charset="0"/>
                <a:cs typeface="+mn-cs"/>
              </a:defRPr>
            </a:lvl4pPr>
            <a:lvl5pPr marL="2057400" indent="-228600" algn="l" rtl="0" eaLnBrk="1" fontAlgn="base" hangingPunct="1">
              <a:spcBef>
                <a:spcPct val="20000"/>
              </a:spcBef>
              <a:spcAft>
                <a:spcPct val="0"/>
              </a:spcAft>
              <a:buChar char="»"/>
              <a:defRPr>
                <a:solidFill>
                  <a:schemeClr val="tx1"/>
                </a:solidFill>
                <a:latin typeface="+mn-lt"/>
                <a:ea typeface="Geneva" charset="0"/>
                <a:cs typeface="+mn-cs"/>
              </a:defRPr>
            </a:lvl5pPr>
            <a:lvl6pPr marL="2514600" indent="-228600" algn="l" rtl="0" eaLnBrk="1" fontAlgn="base" hangingPunct="1">
              <a:spcBef>
                <a:spcPct val="20000"/>
              </a:spcBef>
              <a:spcAft>
                <a:spcPct val="0"/>
              </a:spcAft>
              <a:buChar char="»"/>
              <a:defRPr>
                <a:solidFill>
                  <a:schemeClr val="tx1"/>
                </a:solidFill>
                <a:latin typeface="+mn-lt"/>
                <a:ea typeface="Geneva" charset="0"/>
                <a:cs typeface="+mn-cs"/>
              </a:defRPr>
            </a:lvl6pPr>
            <a:lvl7pPr marL="2971800" indent="-228600" algn="l" rtl="0" eaLnBrk="1" fontAlgn="base" hangingPunct="1">
              <a:spcBef>
                <a:spcPct val="20000"/>
              </a:spcBef>
              <a:spcAft>
                <a:spcPct val="0"/>
              </a:spcAft>
              <a:buChar char="»"/>
              <a:defRPr>
                <a:solidFill>
                  <a:schemeClr val="tx1"/>
                </a:solidFill>
                <a:latin typeface="+mn-lt"/>
                <a:ea typeface="Geneva" charset="0"/>
                <a:cs typeface="+mn-cs"/>
              </a:defRPr>
            </a:lvl7pPr>
            <a:lvl8pPr marL="3429000" indent="-228600" algn="l" rtl="0" eaLnBrk="1" fontAlgn="base" hangingPunct="1">
              <a:spcBef>
                <a:spcPct val="20000"/>
              </a:spcBef>
              <a:spcAft>
                <a:spcPct val="0"/>
              </a:spcAft>
              <a:buChar char="»"/>
              <a:defRPr>
                <a:solidFill>
                  <a:schemeClr val="tx1"/>
                </a:solidFill>
                <a:latin typeface="+mn-lt"/>
                <a:ea typeface="Geneva" charset="0"/>
                <a:cs typeface="+mn-cs"/>
              </a:defRPr>
            </a:lvl8pPr>
            <a:lvl9pPr marL="3886200" indent="-228600" algn="l" rtl="0" eaLnBrk="1" fontAlgn="base" hangingPunct="1">
              <a:spcBef>
                <a:spcPct val="20000"/>
              </a:spcBef>
              <a:spcAft>
                <a:spcPct val="0"/>
              </a:spcAft>
              <a:buChar char="»"/>
              <a:defRPr>
                <a:solidFill>
                  <a:schemeClr val="tx1"/>
                </a:solidFill>
                <a:latin typeface="+mn-lt"/>
                <a:ea typeface="Geneva" charset="0"/>
                <a:cs typeface="+mn-cs"/>
              </a:defRPr>
            </a:lvl9pPr>
          </a:lstStyle>
          <a:p>
            <a:pPr marL="0" indent="0">
              <a:spcBef>
                <a:spcPts val="0"/>
              </a:spcBef>
              <a:spcAft>
                <a:spcPts val="0"/>
              </a:spcAft>
              <a:buFontTx/>
              <a:buNone/>
            </a:pPr>
            <a:r>
              <a:rPr lang="fi-FI" b="1" i="0" dirty="0"/>
              <a:t>Dokumentti D </a:t>
            </a:r>
          </a:p>
          <a:p>
            <a:pPr marL="0" indent="0">
              <a:spcBef>
                <a:spcPts val="0"/>
              </a:spcBef>
              <a:spcAft>
                <a:spcPts val="0"/>
              </a:spcAft>
              <a:buFontTx/>
              <a:buNone/>
            </a:pPr>
            <a:r>
              <a:rPr lang="fi-FI" i="0" dirty="0"/>
              <a:t>tilastoja asetuotannosta 1</a:t>
            </a:r>
            <a:endParaRPr lang="fi-FI" b="1" i="0" kern="0" dirty="0"/>
          </a:p>
        </p:txBody>
      </p:sp>
    </p:spTree>
    <p:extLst>
      <p:ext uri="{BB962C8B-B14F-4D97-AF65-F5344CB8AC3E}">
        <p14:creationId xmlns:p14="http://schemas.microsoft.com/office/powerpoint/2010/main" val="17270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8" name="Shape 128"/>
          <p:cNvSpPr txBox="1">
            <a:spLocks noGrp="1"/>
          </p:cNvSpPr>
          <p:nvPr>
            <p:ph type="body" idx="1"/>
          </p:nvPr>
        </p:nvSpPr>
        <p:spPr>
          <a:xfrm>
            <a:off x="611560" y="1629301"/>
            <a:ext cx="7972800"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r>
              <a:rPr lang="fi-FI" b="1" dirty="0"/>
              <a:t>panssarivaunut:</a:t>
            </a:r>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r>
              <a:rPr lang="fi-FI" sz="1200" b="1" dirty="0"/>
              <a:t>			          </a:t>
            </a:r>
            <a:r>
              <a:rPr lang="fi-FI" sz="1200" i="1" dirty="0"/>
              <a:t>Lähde: Toinen maailmansota, historiallinen Atlas. 2013.</a:t>
            </a:r>
          </a:p>
          <a:p>
            <a:pPr marL="0" marR="0" lvl="0" indent="0" algn="l" rtl="0">
              <a:spcBef>
                <a:spcPts val="400"/>
              </a:spcBef>
              <a:spcAft>
                <a:spcPts val="0"/>
              </a:spcAft>
              <a:buNone/>
            </a:pPr>
            <a:endParaRPr b="1" dirty="0"/>
          </a:p>
          <a:p>
            <a:pPr marL="0" marR="0" lvl="0" indent="0" algn="l" rtl="0">
              <a:spcBef>
                <a:spcPts val="400"/>
              </a:spcBef>
              <a:spcAft>
                <a:spcPts val="0"/>
              </a:spcAft>
              <a:buNone/>
            </a:pPr>
            <a:endParaRPr b="1" dirty="0"/>
          </a:p>
          <a:p>
            <a:pPr marL="0" marR="0" lvl="0" indent="0" algn="l" rtl="0">
              <a:spcBef>
                <a:spcPts val="400"/>
              </a:spcBef>
              <a:spcAft>
                <a:spcPts val="0"/>
              </a:spcAft>
              <a:buNone/>
            </a:pPr>
            <a:endParaRPr dirty="0"/>
          </a:p>
        </p:txBody>
      </p:sp>
      <p:graphicFrame>
        <p:nvGraphicFramePr>
          <p:cNvPr id="129" name="Shape 129"/>
          <p:cNvGraphicFramePr/>
          <p:nvPr>
            <p:extLst>
              <p:ext uri="{D42A27DB-BD31-4B8C-83A1-F6EECF244321}">
                <p14:modId xmlns:p14="http://schemas.microsoft.com/office/powerpoint/2010/main" val="2011829617"/>
              </p:ext>
            </p:extLst>
          </p:nvPr>
        </p:nvGraphicFramePr>
        <p:xfrm>
          <a:off x="755576" y="2133357"/>
          <a:ext cx="8095750" cy="2580966"/>
        </p:xfrm>
        <a:graphic>
          <a:graphicData uri="http://schemas.openxmlformats.org/drawingml/2006/table">
            <a:tbl>
              <a:tblPr>
                <a:noFill/>
              </a:tblPr>
              <a:tblGrid>
                <a:gridCol w="1584176">
                  <a:extLst>
                    <a:ext uri="{9D8B030D-6E8A-4147-A177-3AD203B41FA5}">
                      <a16:colId xmlns:a16="http://schemas.microsoft.com/office/drawing/2014/main" val="20000"/>
                    </a:ext>
                  </a:extLst>
                </a:gridCol>
                <a:gridCol w="1196474">
                  <a:extLst>
                    <a:ext uri="{9D8B030D-6E8A-4147-A177-3AD203B41FA5}">
                      <a16:colId xmlns:a16="http://schemas.microsoft.com/office/drawing/2014/main" val="20001"/>
                    </a:ext>
                  </a:extLst>
                </a:gridCol>
                <a:gridCol w="1328775">
                  <a:extLst>
                    <a:ext uri="{9D8B030D-6E8A-4147-A177-3AD203B41FA5}">
                      <a16:colId xmlns:a16="http://schemas.microsoft.com/office/drawing/2014/main" val="20002"/>
                    </a:ext>
                  </a:extLst>
                </a:gridCol>
                <a:gridCol w="1328775">
                  <a:extLst>
                    <a:ext uri="{9D8B030D-6E8A-4147-A177-3AD203B41FA5}">
                      <a16:colId xmlns:a16="http://schemas.microsoft.com/office/drawing/2014/main" val="20003"/>
                    </a:ext>
                  </a:extLst>
                </a:gridCol>
                <a:gridCol w="1328775">
                  <a:extLst>
                    <a:ext uri="{9D8B030D-6E8A-4147-A177-3AD203B41FA5}">
                      <a16:colId xmlns:a16="http://schemas.microsoft.com/office/drawing/2014/main" val="20004"/>
                    </a:ext>
                  </a:extLst>
                </a:gridCol>
                <a:gridCol w="1328775">
                  <a:extLst>
                    <a:ext uri="{9D8B030D-6E8A-4147-A177-3AD203B41FA5}">
                      <a16:colId xmlns:a16="http://schemas.microsoft.com/office/drawing/2014/main" val="20005"/>
                    </a:ext>
                  </a:extLst>
                </a:gridCol>
              </a:tblGrid>
              <a:tr h="501486">
                <a:tc>
                  <a:txBody>
                    <a:bodyPr/>
                    <a:lstStyle/>
                    <a:p>
                      <a:pPr lvl="0" rtl="0">
                        <a:spcBef>
                          <a:spcPts val="0"/>
                        </a:spcBef>
                        <a:buClr>
                          <a:srgbClr val="000000"/>
                        </a:buClr>
                        <a:buSzPct val="68750"/>
                        <a:buFont typeface="Arial"/>
                        <a:buNone/>
                      </a:pPr>
                      <a:endParaRPr sz="1600" b="1" dirty="0"/>
                    </a:p>
                  </a:txBody>
                  <a:tcPr marL="91425" marR="91425" marT="91425" marB="91425"/>
                </a:tc>
                <a:tc>
                  <a:txBody>
                    <a:bodyPr/>
                    <a:lstStyle/>
                    <a:p>
                      <a:pPr lvl="0" rtl="0">
                        <a:spcBef>
                          <a:spcPts val="0"/>
                        </a:spcBef>
                        <a:buNone/>
                      </a:pPr>
                      <a:r>
                        <a:rPr lang="fi-FI" sz="1600" b="1"/>
                        <a:t>1941</a:t>
                      </a:r>
                    </a:p>
                  </a:txBody>
                  <a:tcPr marL="91425" marR="91425" marT="91425" marB="91425"/>
                </a:tc>
                <a:tc>
                  <a:txBody>
                    <a:bodyPr/>
                    <a:lstStyle/>
                    <a:p>
                      <a:pPr lvl="0" rtl="0">
                        <a:spcBef>
                          <a:spcPts val="0"/>
                        </a:spcBef>
                        <a:buNone/>
                      </a:pPr>
                      <a:r>
                        <a:rPr lang="fi-FI" sz="1600" b="1" dirty="0"/>
                        <a:t>1942</a:t>
                      </a:r>
                    </a:p>
                  </a:txBody>
                  <a:tcPr marL="91425" marR="91425" marT="91425" marB="91425"/>
                </a:tc>
                <a:tc>
                  <a:txBody>
                    <a:bodyPr/>
                    <a:lstStyle/>
                    <a:p>
                      <a:pPr lvl="0" rtl="0">
                        <a:spcBef>
                          <a:spcPts val="0"/>
                        </a:spcBef>
                        <a:buNone/>
                      </a:pPr>
                      <a:r>
                        <a:rPr lang="fi-FI" sz="1600" b="1"/>
                        <a:t>1943</a:t>
                      </a:r>
                    </a:p>
                  </a:txBody>
                  <a:tcPr marL="91425" marR="91425" marT="91425" marB="91425"/>
                </a:tc>
                <a:tc>
                  <a:txBody>
                    <a:bodyPr/>
                    <a:lstStyle/>
                    <a:p>
                      <a:pPr lvl="0" rtl="0">
                        <a:spcBef>
                          <a:spcPts val="0"/>
                        </a:spcBef>
                        <a:buNone/>
                      </a:pPr>
                      <a:r>
                        <a:rPr lang="fi-FI" sz="1600" b="1"/>
                        <a:t>1944</a:t>
                      </a:r>
                    </a:p>
                  </a:txBody>
                  <a:tcPr marL="91425" marR="91425" marT="91425" marB="91425"/>
                </a:tc>
                <a:tc>
                  <a:txBody>
                    <a:bodyPr/>
                    <a:lstStyle/>
                    <a:p>
                      <a:pPr lvl="0" rtl="0">
                        <a:spcBef>
                          <a:spcPts val="0"/>
                        </a:spcBef>
                        <a:buNone/>
                      </a:pPr>
                      <a:r>
                        <a:rPr lang="fi-FI" sz="1600" b="1"/>
                        <a:t>1945</a:t>
                      </a:r>
                    </a:p>
                  </a:txBody>
                  <a:tcPr marL="91425" marR="91425" marT="91425" marB="91425"/>
                </a:tc>
                <a:extLst>
                  <a:ext uri="{0D108BD9-81ED-4DB2-BD59-A6C34878D82A}">
                    <a16:rowId xmlns:a16="http://schemas.microsoft.com/office/drawing/2014/main" val="10000"/>
                  </a:ext>
                </a:extLst>
              </a:tr>
              <a:tr h="469650">
                <a:tc>
                  <a:txBody>
                    <a:bodyPr/>
                    <a:lstStyle/>
                    <a:p>
                      <a:pPr lvl="0" rtl="0">
                        <a:spcBef>
                          <a:spcPts val="0"/>
                        </a:spcBef>
                        <a:buNone/>
                      </a:pPr>
                      <a:r>
                        <a:rPr lang="fi-FI" sz="1600" b="1" dirty="0"/>
                        <a:t>Saksa</a:t>
                      </a:r>
                    </a:p>
                  </a:txBody>
                  <a:tcPr marL="91425" marR="91425" marT="91425" marB="91425"/>
                </a:tc>
                <a:tc>
                  <a:txBody>
                    <a:bodyPr/>
                    <a:lstStyle/>
                    <a:p>
                      <a:pPr lvl="0" rtl="0">
                        <a:spcBef>
                          <a:spcPts val="0"/>
                        </a:spcBef>
                        <a:buNone/>
                      </a:pPr>
                      <a:r>
                        <a:rPr lang="fi-FI" sz="1600"/>
                        <a:t>5 200</a:t>
                      </a:r>
                    </a:p>
                  </a:txBody>
                  <a:tcPr marL="91425" marR="91425" marT="91425" marB="91425"/>
                </a:tc>
                <a:tc>
                  <a:txBody>
                    <a:bodyPr/>
                    <a:lstStyle/>
                    <a:p>
                      <a:pPr lvl="0" rtl="0">
                        <a:spcBef>
                          <a:spcPts val="0"/>
                        </a:spcBef>
                        <a:buNone/>
                      </a:pPr>
                      <a:r>
                        <a:rPr lang="fi-FI" sz="1600"/>
                        <a:t>9 200</a:t>
                      </a:r>
                    </a:p>
                  </a:txBody>
                  <a:tcPr marL="91425" marR="91425" marT="91425" marB="91425"/>
                </a:tc>
                <a:tc>
                  <a:txBody>
                    <a:bodyPr/>
                    <a:lstStyle/>
                    <a:p>
                      <a:pPr lvl="0" rtl="0">
                        <a:spcBef>
                          <a:spcPts val="0"/>
                        </a:spcBef>
                        <a:buNone/>
                      </a:pPr>
                      <a:r>
                        <a:rPr lang="fi-FI" sz="1600"/>
                        <a:t>17 300</a:t>
                      </a:r>
                    </a:p>
                  </a:txBody>
                  <a:tcPr marL="91425" marR="91425" marT="91425" marB="91425"/>
                </a:tc>
                <a:tc>
                  <a:txBody>
                    <a:bodyPr/>
                    <a:lstStyle/>
                    <a:p>
                      <a:pPr lvl="0" rtl="0">
                        <a:spcBef>
                          <a:spcPts val="0"/>
                        </a:spcBef>
                        <a:buNone/>
                      </a:pPr>
                      <a:r>
                        <a:rPr lang="fi-FI" sz="1600"/>
                        <a:t>22 100</a:t>
                      </a:r>
                    </a:p>
                  </a:txBody>
                  <a:tcPr marL="91425" marR="91425" marT="91425" marB="91425"/>
                </a:tc>
                <a:tc>
                  <a:txBody>
                    <a:bodyPr/>
                    <a:lstStyle/>
                    <a:p>
                      <a:pPr lvl="0" rtl="0">
                        <a:spcBef>
                          <a:spcPts val="0"/>
                        </a:spcBef>
                        <a:buNone/>
                      </a:pPr>
                      <a:r>
                        <a:rPr lang="fi-FI" sz="1600"/>
                        <a:t>4 400</a:t>
                      </a:r>
                    </a:p>
                  </a:txBody>
                  <a:tcPr marL="91425" marR="91425" marT="91425" marB="91425"/>
                </a:tc>
                <a:extLst>
                  <a:ext uri="{0D108BD9-81ED-4DB2-BD59-A6C34878D82A}">
                    <a16:rowId xmlns:a16="http://schemas.microsoft.com/office/drawing/2014/main" val="10001"/>
                  </a:ext>
                </a:extLst>
              </a:tr>
              <a:tr h="469650">
                <a:tc>
                  <a:txBody>
                    <a:bodyPr/>
                    <a:lstStyle/>
                    <a:p>
                      <a:pPr lvl="0" rtl="0">
                        <a:spcBef>
                          <a:spcPts val="0"/>
                        </a:spcBef>
                        <a:buNone/>
                      </a:pPr>
                      <a:r>
                        <a:rPr lang="fi-FI" sz="1600" b="1"/>
                        <a:t>NL</a:t>
                      </a:r>
                    </a:p>
                  </a:txBody>
                  <a:tcPr marL="91425" marR="91425" marT="91425" marB="91425"/>
                </a:tc>
                <a:tc>
                  <a:txBody>
                    <a:bodyPr/>
                    <a:lstStyle/>
                    <a:p>
                      <a:pPr lvl="0" rtl="0">
                        <a:spcBef>
                          <a:spcPts val="0"/>
                        </a:spcBef>
                        <a:buNone/>
                      </a:pPr>
                      <a:r>
                        <a:rPr lang="fi-FI" sz="1600"/>
                        <a:t>6 590</a:t>
                      </a:r>
                    </a:p>
                  </a:txBody>
                  <a:tcPr marL="91425" marR="91425" marT="91425" marB="91425"/>
                </a:tc>
                <a:tc>
                  <a:txBody>
                    <a:bodyPr/>
                    <a:lstStyle/>
                    <a:p>
                      <a:pPr lvl="0" rtl="0">
                        <a:spcBef>
                          <a:spcPts val="0"/>
                        </a:spcBef>
                        <a:buNone/>
                      </a:pPr>
                      <a:r>
                        <a:rPr lang="fi-FI" sz="1600"/>
                        <a:t>24 446</a:t>
                      </a:r>
                    </a:p>
                  </a:txBody>
                  <a:tcPr marL="91425" marR="91425" marT="91425" marB="91425"/>
                </a:tc>
                <a:tc>
                  <a:txBody>
                    <a:bodyPr/>
                    <a:lstStyle/>
                    <a:p>
                      <a:pPr lvl="0" rtl="0">
                        <a:spcBef>
                          <a:spcPts val="0"/>
                        </a:spcBef>
                        <a:buNone/>
                      </a:pPr>
                      <a:r>
                        <a:rPr lang="fi-FI" sz="1600"/>
                        <a:t>24 089</a:t>
                      </a:r>
                    </a:p>
                  </a:txBody>
                  <a:tcPr marL="91425" marR="91425" marT="91425" marB="91425"/>
                </a:tc>
                <a:tc>
                  <a:txBody>
                    <a:bodyPr/>
                    <a:lstStyle/>
                    <a:p>
                      <a:pPr lvl="0" rtl="0">
                        <a:spcBef>
                          <a:spcPts val="0"/>
                        </a:spcBef>
                        <a:buNone/>
                      </a:pPr>
                      <a:r>
                        <a:rPr lang="fi-FI" sz="1600"/>
                        <a:t>28 963</a:t>
                      </a:r>
                    </a:p>
                  </a:txBody>
                  <a:tcPr marL="91425" marR="91425" marT="91425" marB="91425"/>
                </a:tc>
                <a:tc>
                  <a:txBody>
                    <a:bodyPr/>
                    <a:lstStyle/>
                    <a:p>
                      <a:pPr lvl="0" rtl="0">
                        <a:spcBef>
                          <a:spcPts val="0"/>
                        </a:spcBef>
                        <a:buNone/>
                      </a:pPr>
                      <a:r>
                        <a:rPr lang="fi-FI" sz="1600"/>
                        <a:t>15 400</a:t>
                      </a:r>
                    </a:p>
                  </a:txBody>
                  <a:tcPr marL="91425" marR="91425" marT="91425" marB="91425"/>
                </a:tc>
                <a:extLst>
                  <a:ext uri="{0D108BD9-81ED-4DB2-BD59-A6C34878D82A}">
                    <a16:rowId xmlns:a16="http://schemas.microsoft.com/office/drawing/2014/main" val="10002"/>
                  </a:ext>
                </a:extLst>
              </a:tr>
              <a:tr h="469650">
                <a:tc>
                  <a:txBody>
                    <a:bodyPr/>
                    <a:lstStyle/>
                    <a:p>
                      <a:pPr lvl="0" rtl="0">
                        <a:spcBef>
                          <a:spcPts val="0"/>
                        </a:spcBef>
                        <a:buNone/>
                      </a:pPr>
                      <a:r>
                        <a:rPr lang="fi-FI" sz="1600" b="1"/>
                        <a:t>Iso-Britannia</a:t>
                      </a:r>
                    </a:p>
                  </a:txBody>
                  <a:tcPr marL="91425" marR="91425" marT="91425" marB="91425"/>
                </a:tc>
                <a:tc>
                  <a:txBody>
                    <a:bodyPr/>
                    <a:lstStyle/>
                    <a:p>
                      <a:pPr lvl="0" rtl="0">
                        <a:spcBef>
                          <a:spcPts val="0"/>
                        </a:spcBef>
                        <a:buNone/>
                      </a:pPr>
                      <a:r>
                        <a:rPr lang="fi-FI" sz="1600"/>
                        <a:t>4 841</a:t>
                      </a:r>
                    </a:p>
                  </a:txBody>
                  <a:tcPr marL="91425" marR="91425" marT="91425" marB="91425"/>
                </a:tc>
                <a:tc>
                  <a:txBody>
                    <a:bodyPr/>
                    <a:lstStyle/>
                    <a:p>
                      <a:pPr lvl="0" rtl="0">
                        <a:spcBef>
                          <a:spcPts val="0"/>
                        </a:spcBef>
                        <a:buNone/>
                      </a:pPr>
                      <a:r>
                        <a:rPr lang="fi-FI" sz="1600"/>
                        <a:t>8 611</a:t>
                      </a:r>
                    </a:p>
                  </a:txBody>
                  <a:tcPr marL="91425" marR="91425" marT="91425" marB="91425"/>
                </a:tc>
                <a:tc>
                  <a:txBody>
                    <a:bodyPr/>
                    <a:lstStyle/>
                    <a:p>
                      <a:pPr lvl="0" rtl="0">
                        <a:spcBef>
                          <a:spcPts val="0"/>
                        </a:spcBef>
                        <a:buNone/>
                      </a:pPr>
                      <a:r>
                        <a:rPr lang="fi-FI" sz="1600"/>
                        <a:t>7 476</a:t>
                      </a:r>
                    </a:p>
                  </a:txBody>
                  <a:tcPr marL="91425" marR="91425" marT="91425" marB="91425"/>
                </a:tc>
                <a:tc>
                  <a:txBody>
                    <a:bodyPr/>
                    <a:lstStyle/>
                    <a:p>
                      <a:pPr lvl="0" rtl="0">
                        <a:spcBef>
                          <a:spcPts val="0"/>
                        </a:spcBef>
                        <a:buNone/>
                      </a:pPr>
                      <a:r>
                        <a:rPr lang="fi-FI" sz="1600"/>
                        <a:t>5 000</a:t>
                      </a:r>
                    </a:p>
                  </a:txBody>
                  <a:tcPr marL="91425" marR="91425" marT="91425" marB="91425"/>
                </a:tc>
                <a:tc>
                  <a:txBody>
                    <a:bodyPr/>
                    <a:lstStyle/>
                    <a:p>
                      <a:pPr lvl="0" rtl="0">
                        <a:spcBef>
                          <a:spcPts val="0"/>
                        </a:spcBef>
                        <a:buNone/>
                      </a:pPr>
                      <a:r>
                        <a:rPr lang="fi-FI" sz="1600"/>
                        <a:t>2 100</a:t>
                      </a:r>
                    </a:p>
                  </a:txBody>
                  <a:tcPr marL="91425" marR="91425" marT="91425" marB="91425"/>
                </a:tc>
                <a:extLst>
                  <a:ext uri="{0D108BD9-81ED-4DB2-BD59-A6C34878D82A}">
                    <a16:rowId xmlns:a16="http://schemas.microsoft.com/office/drawing/2014/main" val="10003"/>
                  </a:ext>
                </a:extLst>
              </a:tr>
              <a:tr h="469650">
                <a:tc>
                  <a:txBody>
                    <a:bodyPr/>
                    <a:lstStyle/>
                    <a:p>
                      <a:pPr lvl="0" rtl="0">
                        <a:spcBef>
                          <a:spcPts val="0"/>
                        </a:spcBef>
                        <a:buNone/>
                      </a:pPr>
                      <a:r>
                        <a:rPr lang="fi-FI" sz="1600" b="1"/>
                        <a:t>Yhdysvallat</a:t>
                      </a:r>
                    </a:p>
                  </a:txBody>
                  <a:tcPr marL="91425" marR="91425" marT="91425" marB="91425"/>
                </a:tc>
                <a:tc>
                  <a:txBody>
                    <a:bodyPr/>
                    <a:lstStyle/>
                    <a:p>
                      <a:pPr lvl="0" rtl="0">
                        <a:spcBef>
                          <a:spcPts val="0"/>
                        </a:spcBef>
                        <a:buNone/>
                      </a:pPr>
                      <a:r>
                        <a:rPr lang="fi-FI" sz="1600"/>
                        <a:t>4 052</a:t>
                      </a:r>
                    </a:p>
                  </a:txBody>
                  <a:tcPr marL="91425" marR="91425" marT="91425" marB="91425"/>
                </a:tc>
                <a:tc>
                  <a:txBody>
                    <a:bodyPr/>
                    <a:lstStyle/>
                    <a:p>
                      <a:pPr lvl="0" rtl="0">
                        <a:spcBef>
                          <a:spcPts val="0"/>
                        </a:spcBef>
                        <a:buNone/>
                      </a:pPr>
                      <a:r>
                        <a:rPr lang="fi-FI" sz="1600"/>
                        <a:t>24 997</a:t>
                      </a:r>
                    </a:p>
                  </a:txBody>
                  <a:tcPr marL="91425" marR="91425" marT="91425" marB="91425"/>
                </a:tc>
                <a:tc>
                  <a:txBody>
                    <a:bodyPr/>
                    <a:lstStyle/>
                    <a:p>
                      <a:pPr lvl="0" rtl="0">
                        <a:spcBef>
                          <a:spcPts val="0"/>
                        </a:spcBef>
                        <a:buNone/>
                      </a:pPr>
                      <a:r>
                        <a:rPr lang="fi-FI" sz="1600"/>
                        <a:t>29 497</a:t>
                      </a:r>
                    </a:p>
                  </a:txBody>
                  <a:tcPr marL="91425" marR="91425" marT="91425" marB="91425"/>
                </a:tc>
                <a:tc>
                  <a:txBody>
                    <a:bodyPr/>
                    <a:lstStyle/>
                    <a:p>
                      <a:pPr lvl="0" rtl="0">
                        <a:spcBef>
                          <a:spcPts val="0"/>
                        </a:spcBef>
                        <a:buNone/>
                      </a:pPr>
                      <a:r>
                        <a:rPr lang="fi-FI" sz="1600"/>
                        <a:t>17 563</a:t>
                      </a:r>
                    </a:p>
                  </a:txBody>
                  <a:tcPr marL="91425" marR="91425" marT="91425" marB="91425"/>
                </a:tc>
                <a:tc>
                  <a:txBody>
                    <a:bodyPr/>
                    <a:lstStyle/>
                    <a:p>
                      <a:pPr lvl="0" rtl="0">
                        <a:spcBef>
                          <a:spcPts val="0"/>
                        </a:spcBef>
                        <a:buNone/>
                      </a:pPr>
                      <a:r>
                        <a:rPr lang="fi-FI" sz="1600" dirty="0"/>
                        <a:t>11 968</a:t>
                      </a:r>
                    </a:p>
                  </a:txBody>
                  <a:tcPr marL="91425" marR="91425" marT="91425" marB="91425"/>
                </a:tc>
                <a:extLst>
                  <a:ext uri="{0D108BD9-81ED-4DB2-BD59-A6C34878D82A}">
                    <a16:rowId xmlns:a16="http://schemas.microsoft.com/office/drawing/2014/main" val="10004"/>
                  </a:ext>
                </a:extLst>
              </a:tr>
            </a:tbl>
          </a:graphicData>
        </a:graphic>
      </p:graphicFrame>
      <p:sp>
        <p:nvSpPr>
          <p:cNvPr id="7" name="Shape 108"/>
          <p:cNvSpPr txBox="1">
            <a:spLocks/>
          </p:cNvSpPr>
          <p:nvPr/>
        </p:nvSpPr>
        <p:spPr bwMode="auto">
          <a:xfrm>
            <a:off x="611560" y="548680"/>
            <a:ext cx="8131500" cy="108009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25" tIns="45700" rIns="91425" bIns="4570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a:solidFill>
                  <a:schemeClr val="tx1"/>
                </a:solidFill>
                <a:latin typeface="+mn-lt"/>
                <a:ea typeface="Geneva" charset="0"/>
                <a:cs typeface="+mn-cs"/>
              </a:defRPr>
            </a:lvl2pPr>
            <a:lvl3pPr marL="1143000" indent="-228600" algn="l" rtl="0" eaLnBrk="1" fontAlgn="base" hangingPunct="1">
              <a:spcBef>
                <a:spcPct val="20000"/>
              </a:spcBef>
              <a:spcAft>
                <a:spcPct val="0"/>
              </a:spcAft>
              <a:buChar char="•"/>
              <a:defRPr>
                <a:solidFill>
                  <a:schemeClr val="tx1"/>
                </a:solidFill>
                <a:latin typeface="+mn-lt"/>
                <a:ea typeface="Geneva" charset="0"/>
                <a:cs typeface="+mn-cs"/>
              </a:defRPr>
            </a:lvl3pPr>
            <a:lvl4pPr marL="1600200" indent="-228600" algn="l" rtl="0" eaLnBrk="1" fontAlgn="base" hangingPunct="1">
              <a:spcBef>
                <a:spcPct val="20000"/>
              </a:spcBef>
              <a:spcAft>
                <a:spcPct val="0"/>
              </a:spcAft>
              <a:buChar char="–"/>
              <a:defRPr>
                <a:solidFill>
                  <a:schemeClr val="tx1"/>
                </a:solidFill>
                <a:latin typeface="+mn-lt"/>
                <a:ea typeface="Geneva" charset="0"/>
                <a:cs typeface="+mn-cs"/>
              </a:defRPr>
            </a:lvl4pPr>
            <a:lvl5pPr marL="2057400" indent="-228600" algn="l" rtl="0" eaLnBrk="1" fontAlgn="base" hangingPunct="1">
              <a:spcBef>
                <a:spcPct val="20000"/>
              </a:spcBef>
              <a:spcAft>
                <a:spcPct val="0"/>
              </a:spcAft>
              <a:buChar char="»"/>
              <a:defRPr>
                <a:solidFill>
                  <a:schemeClr val="tx1"/>
                </a:solidFill>
                <a:latin typeface="+mn-lt"/>
                <a:ea typeface="Geneva" charset="0"/>
                <a:cs typeface="+mn-cs"/>
              </a:defRPr>
            </a:lvl5pPr>
            <a:lvl6pPr marL="2514600" indent="-228600" algn="l" rtl="0" eaLnBrk="1" fontAlgn="base" hangingPunct="1">
              <a:spcBef>
                <a:spcPct val="20000"/>
              </a:spcBef>
              <a:spcAft>
                <a:spcPct val="0"/>
              </a:spcAft>
              <a:buChar char="»"/>
              <a:defRPr>
                <a:solidFill>
                  <a:schemeClr val="tx1"/>
                </a:solidFill>
                <a:latin typeface="+mn-lt"/>
                <a:ea typeface="Geneva" charset="0"/>
                <a:cs typeface="+mn-cs"/>
              </a:defRPr>
            </a:lvl6pPr>
            <a:lvl7pPr marL="2971800" indent="-228600" algn="l" rtl="0" eaLnBrk="1" fontAlgn="base" hangingPunct="1">
              <a:spcBef>
                <a:spcPct val="20000"/>
              </a:spcBef>
              <a:spcAft>
                <a:spcPct val="0"/>
              </a:spcAft>
              <a:buChar char="»"/>
              <a:defRPr>
                <a:solidFill>
                  <a:schemeClr val="tx1"/>
                </a:solidFill>
                <a:latin typeface="+mn-lt"/>
                <a:ea typeface="Geneva" charset="0"/>
                <a:cs typeface="+mn-cs"/>
              </a:defRPr>
            </a:lvl7pPr>
            <a:lvl8pPr marL="3429000" indent="-228600" algn="l" rtl="0" eaLnBrk="1" fontAlgn="base" hangingPunct="1">
              <a:spcBef>
                <a:spcPct val="20000"/>
              </a:spcBef>
              <a:spcAft>
                <a:spcPct val="0"/>
              </a:spcAft>
              <a:buChar char="»"/>
              <a:defRPr>
                <a:solidFill>
                  <a:schemeClr val="tx1"/>
                </a:solidFill>
                <a:latin typeface="+mn-lt"/>
                <a:ea typeface="Geneva" charset="0"/>
                <a:cs typeface="+mn-cs"/>
              </a:defRPr>
            </a:lvl8pPr>
            <a:lvl9pPr marL="3886200" indent="-228600" algn="l" rtl="0" eaLnBrk="1" fontAlgn="base" hangingPunct="1">
              <a:spcBef>
                <a:spcPct val="20000"/>
              </a:spcBef>
              <a:spcAft>
                <a:spcPct val="0"/>
              </a:spcAft>
              <a:buChar char="»"/>
              <a:defRPr>
                <a:solidFill>
                  <a:schemeClr val="tx1"/>
                </a:solidFill>
                <a:latin typeface="+mn-lt"/>
                <a:ea typeface="Geneva" charset="0"/>
                <a:cs typeface="+mn-cs"/>
              </a:defRPr>
            </a:lvl9pPr>
          </a:lstStyle>
          <a:p>
            <a:pPr marL="0" indent="0">
              <a:spcBef>
                <a:spcPts val="0"/>
              </a:spcBef>
              <a:spcAft>
                <a:spcPts val="0"/>
              </a:spcAft>
              <a:buFontTx/>
              <a:buNone/>
            </a:pPr>
            <a:r>
              <a:rPr lang="fi-FI" b="1" i="0" dirty="0"/>
              <a:t>Dokumentti D </a:t>
            </a:r>
          </a:p>
          <a:p>
            <a:pPr marL="0" indent="0">
              <a:spcBef>
                <a:spcPts val="0"/>
              </a:spcBef>
              <a:spcAft>
                <a:spcPts val="0"/>
              </a:spcAft>
              <a:buFontTx/>
              <a:buNone/>
            </a:pPr>
            <a:r>
              <a:rPr lang="fi-FI" i="0" dirty="0"/>
              <a:t>tilastoja asetuotannosta 2</a:t>
            </a:r>
            <a:endParaRPr lang="fi-FI" b="1" i="0" kern="0" dirty="0"/>
          </a:p>
        </p:txBody>
      </p:sp>
    </p:spTree>
    <p:extLst>
      <p:ext uri="{BB962C8B-B14F-4D97-AF65-F5344CB8AC3E}">
        <p14:creationId xmlns:p14="http://schemas.microsoft.com/office/powerpoint/2010/main" val="1984283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5" name="Shape 135"/>
          <p:cNvSpPr txBox="1">
            <a:spLocks noGrp="1"/>
          </p:cNvSpPr>
          <p:nvPr>
            <p:ph type="body" idx="1"/>
          </p:nvPr>
        </p:nvSpPr>
        <p:spPr>
          <a:xfrm>
            <a:off x="698859" y="1633481"/>
            <a:ext cx="7874832" cy="4495800"/>
          </a:xfrm>
          <a:prstGeom prst="rect">
            <a:avLst/>
          </a:prstGeom>
          <a:noFill/>
          <a:ln>
            <a:noFill/>
          </a:ln>
        </p:spPr>
        <p:txBody>
          <a:bodyPr lIns="91425" tIns="45700" rIns="91425" bIns="45700" anchor="t" anchorCtr="0">
            <a:noAutofit/>
          </a:bodyPr>
          <a:lstStyle/>
          <a:p>
            <a:pPr marL="0" marR="0" lvl="0" indent="0" algn="l" rtl="0">
              <a:spcBef>
                <a:spcPts val="400"/>
              </a:spcBef>
              <a:spcAft>
                <a:spcPts val="0"/>
              </a:spcAft>
              <a:buNone/>
            </a:pPr>
            <a:r>
              <a:rPr lang="fi-FI" b="1" dirty="0"/>
              <a:t>merkittävät sotalaivat:</a:t>
            </a:r>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endParaRPr sz="1200" b="1" dirty="0"/>
          </a:p>
          <a:p>
            <a:pPr marL="0" marR="0" lvl="0" indent="0" algn="l" rtl="0">
              <a:spcBef>
                <a:spcPts val="400"/>
              </a:spcBef>
              <a:spcAft>
                <a:spcPts val="0"/>
              </a:spcAft>
              <a:buNone/>
            </a:pPr>
            <a:r>
              <a:rPr lang="fi-FI" sz="1200" b="1" dirty="0"/>
              <a:t>			           </a:t>
            </a:r>
            <a:r>
              <a:rPr lang="fi-FI" sz="1200" i="1" dirty="0"/>
              <a:t>Lähde: Toinen maailmansota, historiallinen Atlas. 2013.</a:t>
            </a:r>
          </a:p>
          <a:p>
            <a:pPr marL="0" marR="0" lvl="0" indent="0" algn="l" rtl="0">
              <a:spcBef>
                <a:spcPts val="400"/>
              </a:spcBef>
              <a:spcAft>
                <a:spcPts val="0"/>
              </a:spcAft>
              <a:buNone/>
            </a:pPr>
            <a:endParaRPr dirty="0"/>
          </a:p>
        </p:txBody>
      </p:sp>
      <p:graphicFrame>
        <p:nvGraphicFramePr>
          <p:cNvPr id="136" name="Shape 136"/>
          <p:cNvGraphicFramePr/>
          <p:nvPr>
            <p:extLst>
              <p:ext uri="{D42A27DB-BD31-4B8C-83A1-F6EECF244321}">
                <p14:modId xmlns:p14="http://schemas.microsoft.com/office/powerpoint/2010/main" val="1788874643"/>
              </p:ext>
            </p:extLst>
          </p:nvPr>
        </p:nvGraphicFramePr>
        <p:xfrm>
          <a:off x="755576" y="2132856"/>
          <a:ext cx="8095750" cy="2549130"/>
        </p:xfrm>
        <a:graphic>
          <a:graphicData uri="http://schemas.openxmlformats.org/drawingml/2006/table">
            <a:tbl>
              <a:tblPr>
                <a:noFill/>
              </a:tblPr>
              <a:tblGrid>
                <a:gridCol w="1548426">
                  <a:extLst>
                    <a:ext uri="{9D8B030D-6E8A-4147-A177-3AD203B41FA5}">
                      <a16:colId xmlns:a16="http://schemas.microsoft.com/office/drawing/2014/main" val="20000"/>
                    </a:ext>
                  </a:extLst>
                </a:gridCol>
                <a:gridCol w="1232224">
                  <a:extLst>
                    <a:ext uri="{9D8B030D-6E8A-4147-A177-3AD203B41FA5}">
                      <a16:colId xmlns:a16="http://schemas.microsoft.com/office/drawing/2014/main" val="20001"/>
                    </a:ext>
                  </a:extLst>
                </a:gridCol>
                <a:gridCol w="1328775">
                  <a:extLst>
                    <a:ext uri="{9D8B030D-6E8A-4147-A177-3AD203B41FA5}">
                      <a16:colId xmlns:a16="http://schemas.microsoft.com/office/drawing/2014/main" val="20002"/>
                    </a:ext>
                  </a:extLst>
                </a:gridCol>
                <a:gridCol w="1328775">
                  <a:extLst>
                    <a:ext uri="{9D8B030D-6E8A-4147-A177-3AD203B41FA5}">
                      <a16:colId xmlns:a16="http://schemas.microsoft.com/office/drawing/2014/main" val="20003"/>
                    </a:ext>
                  </a:extLst>
                </a:gridCol>
                <a:gridCol w="1328775">
                  <a:extLst>
                    <a:ext uri="{9D8B030D-6E8A-4147-A177-3AD203B41FA5}">
                      <a16:colId xmlns:a16="http://schemas.microsoft.com/office/drawing/2014/main" val="20004"/>
                    </a:ext>
                  </a:extLst>
                </a:gridCol>
                <a:gridCol w="1328775">
                  <a:extLst>
                    <a:ext uri="{9D8B030D-6E8A-4147-A177-3AD203B41FA5}">
                      <a16:colId xmlns:a16="http://schemas.microsoft.com/office/drawing/2014/main" val="20005"/>
                    </a:ext>
                  </a:extLst>
                </a:gridCol>
              </a:tblGrid>
              <a:tr h="469650">
                <a:tc>
                  <a:txBody>
                    <a:bodyPr/>
                    <a:lstStyle/>
                    <a:p>
                      <a:pPr lvl="0" rtl="0">
                        <a:spcBef>
                          <a:spcPts val="0"/>
                        </a:spcBef>
                        <a:buNone/>
                      </a:pPr>
                      <a:endParaRPr sz="1600" b="1" dirty="0"/>
                    </a:p>
                  </a:txBody>
                  <a:tcPr marL="91425" marR="91425" marT="91425" marB="91425"/>
                </a:tc>
                <a:tc>
                  <a:txBody>
                    <a:bodyPr/>
                    <a:lstStyle/>
                    <a:p>
                      <a:pPr lvl="0" rtl="0">
                        <a:spcBef>
                          <a:spcPts val="0"/>
                        </a:spcBef>
                        <a:buNone/>
                      </a:pPr>
                      <a:r>
                        <a:rPr lang="fi-FI" sz="1600" b="1"/>
                        <a:t>1941</a:t>
                      </a:r>
                    </a:p>
                  </a:txBody>
                  <a:tcPr marL="91425" marR="91425" marT="91425" marB="91425"/>
                </a:tc>
                <a:tc>
                  <a:txBody>
                    <a:bodyPr/>
                    <a:lstStyle/>
                    <a:p>
                      <a:pPr lvl="0" rtl="0">
                        <a:spcBef>
                          <a:spcPts val="0"/>
                        </a:spcBef>
                        <a:buNone/>
                      </a:pPr>
                      <a:r>
                        <a:rPr lang="fi-FI" sz="1600" b="1"/>
                        <a:t>1942</a:t>
                      </a:r>
                    </a:p>
                  </a:txBody>
                  <a:tcPr marL="91425" marR="91425" marT="91425" marB="91425"/>
                </a:tc>
                <a:tc>
                  <a:txBody>
                    <a:bodyPr/>
                    <a:lstStyle/>
                    <a:p>
                      <a:pPr lvl="0" rtl="0">
                        <a:spcBef>
                          <a:spcPts val="0"/>
                        </a:spcBef>
                        <a:buNone/>
                      </a:pPr>
                      <a:r>
                        <a:rPr lang="fi-FI" sz="1600" b="1"/>
                        <a:t>1943</a:t>
                      </a:r>
                    </a:p>
                  </a:txBody>
                  <a:tcPr marL="91425" marR="91425" marT="91425" marB="91425"/>
                </a:tc>
                <a:tc>
                  <a:txBody>
                    <a:bodyPr/>
                    <a:lstStyle/>
                    <a:p>
                      <a:pPr lvl="0" rtl="0">
                        <a:spcBef>
                          <a:spcPts val="0"/>
                        </a:spcBef>
                        <a:buNone/>
                      </a:pPr>
                      <a:r>
                        <a:rPr lang="fi-FI" sz="1600" b="1"/>
                        <a:t>1944</a:t>
                      </a:r>
                    </a:p>
                  </a:txBody>
                  <a:tcPr marL="91425" marR="91425" marT="91425" marB="91425"/>
                </a:tc>
                <a:tc>
                  <a:txBody>
                    <a:bodyPr/>
                    <a:lstStyle/>
                    <a:p>
                      <a:pPr lvl="0" rtl="0">
                        <a:spcBef>
                          <a:spcPts val="0"/>
                        </a:spcBef>
                        <a:buNone/>
                      </a:pPr>
                      <a:r>
                        <a:rPr lang="fi-FI" sz="1600" b="1" dirty="0"/>
                        <a:t>1945</a:t>
                      </a:r>
                    </a:p>
                  </a:txBody>
                  <a:tcPr marL="91425" marR="91425" marT="91425" marB="91425"/>
                </a:tc>
                <a:extLst>
                  <a:ext uri="{0D108BD9-81ED-4DB2-BD59-A6C34878D82A}">
                    <a16:rowId xmlns:a16="http://schemas.microsoft.com/office/drawing/2014/main" val="10000"/>
                  </a:ext>
                </a:extLst>
              </a:tr>
              <a:tr h="469650">
                <a:tc>
                  <a:txBody>
                    <a:bodyPr/>
                    <a:lstStyle/>
                    <a:p>
                      <a:pPr lvl="0" rtl="0">
                        <a:spcBef>
                          <a:spcPts val="0"/>
                        </a:spcBef>
                        <a:buNone/>
                      </a:pPr>
                      <a:r>
                        <a:rPr lang="fi-FI" sz="1600" b="1" dirty="0"/>
                        <a:t>Saksa</a:t>
                      </a:r>
                    </a:p>
                  </a:txBody>
                  <a:tcPr marL="91425" marR="91425" marT="91425" marB="91425"/>
                </a:tc>
                <a:tc>
                  <a:txBody>
                    <a:bodyPr/>
                    <a:lstStyle/>
                    <a:p>
                      <a:pPr lvl="0" rtl="0">
                        <a:spcBef>
                          <a:spcPts val="0"/>
                        </a:spcBef>
                        <a:buNone/>
                      </a:pPr>
                      <a:r>
                        <a:rPr lang="fi-FI" sz="1600"/>
                        <a:t>196</a:t>
                      </a:r>
                    </a:p>
                  </a:txBody>
                  <a:tcPr marL="91425" marR="91425" marT="91425" marB="91425"/>
                </a:tc>
                <a:tc>
                  <a:txBody>
                    <a:bodyPr/>
                    <a:lstStyle/>
                    <a:p>
                      <a:pPr lvl="0" rtl="0">
                        <a:spcBef>
                          <a:spcPts val="0"/>
                        </a:spcBef>
                        <a:buNone/>
                      </a:pPr>
                      <a:r>
                        <a:rPr lang="fi-FI" sz="1600" dirty="0"/>
                        <a:t>244</a:t>
                      </a:r>
                    </a:p>
                  </a:txBody>
                  <a:tcPr marL="91425" marR="91425" marT="91425" marB="91425"/>
                </a:tc>
                <a:tc>
                  <a:txBody>
                    <a:bodyPr/>
                    <a:lstStyle/>
                    <a:p>
                      <a:pPr lvl="0" rtl="0">
                        <a:spcBef>
                          <a:spcPts val="0"/>
                        </a:spcBef>
                        <a:buNone/>
                      </a:pPr>
                      <a:r>
                        <a:rPr lang="fi-FI" sz="1600"/>
                        <a:t>270</a:t>
                      </a:r>
                    </a:p>
                  </a:txBody>
                  <a:tcPr marL="91425" marR="91425" marT="91425" marB="91425"/>
                </a:tc>
                <a:tc>
                  <a:txBody>
                    <a:bodyPr/>
                    <a:lstStyle/>
                    <a:p>
                      <a:pPr lvl="0" rtl="0">
                        <a:spcBef>
                          <a:spcPts val="0"/>
                        </a:spcBef>
                        <a:buNone/>
                      </a:pPr>
                      <a:r>
                        <a:rPr lang="fi-FI" sz="1600"/>
                        <a:t>189</a:t>
                      </a:r>
                    </a:p>
                  </a:txBody>
                  <a:tcPr marL="91425" marR="91425" marT="91425" marB="91425"/>
                </a:tc>
                <a:tc>
                  <a:txBody>
                    <a:bodyPr/>
                    <a:lstStyle/>
                    <a:p>
                      <a:pPr lvl="0" rtl="0">
                        <a:spcBef>
                          <a:spcPts val="0"/>
                        </a:spcBef>
                        <a:buNone/>
                      </a:pPr>
                      <a:r>
                        <a:rPr lang="fi-FI" sz="1600"/>
                        <a:t>-</a:t>
                      </a:r>
                    </a:p>
                  </a:txBody>
                  <a:tcPr marL="91425" marR="91425" marT="91425" marB="91425"/>
                </a:tc>
                <a:extLst>
                  <a:ext uri="{0D108BD9-81ED-4DB2-BD59-A6C34878D82A}">
                    <a16:rowId xmlns:a16="http://schemas.microsoft.com/office/drawing/2014/main" val="10001"/>
                  </a:ext>
                </a:extLst>
              </a:tr>
              <a:tr h="469650">
                <a:tc>
                  <a:txBody>
                    <a:bodyPr/>
                    <a:lstStyle/>
                    <a:p>
                      <a:pPr lvl="0" rtl="0">
                        <a:spcBef>
                          <a:spcPts val="0"/>
                        </a:spcBef>
                        <a:buNone/>
                      </a:pPr>
                      <a:r>
                        <a:rPr lang="fi-FI" sz="1600" b="1" dirty="0"/>
                        <a:t>NL</a:t>
                      </a:r>
                    </a:p>
                  </a:txBody>
                  <a:tcPr marL="91425" marR="91425" marT="91425" marB="91425"/>
                </a:tc>
                <a:tc>
                  <a:txBody>
                    <a:bodyPr/>
                    <a:lstStyle/>
                    <a:p>
                      <a:pPr lvl="0" rtl="0">
                        <a:spcBef>
                          <a:spcPts val="0"/>
                        </a:spcBef>
                        <a:buNone/>
                      </a:pPr>
                      <a:r>
                        <a:rPr lang="fi-FI" sz="1600" dirty="0"/>
                        <a:t>62</a:t>
                      </a:r>
                    </a:p>
                  </a:txBody>
                  <a:tcPr marL="91425" marR="91425" marT="91425" marB="91425"/>
                </a:tc>
                <a:tc>
                  <a:txBody>
                    <a:bodyPr/>
                    <a:lstStyle/>
                    <a:p>
                      <a:pPr lvl="0" rtl="0">
                        <a:spcBef>
                          <a:spcPts val="0"/>
                        </a:spcBef>
                        <a:buNone/>
                      </a:pPr>
                      <a:r>
                        <a:rPr lang="fi-FI" sz="1600"/>
                        <a:t>19</a:t>
                      </a:r>
                    </a:p>
                  </a:txBody>
                  <a:tcPr marL="91425" marR="91425" marT="91425" marB="91425"/>
                </a:tc>
                <a:tc>
                  <a:txBody>
                    <a:bodyPr/>
                    <a:lstStyle/>
                    <a:p>
                      <a:pPr lvl="0" rtl="0">
                        <a:spcBef>
                          <a:spcPts val="0"/>
                        </a:spcBef>
                        <a:buNone/>
                      </a:pPr>
                      <a:r>
                        <a:rPr lang="fi-FI" sz="1600"/>
                        <a:t>13</a:t>
                      </a:r>
                    </a:p>
                  </a:txBody>
                  <a:tcPr marL="91425" marR="91425" marT="91425" marB="91425"/>
                </a:tc>
                <a:tc>
                  <a:txBody>
                    <a:bodyPr/>
                    <a:lstStyle/>
                    <a:p>
                      <a:pPr lvl="0" rtl="0">
                        <a:spcBef>
                          <a:spcPts val="0"/>
                        </a:spcBef>
                        <a:buNone/>
                      </a:pPr>
                      <a:r>
                        <a:rPr lang="fi-FI" sz="1600"/>
                        <a:t>23</a:t>
                      </a:r>
                    </a:p>
                  </a:txBody>
                  <a:tcPr marL="91425" marR="91425" marT="91425" marB="91425"/>
                </a:tc>
                <a:tc>
                  <a:txBody>
                    <a:bodyPr/>
                    <a:lstStyle/>
                    <a:p>
                      <a:pPr lvl="0" rtl="0">
                        <a:spcBef>
                          <a:spcPts val="0"/>
                        </a:spcBef>
                        <a:buNone/>
                      </a:pPr>
                      <a:r>
                        <a:rPr lang="fi-FI" sz="1600"/>
                        <a:t>11</a:t>
                      </a:r>
                    </a:p>
                  </a:txBody>
                  <a:tcPr marL="91425" marR="91425" marT="91425" marB="91425"/>
                </a:tc>
                <a:extLst>
                  <a:ext uri="{0D108BD9-81ED-4DB2-BD59-A6C34878D82A}">
                    <a16:rowId xmlns:a16="http://schemas.microsoft.com/office/drawing/2014/main" val="10002"/>
                  </a:ext>
                </a:extLst>
              </a:tr>
              <a:tr h="469650">
                <a:tc>
                  <a:txBody>
                    <a:bodyPr/>
                    <a:lstStyle/>
                    <a:p>
                      <a:pPr lvl="0" rtl="0">
                        <a:spcBef>
                          <a:spcPts val="0"/>
                        </a:spcBef>
                        <a:buNone/>
                      </a:pPr>
                      <a:r>
                        <a:rPr lang="fi-FI" sz="1600" b="1"/>
                        <a:t>Iso-Britannia</a:t>
                      </a:r>
                    </a:p>
                  </a:txBody>
                  <a:tcPr marL="91425" marR="91425" marT="91425" marB="91425"/>
                </a:tc>
                <a:tc>
                  <a:txBody>
                    <a:bodyPr/>
                    <a:lstStyle/>
                    <a:p>
                      <a:pPr lvl="0" rtl="0">
                        <a:spcBef>
                          <a:spcPts val="0"/>
                        </a:spcBef>
                        <a:buNone/>
                      </a:pPr>
                      <a:r>
                        <a:rPr lang="fi-FI" sz="1600" dirty="0"/>
                        <a:t>236</a:t>
                      </a:r>
                    </a:p>
                  </a:txBody>
                  <a:tcPr marL="91425" marR="91425" marT="91425" marB="91425"/>
                </a:tc>
                <a:tc>
                  <a:txBody>
                    <a:bodyPr/>
                    <a:lstStyle/>
                    <a:p>
                      <a:pPr lvl="0" rtl="0">
                        <a:spcBef>
                          <a:spcPts val="0"/>
                        </a:spcBef>
                        <a:buNone/>
                      </a:pPr>
                      <a:r>
                        <a:rPr lang="fi-FI" sz="1600" dirty="0"/>
                        <a:t>239</a:t>
                      </a:r>
                    </a:p>
                  </a:txBody>
                  <a:tcPr marL="91425" marR="91425" marT="91425" marB="91425"/>
                </a:tc>
                <a:tc>
                  <a:txBody>
                    <a:bodyPr/>
                    <a:lstStyle/>
                    <a:p>
                      <a:pPr lvl="0" rtl="0">
                        <a:spcBef>
                          <a:spcPts val="0"/>
                        </a:spcBef>
                        <a:buNone/>
                      </a:pPr>
                      <a:r>
                        <a:rPr lang="fi-FI" sz="1600"/>
                        <a:t>224</a:t>
                      </a:r>
                    </a:p>
                  </a:txBody>
                  <a:tcPr marL="91425" marR="91425" marT="91425" marB="91425"/>
                </a:tc>
                <a:tc>
                  <a:txBody>
                    <a:bodyPr/>
                    <a:lstStyle/>
                    <a:p>
                      <a:pPr lvl="0" rtl="0">
                        <a:spcBef>
                          <a:spcPts val="0"/>
                        </a:spcBef>
                        <a:buNone/>
                      </a:pPr>
                      <a:r>
                        <a:rPr lang="fi-FI" sz="1600"/>
                        <a:t>188</a:t>
                      </a:r>
                    </a:p>
                  </a:txBody>
                  <a:tcPr marL="91425" marR="91425" marT="91425" marB="91425"/>
                </a:tc>
                <a:tc>
                  <a:txBody>
                    <a:bodyPr/>
                    <a:lstStyle/>
                    <a:p>
                      <a:pPr lvl="0" rtl="0">
                        <a:spcBef>
                          <a:spcPts val="0"/>
                        </a:spcBef>
                        <a:buNone/>
                      </a:pPr>
                      <a:r>
                        <a:rPr lang="fi-FI" sz="1600"/>
                        <a:t>64</a:t>
                      </a:r>
                    </a:p>
                  </a:txBody>
                  <a:tcPr marL="91425" marR="91425" marT="91425" marB="91425"/>
                </a:tc>
                <a:extLst>
                  <a:ext uri="{0D108BD9-81ED-4DB2-BD59-A6C34878D82A}">
                    <a16:rowId xmlns:a16="http://schemas.microsoft.com/office/drawing/2014/main" val="10003"/>
                  </a:ext>
                </a:extLst>
              </a:tr>
              <a:tr h="469650">
                <a:tc>
                  <a:txBody>
                    <a:bodyPr/>
                    <a:lstStyle/>
                    <a:p>
                      <a:pPr lvl="0" rtl="0">
                        <a:spcBef>
                          <a:spcPts val="0"/>
                        </a:spcBef>
                        <a:buNone/>
                      </a:pPr>
                      <a:r>
                        <a:rPr lang="fi-FI" sz="1600" b="1" dirty="0"/>
                        <a:t>Yhdysvallat</a:t>
                      </a:r>
                    </a:p>
                  </a:txBody>
                  <a:tcPr marL="91425" marR="91425" marT="91425" marB="91425"/>
                </a:tc>
                <a:tc>
                  <a:txBody>
                    <a:bodyPr/>
                    <a:lstStyle/>
                    <a:p>
                      <a:pPr lvl="0" rtl="0">
                        <a:spcBef>
                          <a:spcPts val="0"/>
                        </a:spcBef>
                        <a:buNone/>
                      </a:pPr>
                      <a:r>
                        <a:rPr lang="fi-FI" sz="1600"/>
                        <a:t>544</a:t>
                      </a:r>
                    </a:p>
                  </a:txBody>
                  <a:tcPr marL="91425" marR="91425" marT="91425" marB="91425"/>
                </a:tc>
                <a:tc>
                  <a:txBody>
                    <a:bodyPr/>
                    <a:lstStyle/>
                    <a:p>
                      <a:pPr lvl="0" rtl="0">
                        <a:spcBef>
                          <a:spcPts val="0"/>
                        </a:spcBef>
                        <a:buNone/>
                      </a:pPr>
                      <a:r>
                        <a:rPr lang="fi-FI" sz="1600" dirty="0"/>
                        <a:t>1 854</a:t>
                      </a:r>
                    </a:p>
                  </a:txBody>
                  <a:tcPr marL="91425" marR="91425" marT="91425" marB="91425"/>
                </a:tc>
                <a:tc>
                  <a:txBody>
                    <a:bodyPr/>
                    <a:lstStyle/>
                    <a:p>
                      <a:pPr lvl="0" rtl="0">
                        <a:spcBef>
                          <a:spcPts val="0"/>
                        </a:spcBef>
                        <a:buNone/>
                      </a:pPr>
                      <a:r>
                        <a:rPr lang="fi-FI" sz="1600" dirty="0"/>
                        <a:t>2 654</a:t>
                      </a:r>
                    </a:p>
                  </a:txBody>
                  <a:tcPr marL="91425" marR="91425" marT="91425" marB="91425"/>
                </a:tc>
                <a:tc>
                  <a:txBody>
                    <a:bodyPr/>
                    <a:lstStyle/>
                    <a:p>
                      <a:pPr lvl="0" rtl="0">
                        <a:spcBef>
                          <a:spcPts val="0"/>
                        </a:spcBef>
                        <a:buNone/>
                      </a:pPr>
                      <a:r>
                        <a:rPr lang="fi-FI" sz="1600" dirty="0"/>
                        <a:t>2 247</a:t>
                      </a:r>
                    </a:p>
                  </a:txBody>
                  <a:tcPr marL="91425" marR="91425" marT="91425" marB="91425"/>
                </a:tc>
                <a:tc>
                  <a:txBody>
                    <a:bodyPr/>
                    <a:lstStyle/>
                    <a:p>
                      <a:pPr lvl="0" rtl="0">
                        <a:spcBef>
                          <a:spcPts val="0"/>
                        </a:spcBef>
                        <a:buNone/>
                      </a:pPr>
                      <a:r>
                        <a:rPr lang="fi-FI" sz="1600" dirty="0"/>
                        <a:t>1 513</a:t>
                      </a:r>
                    </a:p>
                  </a:txBody>
                  <a:tcPr marL="91425" marR="91425" marT="91425" marB="91425"/>
                </a:tc>
                <a:extLst>
                  <a:ext uri="{0D108BD9-81ED-4DB2-BD59-A6C34878D82A}">
                    <a16:rowId xmlns:a16="http://schemas.microsoft.com/office/drawing/2014/main" val="10004"/>
                  </a:ext>
                </a:extLst>
              </a:tr>
            </a:tbl>
          </a:graphicData>
        </a:graphic>
      </p:graphicFrame>
      <p:sp>
        <p:nvSpPr>
          <p:cNvPr id="6" name="Shape 108"/>
          <p:cNvSpPr txBox="1">
            <a:spLocks/>
          </p:cNvSpPr>
          <p:nvPr/>
        </p:nvSpPr>
        <p:spPr bwMode="auto">
          <a:xfrm>
            <a:off x="611560" y="548680"/>
            <a:ext cx="8131500" cy="108009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25" tIns="45700" rIns="91425" bIns="4570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a:solidFill>
                  <a:schemeClr val="tx1"/>
                </a:solidFill>
                <a:latin typeface="+mn-lt"/>
                <a:ea typeface="Geneva" charset="0"/>
                <a:cs typeface="+mn-cs"/>
              </a:defRPr>
            </a:lvl2pPr>
            <a:lvl3pPr marL="1143000" indent="-228600" algn="l" rtl="0" eaLnBrk="1" fontAlgn="base" hangingPunct="1">
              <a:spcBef>
                <a:spcPct val="20000"/>
              </a:spcBef>
              <a:spcAft>
                <a:spcPct val="0"/>
              </a:spcAft>
              <a:buChar char="•"/>
              <a:defRPr>
                <a:solidFill>
                  <a:schemeClr val="tx1"/>
                </a:solidFill>
                <a:latin typeface="+mn-lt"/>
                <a:ea typeface="Geneva" charset="0"/>
                <a:cs typeface="+mn-cs"/>
              </a:defRPr>
            </a:lvl3pPr>
            <a:lvl4pPr marL="1600200" indent="-228600" algn="l" rtl="0" eaLnBrk="1" fontAlgn="base" hangingPunct="1">
              <a:spcBef>
                <a:spcPct val="20000"/>
              </a:spcBef>
              <a:spcAft>
                <a:spcPct val="0"/>
              </a:spcAft>
              <a:buChar char="–"/>
              <a:defRPr>
                <a:solidFill>
                  <a:schemeClr val="tx1"/>
                </a:solidFill>
                <a:latin typeface="+mn-lt"/>
                <a:ea typeface="Geneva" charset="0"/>
                <a:cs typeface="+mn-cs"/>
              </a:defRPr>
            </a:lvl4pPr>
            <a:lvl5pPr marL="2057400" indent="-228600" algn="l" rtl="0" eaLnBrk="1" fontAlgn="base" hangingPunct="1">
              <a:spcBef>
                <a:spcPct val="20000"/>
              </a:spcBef>
              <a:spcAft>
                <a:spcPct val="0"/>
              </a:spcAft>
              <a:buChar char="»"/>
              <a:defRPr>
                <a:solidFill>
                  <a:schemeClr val="tx1"/>
                </a:solidFill>
                <a:latin typeface="+mn-lt"/>
                <a:ea typeface="Geneva" charset="0"/>
                <a:cs typeface="+mn-cs"/>
              </a:defRPr>
            </a:lvl5pPr>
            <a:lvl6pPr marL="2514600" indent="-228600" algn="l" rtl="0" eaLnBrk="1" fontAlgn="base" hangingPunct="1">
              <a:spcBef>
                <a:spcPct val="20000"/>
              </a:spcBef>
              <a:spcAft>
                <a:spcPct val="0"/>
              </a:spcAft>
              <a:buChar char="»"/>
              <a:defRPr>
                <a:solidFill>
                  <a:schemeClr val="tx1"/>
                </a:solidFill>
                <a:latin typeface="+mn-lt"/>
                <a:ea typeface="Geneva" charset="0"/>
                <a:cs typeface="+mn-cs"/>
              </a:defRPr>
            </a:lvl6pPr>
            <a:lvl7pPr marL="2971800" indent="-228600" algn="l" rtl="0" eaLnBrk="1" fontAlgn="base" hangingPunct="1">
              <a:spcBef>
                <a:spcPct val="20000"/>
              </a:spcBef>
              <a:spcAft>
                <a:spcPct val="0"/>
              </a:spcAft>
              <a:buChar char="»"/>
              <a:defRPr>
                <a:solidFill>
                  <a:schemeClr val="tx1"/>
                </a:solidFill>
                <a:latin typeface="+mn-lt"/>
                <a:ea typeface="Geneva" charset="0"/>
                <a:cs typeface="+mn-cs"/>
              </a:defRPr>
            </a:lvl7pPr>
            <a:lvl8pPr marL="3429000" indent="-228600" algn="l" rtl="0" eaLnBrk="1" fontAlgn="base" hangingPunct="1">
              <a:spcBef>
                <a:spcPct val="20000"/>
              </a:spcBef>
              <a:spcAft>
                <a:spcPct val="0"/>
              </a:spcAft>
              <a:buChar char="»"/>
              <a:defRPr>
                <a:solidFill>
                  <a:schemeClr val="tx1"/>
                </a:solidFill>
                <a:latin typeface="+mn-lt"/>
                <a:ea typeface="Geneva" charset="0"/>
                <a:cs typeface="+mn-cs"/>
              </a:defRPr>
            </a:lvl8pPr>
            <a:lvl9pPr marL="3886200" indent="-228600" algn="l" rtl="0" eaLnBrk="1" fontAlgn="base" hangingPunct="1">
              <a:spcBef>
                <a:spcPct val="20000"/>
              </a:spcBef>
              <a:spcAft>
                <a:spcPct val="0"/>
              </a:spcAft>
              <a:buChar char="»"/>
              <a:defRPr>
                <a:solidFill>
                  <a:schemeClr val="tx1"/>
                </a:solidFill>
                <a:latin typeface="+mn-lt"/>
                <a:ea typeface="Geneva" charset="0"/>
                <a:cs typeface="+mn-cs"/>
              </a:defRPr>
            </a:lvl9pPr>
          </a:lstStyle>
          <a:p>
            <a:pPr marL="0" indent="0">
              <a:spcBef>
                <a:spcPts val="0"/>
              </a:spcBef>
              <a:spcAft>
                <a:spcPts val="0"/>
              </a:spcAft>
              <a:buFontTx/>
              <a:buNone/>
            </a:pPr>
            <a:r>
              <a:rPr lang="fi-FI" b="1" i="0" dirty="0"/>
              <a:t>Dokumentti D </a:t>
            </a:r>
          </a:p>
          <a:p>
            <a:pPr marL="0" indent="0">
              <a:spcBef>
                <a:spcPts val="0"/>
              </a:spcBef>
              <a:spcAft>
                <a:spcPts val="0"/>
              </a:spcAft>
              <a:buFontTx/>
              <a:buNone/>
            </a:pPr>
            <a:r>
              <a:rPr lang="fi-FI" i="0" dirty="0"/>
              <a:t>tilastoja asetuotannosta 3</a:t>
            </a:r>
            <a:endParaRPr lang="fi-FI" b="1" i="0" kern="0" dirty="0"/>
          </a:p>
        </p:txBody>
      </p:sp>
    </p:spTree>
    <p:extLst>
      <p:ext uri="{BB962C8B-B14F-4D97-AF65-F5344CB8AC3E}">
        <p14:creationId xmlns:p14="http://schemas.microsoft.com/office/powerpoint/2010/main" val="1402739151"/>
      </p:ext>
    </p:extLst>
  </p:cSld>
  <p:clrMapOvr>
    <a:masterClrMapping/>
  </p:clrMapOvr>
</p:sld>
</file>

<file path=ppt/theme/theme1.xml><?xml version="1.0" encoding="utf-8"?>
<a:theme xmlns:a="http://schemas.openxmlformats.org/drawingml/2006/main" name="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Blank Presentation">
      <a:majorFont>
        <a:latin typeface="Verdana"/>
        <a:ea typeface="ＭＳ Ｐゴシック"/>
        <a:cs typeface="Geneva"/>
      </a:majorFont>
      <a:minorFont>
        <a:latin typeface="Verdana"/>
        <a:ea typeface="ＭＳ Ｐゴシック"/>
        <a:cs typeface="Genev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pe-ppt_pohja" id="{5733D5CD-3864-A844-87E4-12B4A7516803}" vid="{DD135B07-40C7-0E46-8712-5E6F024D19D3}"/>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Oiva Dokumentti 2" ma:contentTypeID="0x0101006A759CC3617D4A198264873379924809007A1E2605DCD38D45AFD65C9D5303E4F7" ma:contentTypeVersion="6" ma:contentTypeDescription="Luo uusi asiakirja." ma:contentTypeScope="" ma:versionID="828e98d423d5acdb6cf5c3f1a5a9947e">
  <xsd:schema xmlns:xsd="http://www.w3.org/2001/XMLSchema" xmlns:xs="http://www.w3.org/2001/XMLSchema" xmlns:p="http://schemas.microsoft.com/office/2006/metadata/properties" xmlns:ns2="a8d9c6b2-3655-4504-8205-749f4c2876db" targetNamespace="http://schemas.microsoft.com/office/2006/metadata/properties" ma:root="true" ma:fieldsID="51587bf6ca1a57cb963cd34efc547897" ns2:_="">
    <xsd:import namespace="a8d9c6b2-3655-4504-8205-749f4c2876db"/>
    <xsd:element name="properties">
      <xsd:complexType>
        <xsd:sequence>
          <xsd:element name="documentManagement">
            <xsd:complexType>
              <xsd:all>
                <xsd:element ref="ns2:ValoIntranetDocumentOwner" minOccurs="0"/>
                <xsd:element ref="ns2:ValoIntranetDocumentType" minOccurs="0"/>
                <xsd:element ref="ns2:ValoIntranetConfidentiality" minOccurs="0"/>
                <xsd:element ref="ns2:ValoIntranetPreservationTime" minOccurs="0"/>
                <xsd:element ref="ns2:TaxKeywordTaxHTField" minOccurs="0"/>
                <xsd:element ref="ns2:TaxCatchAll" minOccurs="0"/>
                <xsd:element ref="ns2: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d9c6b2-3655-4504-8205-749f4c2876db" elementFormDefault="qualified">
    <xsd:import namespace="http://schemas.microsoft.com/office/2006/documentManagement/types"/>
    <xsd:import namespace="http://schemas.microsoft.com/office/infopath/2007/PartnerControls"/>
    <xsd:element name="ValoIntranetDocumentOwner" ma:index="8" nillable="true" ma:displayName="Omistaja" ma:list="UserInfo" ma:SharePointGroup="0" ma:internalName="ValoIntranetDocumen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aloIntranetDocumentType" ma:index="9" nillable="true" ma:displayName="Tyyppi" ma:internalName="ValoIntranetDocumentType">
      <xsd:simpleType>
        <xsd:restriction base="dms:Choice">
          <xsd:enumeration value="Agenda"/>
          <xsd:enumeration value="Aikataulu"/>
          <xsd:enumeration value="Esitys"/>
          <xsd:enumeration value="Hinnasto"/>
          <xsd:enumeration value="Lomake"/>
          <xsd:enumeration value="Luettelo"/>
          <xsd:enumeration value="Muistio"/>
          <xsd:enumeration value="Ohje"/>
          <xsd:enumeration value="Pöytäkirja"/>
          <xsd:enumeration value="Raportti"/>
          <xsd:enumeration value="Sopimus"/>
          <xsd:enumeration value="Suunnitelma"/>
          <xsd:enumeration value="Tiedote"/>
        </xsd:restriction>
      </xsd:simpleType>
    </xsd:element>
    <xsd:element name="ValoIntranetConfidentiality" ma:index="10" nillable="true" ma:displayName="Luottamuksellisuus" ma:internalName="ValoIntranetConfidentiality">
      <xsd:simpleType>
        <xsd:restriction base="dms:Choice">
          <xsd:enumeration value="Julkinen"/>
          <xsd:enumeration value="Luottamuksellinen"/>
          <xsd:enumeration value="Salainen"/>
          <xsd:enumeration value="Sisäinen"/>
        </xsd:restriction>
      </xsd:simpleType>
    </xsd:element>
    <xsd:element name="ValoIntranetPreservationTime" ma:index="11" nillable="true" ma:displayName="Säilytysaika" ma:default="1 vuosi" ma:internalName="ValoIntranetPreservationTime">
      <xsd:simpleType>
        <xsd:restriction base="dms:Choice">
          <xsd:enumeration value="1 vuosi"/>
          <xsd:enumeration value="3 vuotta"/>
          <xsd:enumeration value="5 vuotta"/>
          <xsd:enumeration value="Aina"/>
        </xsd:restriction>
      </xsd:simpleType>
    </xsd:element>
    <xsd:element name="TaxKeywordTaxHTField" ma:index="12" nillable="true" ma:taxonomy="true" ma:internalName="TaxKeywordTaxHTField" ma:taxonomyFieldName="TaxKeyword" ma:displayName="Yrityksen avainsanat" ma:fieldId="{23f27201-bee3-471e-b2e7-b64fd8b7ca38}" ma:taxonomyMulti="true" ma:sspId="1b7528bd-6053-4c54-9fa3-c362d387d92b"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a3bf15aa-9e81-4b24-a427-75a26834ba2b}" ma:internalName="TaxCatchAll" ma:showField="CatchAllData" ma:web="a8d9c6b2-3655-4504-8205-749f4c2876db">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hidden="true" ma:list="{a3bf15aa-9e81-4b24-a427-75a26834ba2b}" ma:internalName="TaxCatchAllLabel" ma:readOnly="true" ma:showField="CatchAllDataLabel" ma:web="a8d9c6b2-3655-4504-8205-749f4c2876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8d9c6b2-3655-4504-8205-749f4c2876db"/>
    <ValoIntranetConfidentiality xmlns="a8d9c6b2-3655-4504-8205-749f4c2876db" xsi:nil="true"/>
    <TaxKeywordTaxHTField xmlns="a8d9c6b2-3655-4504-8205-749f4c2876db">
      <Terms xmlns="http://schemas.microsoft.com/office/infopath/2007/PartnerControls"/>
    </TaxKeywordTaxHTField>
    <ValoIntranetDocumentOwner xmlns="a8d9c6b2-3655-4504-8205-749f4c2876db">
      <UserInfo>
        <DisplayName/>
        <AccountId xsi:nil="true"/>
        <AccountType/>
      </UserInfo>
    </ValoIntranetDocumentOwner>
    <ValoIntranetDocumentType xmlns="a8d9c6b2-3655-4504-8205-749f4c2876db" xsi:nil="true"/>
    <ValoIntranetPreservationTime xmlns="a8d9c6b2-3655-4504-8205-749f4c2876db">1 vuosi</ValoIntranetPreservationTime>
  </documentManagement>
</p:properti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DFA3B0D6-F5B6-44C6-B76A-53597D10F977}">
  <ds:schemaRefs>
    <ds:schemaRef ds:uri="http://schemas.microsoft.com/sharepoint/v3/contenttype/forms"/>
  </ds:schemaRefs>
</ds:datastoreItem>
</file>

<file path=customXml/itemProps2.xml><?xml version="1.0" encoding="utf-8"?>
<ds:datastoreItem xmlns:ds="http://schemas.openxmlformats.org/officeDocument/2006/customXml" ds:itemID="{670A98C9-F725-421C-A119-76FAAE7798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d9c6b2-3655-4504-8205-749f4c2876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69D417-8C22-437C-8803-F9A9448B1813}">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a8d9c6b2-3655-4504-8205-749f4c2876db"/>
    <ds:schemaRef ds:uri="http://purl.org/dc/terms/"/>
    <ds:schemaRef ds:uri="http://www.w3.org/XML/1998/namespace"/>
    <ds:schemaRef ds:uri="http://purl.org/dc/dcmitype/"/>
  </ds:schemaRefs>
</ds:datastoreItem>
</file>

<file path=customXml/itemProps4.xml><?xml version="1.0" encoding="utf-8"?>
<ds:datastoreItem xmlns:ds="http://schemas.openxmlformats.org/officeDocument/2006/customXml" ds:itemID="{C5499A15-F71D-4334-99D5-E0327F9A4F9A}">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ppt-ope_pohja</Template>
  <TotalTime>400</TotalTime>
  <Words>314</Words>
  <Application>Microsoft Office PowerPoint</Application>
  <PresentationFormat>Näytössä katseltava diaesitys (4:3)</PresentationFormat>
  <Paragraphs>153</Paragraphs>
  <Slides>7</Slides>
  <Notes>7</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7</vt:i4>
      </vt:variant>
    </vt:vector>
  </HeadingPairs>
  <TitlesOfParts>
    <vt:vector size="15" baseType="lpstr">
      <vt:lpstr>MS PGothic</vt:lpstr>
      <vt:lpstr>MS PGothic</vt:lpstr>
      <vt:lpstr>Arial</vt:lpstr>
      <vt:lpstr>Geneva</vt:lpstr>
      <vt:lpstr>Lucida Grande</vt:lpstr>
      <vt:lpstr>Merriweather Sans</vt:lpstr>
      <vt:lpstr>Verdana</vt:lpstr>
      <vt:lpstr>Blank Presentation</vt:lpstr>
      <vt:lpstr>Miksi Saksa hävisi sodan?</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Microsoft Office -käyttäjä</dc:creator>
  <cp:lastModifiedBy>Ville Ahmala</cp:lastModifiedBy>
  <cp:revision>58</cp:revision>
  <dcterms:created xsi:type="dcterms:W3CDTF">2016-09-06T12:02:22Z</dcterms:created>
  <dcterms:modified xsi:type="dcterms:W3CDTF">2019-12-09T14:09:30Z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OK Document</vt:lpwstr>
  </property>
  <property fmtid="{D5CDD505-2E9C-101B-9397-08002B2CF9AE}" pid="3" name="ContentTypeId">
    <vt:lpwstr>0x0101006A759CC3617D4A198264873379924809007A1E2605DCD38D45AFD65C9D5303E4F7</vt:lpwstr>
  </property>
  <property fmtid="{D5CDD505-2E9C-101B-9397-08002B2CF9AE}" pid="4" name="TaxKeyword">
    <vt:lpwstr/>
  </property>
</Properties>
</file>