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561569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9072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221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3784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075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7210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142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9496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381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9123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1751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238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5156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2677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943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2457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6847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2" name="Shape 12"/>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3" name="Shape 13"/>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fi"/>
              <a:t>‹#›</a:t>
            </a:fld>
            <a:endParaRPr lang="fi"/>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eda.net/ohjeet/ty%C3%B6v%C3%A4lineet/dokumentit/lomak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channel/UCAw0mU8YN8q9MWG-_n-Bmug/feed" TargetMode="External"/><Relationship Id="rId4" Type="http://schemas.openxmlformats.org/officeDocument/2006/relationships/hyperlink" Target="https://vimeo.com/channels/pedanet/11765743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fi" sz="3000"/>
              <a:t>Oppimistehtäviä, sähköisiä kokeita, kyselyitä</a:t>
            </a:r>
          </a:p>
        </p:txBody>
      </p:sp>
      <p:sp>
        <p:nvSpPr>
          <p:cNvPr id="47" name="Shape 47"/>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lvl="0" rtl="0">
              <a:spcBef>
                <a:spcPts val="0"/>
              </a:spcBef>
              <a:buNone/>
            </a:pPr>
            <a:r>
              <a:rPr lang="fi" sz="3000" i="0" dirty="0">
                <a:solidFill>
                  <a:schemeClr val="dk1"/>
                </a:solidFill>
              </a:rPr>
              <a:t>-  työkaluna Peda.net -lomake</a:t>
            </a:r>
          </a:p>
          <a:p>
            <a:pPr rtl="0">
              <a:spcBef>
                <a:spcPts val="0"/>
              </a:spcBef>
              <a:buNone/>
            </a:pPr>
            <a:endParaRPr sz="800" i="0" dirty="0">
              <a:solidFill>
                <a:schemeClr val="dk1"/>
              </a:solidFill>
            </a:endParaRPr>
          </a:p>
          <a:p>
            <a:pPr marL="0" indent="0" algn="l" rtl="0">
              <a:spcBef>
                <a:spcPts val="0"/>
              </a:spcBef>
              <a:buNone/>
            </a:pPr>
            <a:endParaRPr sz="800" i="0" dirty="0">
              <a:solidFill>
                <a:schemeClr val="dk1"/>
              </a:solidFill>
            </a:endParaRPr>
          </a:p>
          <a:p>
            <a:pPr marL="0" indent="0" algn="l" rtl="0">
              <a:spcBef>
                <a:spcPts val="0"/>
              </a:spcBef>
              <a:buNone/>
            </a:pPr>
            <a:endParaRPr sz="800" i="0" dirty="0">
              <a:solidFill>
                <a:schemeClr val="dk1"/>
              </a:solidFill>
            </a:endParaRPr>
          </a:p>
          <a:p>
            <a:pPr marL="0" indent="0" algn="l" rtl="0">
              <a:spcBef>
                <a:spcPts val="0"/>
              </a:spcBef>
              <a:buNone/>
            </a:pPr>
            <a:endParaRPr sz="800" i="0" dirty="0">
              <a:solidFill>
                <a:schemeClr val="dk1"/>
              </a:solidFill>
            </a:endParaRPr>
          </a:p>
          <a:p>
            <a:pPr marL="0" indent="0" algn="l" rtl="0">
              <a:spcBef>
                <a:spcPts val="0"/>
              </a:spcBef>
              <a:buNone/>
            </a:pPr>
            <a:r>
              <a:rPr lang="fi" sz="800" i="0" dirty="0">
                <a:solidFill>
                  <a:schemeClr val="dk1"/>
                </a:solidFill>
              </a:rPr>
              <a:t>Kaisa Heikkinen</a:t>
            </a:r>
          </a:p>
          <a:p>
            <a:pPr marL="0" indent="0" algn="l" rtl="0">
              <a:spcBef>
                <a:spcPts val="0"/>
              </a:spcBef>
              <a:buNone/>
            </a:pPr>
            <a:r>
              <a:rPr lang="fi" sz="800" i="0" dirty="0">
                <a:solidFill>
                  <a:schemeClr val="dk1"/>
                </a:solidFill>
              </a:rPr>
              <a:t>kaisa.heikkinen@edu.kannus.fi</a:t>
            </a:r>
          </a:p>
          <a:p>
            <a:pPr marL="0" indent="0" algn="l" rtl="0">
              <a:spcBef>
                <a:spcPts val="0"/>
              </a:spcBef>
              <a:buNone/>
            </a:pPr>
            <a:r>
              <a:rPr lang="fi" sz="800" i="0" dirty="0">
                <a:solidFill>
                  <a:schemeClr val="dk1"/>
                </a:solidFill>
              </a:rPr>
              <a:t>2015	</a:t>
            </a:r>
            <a:r>
              <a:rPr lang="fi" sz="1200" i="0" dirty="0">
                <a:solidFill>
                  <a:schemeClr val="dk1"/>
                </a:solidFill>
              </a:rPr>
              <a:t>								</a:t>
            </a:r>
            <a:r>
              <a:rPr lang="fi" sz="1200" i="0" dirty="0" smtClean="0">
                <a:solidFill>
                  <a:schemeClr val="dk1"/>
                </a:solidFill>
              </a:rPr>
              <a:t>			            </a:t>
            </a:r>
            <a:r>
              <a:rPr lang="fi" sz="900" i="0" dirty="0" smtClean="0">
                <a:solidFill>
                  <a:schemeClr val="dk1"/>
                </a:solidFill>
              </a:rPr>
              <a:t>Tämä </a:t>
            </a:r>
            <a:r>
              <a:rPr lang="fi" sz="900" i="0" dirty="0">
                <a:solidFill>
                  <a:schemeClr val="dk1"/>
                </a:solidFill>
              </a:rPr>
              <a:t>materiaali on lisensoitu </a:t>
            </a:r>
            <a:r>
              <a:rPr lang="fi" sz="900" i="0" u="sng" dirty="0">
                <a:solidFill>
                  <a:schemeClr val="hlink"/>
                </a:solidFill>
                <a:hlinkClick r:id="rId3"/>
              </a:rPr>
              <a:t>Creative Commons </a:t>
            </a:r>
          </a:p>
          <a:p>
            <a:pPr marL="4114800" lvl="0" indent="0" algn="l" rtl="0">
              <a:spcBef>
                <a:spcPts val="0"/>
              </a:spcBef>
              <a:buClr>
                <a:schemeClr val="dk1"/>
              </a:buClr>
              <a:buSzPct val="122222"/>
              <a:buFont typeface="Arial"/>
              <a:buNone/>
            </a:pPr>
            <a:r>
              <a:rPr lang="fi" sz="900" i="0" u="sng" dirty="0">
                <a:solidFill>
                  <a:schemeClr val="hlink"/>
                </a:solidFill>
                <a:hlinkClick r:id="rId3"/>
              </a:rPr>
              <a:t>Nimeä-EiKaupallinen-JaaSamoin 4.0 Suomi</a:t>
            </a:r>
            <a:r>
              <a:rPr lang="fi" sz="900" i="0" dirty="0"/>
              <a:t> - käyttöluvalla</a:t>
            </a:r>
          </a:p>
          <a:p>
            <a:pPr marL="4114800" lvl="0" indent="0" algn="l" rtl="0">
              <a:spcBef>
                <a:spcPts val="0"/>
              </a:spcBef>
              <a:buClr>
                <a:schemeClr val="dk1"/>
              </a:buClr>
              <a:buFont typeface="Arial"/>
              <a:buNone/>
            </a:pPr>
            <a:endParaRPr sz="900" i="0" dirty="0"/>
          </a:p>
          <a:p>
            <a:pPr marL="4114800" lvl="0" indent="0" algn="l" rtl="0">
              <a:spcBef>
                <a:spcPts val="0"/>
              </a:spcBef>
              <a:buClr>
                <a:schemeClr val="dk1"/>
              </a:buClr>
              <a:buSzPct val="122222"/>
              <a:buFont typeface="Arial"/>
              <a:buNone/>
            </a:pPr>
            <a:r>
              <a:rPr lang="fi" sz="900" i="0" dirty="0"/>
              <a:t>Valokuvat: © Kaisa Heikkinen ja e-Oppi Oy</a:t>
            </a:r>
            <a:r>
              <a:rPr lang="fi" sz="900" i="0" baseline="30000" dirty="0"/>
              <a:t> 1 (dia 16)</a:t>
            </a:r>
          </a:p>
          <a:p>
            <a:pPr lvl="0" algn="l" rtl="0">
              <a:lnSpc>
                <a:spcPct val="115000"/>
              </a:lnSpc>
              <a:spcBef>
                <a:spcPts val="700"/>
              </a:spcBef>
              <a:buClr>
                <a:schemeClr val="dk1"/>
              </a:buClr>
              <a:buSzPct val="55000"/>
              <a:buFont typeface="Arial"/>
              <a:buNone/>
            </a:pPr>
            <a:r>
              <a:rPr lang="fi" sz="2000" i="0" dirty="0">
                <a:solidFill>
                  <a:srgbClr val="FFFFFF"/>
                </a:solidFill>
                <a:latin typeface="Arial"/>
                <a:ea typeface="Arial"/>
                <a:cs typeface="Arial"/>
                <a:sym typeface="Arial"/>
              </a:rPr>
              <a:t>Kuvat: Urho Moilanen 2014, All rights</a:t>
            </a:r>
          </a:p>
          <a:p>
            <a:pPr lvl="0" algn="l" rtl="0">
              <a:lnSpc>
                <a:spcPct val="115000"/>
              </a:lnSpc>
              <a:spcBef>
                <a:spcPts val="700"/>
              </a:spcBef>
              <a:buClr>
                <a:schemeClr val="dk1"/>
              </a:buClr>
              <a:buSzPct val="55000"/>
              <a:buFont typeface="Arial"/>
              <a:buNone/>
            </a:pPr>
            <a:r>
              <a:rPr lang="fi" sz="2000" i="0" dirty="0">
                <a:solidFill>
                  <a:srgbClr val="FFFFFF"/>
                </a:solidFill>
                <a:latin typeface="Arial"/>
                <a:ea typeface="Arial"/>
                <a:cs typeface="Arial"/>
                <a:sym typeface="Arial"/>
              </a:rPr>
              <a:t>reserved </a:t>
            </a:r>
            <a:r>
              <a:rPr lang="fi" sz="3300" i="0" baseline="30000" dirty="0">
                <a:solidFill>
                  <a:srgbClr val="FFFFFF"/>
                </a:solidFill>
                <a:latin typeface="Arial"/>
                <a:ea typeface="Arial"/>
                <a:cs typeface="Arial"/>
                <a:sym typeface="Arial"/>
              </a:rPr>
              <a:t>1 (dia 10)</a:t>
            </a:r>
          </a:p>
          <a:p>
            <a:pPr lvl="0" algn="l" rtl="0">
              <a:lnSpc>
                <a:spcPct val="115000"/>
              </a:lnSpc>
              <a:spcBef>
                <a:spcPts val="700"/>
              </a:spcBef>
              <a:buClr>
                <a:schemeClr val="dk1"/>
              </a:buClr>
              <a:buSzPct val="78571"/>
              <a:buFont typeface="Arial"/>
              <a:buNone/>
            </a:pPr>
            <a:r>
              <a:rPr lang="fi" sz="1400" i="0" dirty="0">
                <a:solidFill>
                  <a:srgbClr val="D6ECFF"/>
                </a:solidFill>
                <a:latin typeface="Arial"/>
                <a:ea typeface="Arial"/>
                <a:cs typeface="Arial"/>
                <a:sym typeface="Arial"/>
              </a:rPr>
              <a:t>§</a:t>
            </a:r>
          </a:p>
          <a:p>
            <a:pPr marL="4114800" lvl="0" indent="0" algn="l" rtl="0">
              <a:spcBef>
                <a:spcPts val="0"/>
              </a:spcBef>
              <a:buClr>
                <a:schemeClr val="dk1"/>
              </a:buClr>
              <a:buFont typeface="Arial"/>
              <a:buNone/>
            </a:pPr>
            <a:endParaRPr sz="900" i="0" dirty="0"/>
          </a:p>
          <a:p>
            <a:pPr marL="4114800" lvl="0" indent="0" algn="l" rtl="0">
              <a:spcBef>
                <a:spcPts val="0"/>
              </a:spcBef>
              <a:buClr>
                <a:schemeClr val="dk1"/>
              </a:buClr>
              <a:buFont typeface="Arial"/>
              <a:buNone/>
            </a:pPr>
            <a:endParaRPr sz="900" i="0" dirty="0"/>
          </a:p>
          <a:p>
            <a:pPr marL="4114800" lvl="0" indent="0" algn="l" rtl="0">
              <a:spcBef>
                <a:spcPts val="0"/>
              </a:spcBef>
              <a:buClr>
                <a:schemeClr val="dk1"/>
              </a:buClr>
              <a:buFont typeface="Arial"/>
              <a:buNone/>
            </a:pPr>
            <a:endParaRPr sz="1100" i="0" dirty="0"/>
          </a:p>
          <a:p>
            <a:pPr marL="0" lvl="0" indent="0" algn="l">
              <a:spcBef>
                <a:spcPts val="0"/>
              </a:spcBef>
              <a:buNone/>
            </a:pPr>
            <a:endParaRPr sz="1200" i="0" dirty="0">
              <a:solidFill>
                <a:schemeClr val="dk1"/>
              </a:solidFill>
            </a:endParaRPr>
          </a:p>
        </p:txBody>
      </p:sp>
      <p:pic>
        <p:nvPicPr>
          <p:cNvPr id="48" name="Shape 48"/>
          <p:cNvPicPr preferRelativeResize="0"/>
          <p:nvPr/>
        </p:nvPicPr>
        <p:blipFill>
          <a:blip r:embed="rId4">
            <a:alphaModFix/>
          </a:blip>
          <a:stretch>
            <a:fillRect/>
          </a:stretch>
        </p:blipFill>
        <p:spPr>
          <a:xfrm>
            <a:off x="4918250" y="4060700"/>
            <a:ext cx="1031300" cy="3608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3 Kuvien lisääminen lomakkeen tehtäviin</a:t>
            </a:r>
          </a:p>
        </p:txBody>
      </p:sp>
      <p:sp>
        <p:nvSpPr>
          <p:cNvPr id="122" name="Shape 122"/>
          <p:cNvSpPr txBox="1">
            <a:spLocks noGrp="1"/>
          </p:cNvSpPr>
          <p:nvPr>
            <p:ph type="body" idx="1"/>
          </p:nvPr>
        </p:nvSpPr>
        <p:spPr>
          <a:xfrm>
            <a:off x="457200" y="1200150"/>
            <a:ext cx="8229600" cy="3852599"/>
          </a:xfrm>
          <a:prstGeom prst="rect">
            <a:avLst/>
          </a:prstGeom>
        </p:spPr>
        <p:txBody>
          <a:bodyPr lIns="91425" tIns="91425" rIns="91425" bIns="91425" anchor="t" anchorCtr="0">
            <a:noAutofit/>
          </a:bodyPr>
          <a:lstStyle/>
          <a:p>
            <a:pPr rtl="0">
              <a:spcBef>
                <a:spcPts val="0"/>
              </a:spcBef>
              <a:buNone/>
            </a:pPr>
            <a:r>
              <a:rPr lang="fi" sz="1400"/>
              <a:t>Luo esim. OmaTilaan Kuvagalleria</a:t>
            </a:r>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r>
              <a:rPr lang="fi" sz="1400"/>
              <a:t>Kuvagalleriassa jokaisella kuvalla on pysyvä osoite. Pysyvän osoitteen löydät kunkin kuvan kohdalla klikkaamalla Jaa-painiketta. Kopioi pysyvä osoite ja vie se liittämällä haluamasi tehtävän yhteyteen.  Merkitse osoitteeseen hakasulkeet seuraavasti: </a:t>
            </a:r>
            <a:r>
              <a:rPr lang="fi" sz="1200"/>
              <a:t>[[https:peda.net/id/be1998b6e]] </a:t>
            </a:r>
          </a:p>
          <a:p>
            <a:pPr>
              <a:spcBef>
                <a:spcPts val="0"/>
              </a:spcBef>
              <a:buNone/>
            </a:pPr>
            <a:endParaRPr/>
          </a:p>
        </p:txBody>
      </p:sp>
      <p:pic>
        <p:nvPicPr>
          <p:cNvPr id="123" name="Shape 123"/>
          <p:cNvPicPr preferRelativeResize="0"/>
          <p:nvPr/>
        </p:nvPicPr>
        <p:blipFill>
          <a:blip r:embed="rId3">
            <a:alphaModFix/>
          </a:blip>
          <a:stretch>
            <a:fillRect/>
          </a:stretch>
        </p:blipFill>
        <p:spPr>
          <a:xfrm>
            <a:off x="3680800" y="1226100"/>
            <a:ext cx="2242774" cy="1296999"/>
          </a:xfrm>
          <a:prstGeom prst="rect">
            <a:avLst/>
          </a:prstGeom>
          <a:noFill/>
          <a:ln>
            <a:noFill/>
          </a:ln>
        </p:spPr>
      </p:pic>
      <p:pic>
        <p:nvPicPr>
          <p:cNvPr id="124" name="Shape 124"/>
          <p:cNvPicPr preferRelativeResize="0"/>
          <p:nvPr/>
        </p:nvPicPr>
        <p:blipFill>
          <a:blip r:embed="rId4">
            <a:alphaModFix/>
          </a:blip>
          <a:stretch>
            <a:fillRect/>
          </a:stretch>
        </p:blipFill>
        <p:spPr>
          <a:xfrm>
            <a:off x="694000" y="3376925"/>
            <a:ext cx="3392249" cy="1513650"/>
          </a:xfrm>
          <a:prstGeom prst="rect">
            <a:avLst/>
          </a:prstGeom>
          <a:noFill/>
          <a:ln>
            <a:noFill/>
          </a:ln>
        </p:spPr>
      </p:pic>
      <p:pic>
        <p:nvPicPr>
          <p:cNvPr id="125" name="Shape 125"/>
          <p:cNvPicPr preferRelativeResize="0"/>
          <p:nvPr/>
        </p:nvPicPr>
        <p:blipFill>
          <a:blip r:embed="rId5">
            <a:alphaModFix/>
          </a:blip>
          <a:stretch>
            <a:fillRect/>
          </a:stretch>
        </p:blipFill>
        <p:spPr>
          <a:xfrm>
            <a:off x="5086350" y="3281849"/>
            <a:ext cx="3501275" cy="17135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4 Linkitysten lisääminen tehtäviin</a:t>
            </a:r>
          </a:p>
        </p:txBody>
      </p:sp>
      <p:sp>
        <p:nvSpPr>
          <p:cNvPr id="131" name="Shape 1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fi" sz="1400"/>
              <a:t>Kun haluat, että tehtävänannosta avautuu</a:t>
            </a:r>
          </a:p>
          <a:p>
            <a:pPr rtl="0">
              <a:spcBef>
                <a:spcPts val="0"/>
              </a:spcBef>
              <a:buNone/>
            </a:pPr>
            <a:r>
              <a:rPr lang="fi" sz="1400"/>
              <a:t>linkki haluamistasi sanoista, saat sen </a:t>
            </a:r>
          </a:p>
          <a:p>
            <a:pPr rtl="0">
              <a:spcBef>
                <a:spcPts val="0"/>
              </a:spcBef>
              <a:buNone/>
            </a:pPr>
            <a:r>
              <a:rPr lang="fi" sz="1400"/>
              <a:t>käyttämällä muotoilua. Aikanaan erilliseen </a:t>
            </a:r>
          </a:p>
          <a:p>
            <a:pPr rtl="0">
              <a:spcBef>
                <a:spcPts val="0"/>
              </a:spcBef>
              <a:buNone/>
            </a:pPr>
            <a:r>
              <a:rPr lang="fi" sz="1400"/>
              <a:t>tenttityökaluun linkitys tehdään toisin.</a:t>
            </a:r>
          </a:p>
          <a:p>
            <a:pPr rtl="0">
              <a:spcBef>
                <a:spcPts val="0"/>
              </a:spcBef>
              <a:buNone/>
            </a:pPr>
            <a:endParaRPr sz="1400"/>
          </a:p>
          <a:p>
            <a:pPr rtl="0">
              <a:spcBef>
                <a:spcPts val="0"/>
              </a:spcBef>
              <a:buNone/>
            </a:pPr>
            <a:r>
              <a:rPr lang="fi" sz="1400" u="sng"/>
              <a:t>Toistaiseksi tehdään näin </a:t>
            </a:r>
          </a:p>
          <a:p>
            <a:pPr rtl="0">
              <a:spcBef>
                <a:spcPts val="0"/>
              </a:spcBef>
              <a:buNone/>
            </a:pPr>
            <a:r>
              <a:rPr lang="fi" sz="1200"/>
              <a:t>...koko maan kattavaksi </a:t>
            </a:r>
            <a:r>
              <a:rPr lang="fi" sz="1200">
                <a:solidFill>
                  <a:srgbClr val="4A86E8"/>
                </a:solidFill>
              </a:rPr>
              <a:t>lintuatlakseksi</a:t>
            </a:r>
            <a:r>
              <a:rPr lang="fi" sz="1200">
                <a:solidFill>
                  <a:srgbClr val="000000"/>
                </a:solidFill>
              </a:rPr>
              <a:t>…</a:t>
            </a:r>
          </a:p>
          <a:p>
            <a:pPr rtl="0">
              <a:spcBef>
                <a:spcPts val="0"/>
              </a:spcBef>
              <a:buNone/>
            </a:pPr>
            <a:endParaRPr sz="1400">
              <a:solidFill>
                <a:srgbClr val="000000"/>
              </a:solidFill>
            </a:endParaRPr>
          </a:p>
          <a:p>
            <a:pPr rtl="0">
              <a:spcBef>
                <a:spcPts val="0"/>
              </a:spcBef>
              <a:buNone/>
            </a:pPr>
            <a:endParaRPr sz="1400">
              <a:solidFill>
                <a:srgbClr val="000000"/>
              </a:solidFill>
            </a:endParaRPr>
          </a:p>
          <a:p>
            <a:pPr rtl="0">
              <a:spcBef>
                <a:spcPts val="0"/>
              </a:spcBef>
              <a:buNone/>
            </a:pPr>
            <a:endParaRPr sz="1400">
              <a:solidFill>
                <a:srgbClr val="000000"/>
              </a:solidFill>
            </a:endParaRPr>
          </a:p>
          <a:p>
            <a:pPr rtl="0">
              <a:spcBef>
                <a:spcPts val="0"/>
              </a:spcBef>
              <a:buNone/>
            </a:pPr>
            <a:endParaRPr sz="1400">
              <a:solidFill>
                <a:srgbClr val="000000"/>
              </a:solidFill>
            </a:endParaRPr>
          </a:p>
          <a:p>
            <a:pPr rtl="0">
              <a:spcBef>
                <a:spcPts val="0"/>
              </a:spcBef>
              <a:buNone/>
            </a:pPr>
            <a:r>
              <a:rPr lang="fi" sz="1400">
                <a:solidFill>
                  <a:srgbClr val="000000"/>
                </a:solidFill>
              </a:rPr>
              <a:t>saadaan lomakkeeseen muokkauksella:</a:t>
            </a:r>
          </a:p>
          <a:p>
            <a:pPr rtl="0">
              <a:spcBef>
                <a:spcPts val="0"/>
              </a:spcBef>
              <a:buNone/>
            </a:pPr>
            <a:r>
              <a:rPr lang="fi" sz="1200">
                <a:solidFill>
                  <a:srgbClr val="000000"/>
                </a:solidFill>
              </a:rPr>
              <a:t>koko maan kattavaksi &lt;A HREF="http://atlas3.lintuatlas.fi/"&gt;lintuatlakseksi&lt;/A&gt;</a:t>
            </a:r>
          </a:p>
          <a:p>
            <a:pPr rtl="0">
              <a:spcBef>
                <a:spcPts val="0"/>
              </a:spcBef>
              <a:buNone/>
            </a:pPr>
            <a:endParaRPr sz="1200">
              <a:solidFill>
                <a:srgbClr val="4A86E8"/>
              </a:solidFill>
            </a:endParaRPr>
          </a:p>
          <a:p>
            <a:pPr>
              <a:spcBef>
                <a:spcPts val="0"/>
              </a:spcBef>
              <a:buNone/>
            </a:pPr>
            <a:endParaRPr sz="1400">
              <a:solidFill>
                <a:srgbClr val="4A86E8"/>
              </a:solidFill>
            </a:endParaRPr>
          </a:p>
        </p:txBody>
      </p:sp>
      <p:pic>
        <p:nvPicPr>
          <p:cNvPr id="132" name="Shape 132"/>
          <p:cNvPicPr preferRelativeResize="0"/>
          <p:nvPr/>
        </p:nvPicPr>
        <p:blipFill>
          <a:blip r:embed="rId3">
            <a:alphaModFix/>
          </a:blip>
          <a:stretch>
            <a:fillRect/>
          </a:stretch>
        </p:blipFill>
        <p:spPr>
          <a:xfrm>
            <a:off x="4886200" y="826875"/>
            <a:ext cx="3956775" cy="1760050"/>
          </a:xfrm>
          <a:prstGeom prst="rect">
            <a:avLst/>
          </a:prstGeom>
          <a:noFill/>
          <a:ln>
            <a:noFill/>
          </a:ln>
        </p:spPr>
      </p:pic>
      <p:pic>
        <p:nvPicPr>
          <p:cNvPr id="133" name="Shape 133"/>
          <p:cNvPicPr preferRelativeResize="0"/>
          <p:nvPr/>
        </p:nvPicPr>
        <p:blipFill>
          <a:blip r:embed="rId4">
            <a:alphaModFix/>
          </a:blip>
          <a:stretch>
            <a:fillRect/>
          </a:stretch>
        </p:blipFill>
        <p:spPr>
          <a:xfrm>
            <a:off x="4931075" y="2660725"/>
            <a:ext cx="4147776" cy="1943199"/>
          </a:xfrm>
          <a:prstGeom prst="rect">
            <a:avLst/>
          </a:prstGeom>
          <a:noFill/>
          <a:ln>
            <a:noFill/>
          </a:ln>
        </p:spPr>
      </p:pic>
      <p:cxnSp>
        <p:nvCxnSpPr>
          <p:cNvPr id="134" name="Shape 134"/>
          <p:cNvCxnSpPr/>
          <p:nvPr/>
        </p:nvCxnSpPr>
        <p:spPr>
          <a:xfrm rot="10800000" flipH="1">
            <a:off x="3814275" y="1458224"/>
            <a:ext cx="1004400" cy="1569000"/>
          </a:xfrm>
          <a:prstGeom prst="straightConnector1">
            <a:avLst/>
          </a:prstGeom>
          <a:noFill/>
          <a:ln w="19050" cap="flat" cmpd="sng">
            <a:solidFill>
              <a:srgbClr val="F1C232"/>
            </a:solidFill>
            <a:prstDash val="solid"/>
            <a:round/>
            <a:headEnd type="none" w="lg" len="lg"/>
            <a:tailEnd type="triangle" w="lg" len="lg"/>
          </a:ln>
        </p:spPr>
      </p:cxnSp>
      <p:cxnSp>
        <p:nvCxnSpPr>
          <p:cNvPr id="135" name="Shape 135"/>
          <p:cNvCxnSpPr/>
          <p:nvPr/>
        </p:nvCxnSpPr>
        <p:spPr>
          <a:xfrm rot="10800000" flipH="1">
            <a:off x="3833100" y="3763075"/>
            <a:ext cx="1043999" cy="882899"/>
          </a:xfrm>
          <a:prstGeom prst="straightConnector1">
            <a:avLst/>
          </a:prstGeom>
          <a:noFill/>
          <a:ln w="19050" cap="flat" cmpd="sng">
            <a:solidFill>
              <a:srgbClr val="F1C232"/>
            </a:solidFill>
            <a:prstDash val="solid"/>
            <a:round/>
            <a:headEnd type="none" w="lg" len="lg"/>
            <a:tailEnd type="triangle" w="lg" len="lg"/>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5 Lomake -moduulin käyttömahdollisuuksia sähköisissä kokeissa ja kyselyissä</a:t>
            </a:r>
          </a:p>
        </p:txBody>
      </p:sp>
      <p:sp>
        <p:nvSpPr>
          <p:cNvPr id="141" name="Shape 14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fi" sz="1400"/>
              <a:t>Tee kysymyksiä kuten tehtävätyyppejä olet muutoinkin tehnyt. Tallenna lomakesarja tai lomake  luonnoksena (Tallenna luonnos). Klikkaa kokeen tai kyselyn alkaessa Tallenna. Kokeen jälkeen tai kyselyn päättyessä muuta koe tai kysely luonnokseksi klikkaamalla jälleen Tallenna luonnos.</a:t>
            </a:r>
          </a:p>
          <a:p>
            <a:pPr>
              <a:spcBef>
                <a:spcPts val="0"/>
              </a:spcBef>
              <a:buNone/>
            </a:pPr>
            <a:r>
              <a:rPr lang="fi" sz="1400"/>
              <a:t>Myös Sivun avainta käyttämällä voi säätää kokeiden ja kyselyiden näkyvyyttä.</a:t>
            </a:r>
          </a:p>
        </p:txBody>
      </p:sp>
      <p:pic>
        <p:nvPicPr>
          <p:cNvPr id="142" name="Shape 142"/>
          <p:cNvPicPr preferRelativeResize="0"/>
          <p:nvPr/>
        </p:nvPicPr>
        <p:blipFill>
          <a:blip r:embed="rId3">
            <a:alphaModFix/>
          </a:blip>
          <a:stretch>
            <a:fillRect/>
          </a:stretch>
        </p:blipFill>
        <p:spPr>
          <a:xfrm>
            <a:off x="428270" y="2530620"/>
            <a:ext cx="3960425" cy="22130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93703"/>
            <a:ext cx="8229600" cy="857400"/>
          </a:xfrm>
          <a:prstGeom prst="rect">
            <a:avLst/>
          </a:prstGeom>
        </p:spPr>
        <p:txBody>
          <a:bodyPr lIns="91425" tIns="91425" rIns="91425" bIns="91425" anchor="ctr" anchorCtr="0">
            <a:noAutofit/>
          </a:bodyPr>
          <a:lstStyle/>
          <a:p>
            <a:pPr>
              <a:spcBef>
                <a:spcPts val="0"/>
              </a:spcBef>
              <a:buNone/>
            </a:pPr>
            <a:r>
              <a:rPr lang="fi" sz="3000"/>
              <a:t>6 Kommentointi, muokkaus ja tulosten näkyvyys</a:t>
            </a:r>
          </a:p>
        </p:txBody>
      </p:sp>
      <p:sp>
        <p:nvSpPr>
          <p:cNvPr id="148" name="Shape 1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fi" sz="1800"/>
              <a:t>Tallennusvaiheessa on mahdollista ruksia kommentointiin, muokkaamiseen ja tulosten näkymiseen liittyviä vaihtoehtoja. </a:t>
            </a:r>
          </a:p>
        </p:txBody>
      </p:sp>
      <p:pic>
        <p:nvPicPr>
          <p:cNvPr id="149" name="Shape 149"/>
          <p:cNvPicPr preferRelativeResize="0"/>
          <p:nvPr/>
        </p:nvPicPr>
        <p:blipFill>
          <a:blip r:embed="rId3">
            <a:alphaModFix/>
          </a:blip>
          <a:stretch>
            <a:fillRect/>
          </a:stretch>
        </p:blipFill>
        <p:spPr>
          <a:xfrm>
            <a:off x="630199" y="2173937"/>
            <a:ext cx="2996549" cy="17781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7 Linkkejä</a:t>
            </a:r>
          </a:p>
        </p:txBody>
      </p:sp>
      <p:sp>
        <p:nvSpPr>
          <p:cNvPr id="155" name="Shape 1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fi" sz="1400" u="sng">
                <a:solidFill>
                  <a:schemeClr val="hlink"/>
                </a:solidFill>
                <a:hlinkClick r:id="rId3"/>
              </a:rPr>
              <a:t>Ohjevideoita I</a:t>
            </a:r>
            <a:r>
              <a:rPr lang="fi" sz="1400"/>
              <a:t> </a:t>
            </a:r>
          </a:p>
          <a:p>
            <a:pPr rtl="0">
              <a:spcBef>
                <a:spcPts val="0"/>
              </a:spcBef>
              <a:buNone/>
            </a:pPr>
            <a:r>
              <a:rPr lang="fi" sz="1000"/>
              <a:t>J. Jokinen/ Peda.net</a:t>
            </a:r>
          </a:p>
          <a:p>
            <a:pPr rtl="0">
              <a:spcBef>
                <a:spcPts val="0"/>
              </a:spcBef>
              <a:buNone/>
            </a:pPr>
            <a:endParaRPr sz="1400"/>
          </a:p>
          <a:p>
            <a:pPr rtl="0">
              <a:spcBef>
                <a:spcPts val="0"/>
              </a:spcBef>
              <a:buNone/>
            </a:pPr>
            <a:r>
              <a:rPr lang="fi" sz="1400" u="sng">
                <a:solidFill>
                  <a:schemeClr val="hlink"/>
                </a:solidFill>
                <a:hlinkClick r:id="rId4"/>
              </a:rPr>
              <a:t>Ohjevideoita II</a:t>
            </a:r>
          </a:p>
          <a:p>
            <a:pPr rtl="0">
              <a:spcBef>
                <a:spcPts val="0"/>
              </a:spcBef>
              <a:buNone/>
            </a:pPr>
            <a:r>
              <a:rPr lang="fi" sz="1000"/>
              <a:t>M. Auramo</a:t>
            </a:r>
          </a:p>
          <a:p>
            <a:pPr rtl="0">
              <a:spcBef>
                <a:spcPts val="0"/>
              </a:spcBef>
              <a:buNone/>
            </a:pPr>
            <a:endParaRPr sz="1000"/>
          </a:p>
          <a:p>
            <a:pPr rtl="0">
              <a:spcBef>
                <a:spcPts val="0"/>
              </a:spcBef>
              <a:buNone/>
            </a:pPr>
            <a:r>
              <a:rPr lang="fi" sz="1400" u="sng">
                <a:solidFill>
                  <a:schemeClr val="hlink"/>
                </a:solidFill>
                <a:hlinkClick r:id="rId5"/>
              </a:rPr>
              <a:t>Ohjevideoita III</a:t>
            </a:r>
          </a:p>
          <a:p>
            <a:pPr>
              <a:spcBef>
                <a:spcPts val="0"/>
              </a:spcBef>
              <a:buNone/>
            </a:pPr>
            <a:r>
              <a:rPr lang="fi" sz="1000"/>
              <a:t>P. Larvus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8 Lähteet</a:t>
            </a:r>
          </a:p>
        </p:txBody>
      </p:sp>
      <p:sp>
        <p:nvSpPr>
          <p:cNvPr id="161" name="Shape 1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fi" sz="1400" u="sng"/>
              <a:t>Tekstilähteet:</a:t>
            </a:r>
          </a:p>
          <a:p>
            <a:pPr rtl="0">
              <a:spcBef>
                <a:spcPts val="0"/>
              </a:spcBef>
              <a:buNone/>
            </a:pPr>
            <a:r>
              <a:rPr lang="fi" sz="1400"/>
              <a:t>Diojen nro 3, 5-9 ja 11 ruutukaappaukset:</a:t>
            </a:r>
          </a:p>
          <a:p>
            <a:pPr lvl="0" rtl="0">
              <a:spcBef>
                <a:spcPts val="0"/>
              </a:spcBef>
              <a:buNone/>
            </a:pPr>
            <a:r>
              <a:rPr lang="fi" sz="1400"/>
              <a:t>Heikkinen K., Härmä, E. &amp; Härmä, O. 2014: eBiologia 8 Metsien biologia. eOppi Oy</a:t>
            </a:r>
          </a:p>
          <a:p>
            <a:pPr lvl="0" rtl="0">
              <a:spcBef>
                <a:spcPts val="0"/>
              </a:spcBef>
              <a:buNone/>
            </a:pPr>
            <a:endParaRPr sz="1400"/>
          </a:p>
          <a:p>
            <a:pPr lvl="0" rtl="0">
              <a:spcBef>
                <a:spcPts val="0"/>
              </a:spcBef>
              <a:buNone/>
            </a:pPr>
            <a:r>
              <a:rPr lang="fi" sz="1400" u="sng"/>
              <a:t>Dian nro 10 kuvat:</a:t>
            </a:r>
          </a:p>
          <a:p>
            <a:pPr lvl="0" rtl="0">
              <a:spcBef>
                <a:spcPts val="0"/>
              </a:spcBef>
              <a:buClr>
                <a:schemeClr val="dk1"/>
              </a:buClr>
              <a:buSzPct val="78571"/>
              <a:buFont typeface="Arial"/>
              <a:buNone/>
            </a:pPr>
            <a:r>
              <a:rPr lang="fi" sz="1400"/>
              <a:t>© Kaisa Heikkinen ja e-Oppi Oy</a:t>
            </a:r>
          </a:p>
          <a:p>
            <a:pPr lvl="0" rtl="0">
              <a:spcBef>
                <a:spcPts val="0"/>
              </a:spcBef>
              <a:buClr>
                <a:schemeClr val="dk1"/>
              </a:buClr>
              <a:buFont typeface="Arial"/>
              <a:buNone/>
            </a:pPr>
            <a:endParaRPr sz="1400"/>
          </a:p>
          <a:p>
            <a:pPr>
              <a:spcBef>
                <a:spcPts val="0"/>
              </a:spcBef>
              <a:buNone/>
            </a:pPr>
            <a:endParaRPr sz="14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9 Lisätietoja</a:t>
            </a:r>
          </a:p>
        </p:txBody>
      </p:sp>
      <p:sp>
        <p:nvSpPr>
          <p:cNvPr id="167" name="Shape 1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700"/>
              </a:spcBef>
              <a:buNone/>
            </a:pPr>
            <a:r>
              <a:rPr lang="fi" sz="1400" baseline="30000"/>
              <a:t>1</a:t>
            </a:r>
            <a:r>
              <a:rPr lang="fi" sz="1400"/>
              <a:t> Voit vapaasti muokata ja jakaa tätä teosta, kunhan vaihdat dian nro 10 valokuvien tilalle omat kuvat, mainitset tämän teoksen lähteenä ja julkaiset teoksesi samalla lisenssillä. Jos käytät materiaalia muokkaamattomana esim. omalla työpaikallasi Lomake -työkalun käytön opastamiseen, dian nro 10 kuvia voi ko. tilanteissa esittää kuten muitakin tämän materiaalin aineistoja.</a:t>
            </a:r>
          </a:p>
          <a:p>
            <a:pPr lvl="0" rtl="0">
              <a:spcBef>
                <a:spcPts val="0"/>
              </a:spcBef>
              <a:buNone/>
            </a:pPr>
            <a:r>
              <a:rPr lang="fi" sz="2000">
                <a:solidFill>
                  <a:srgbClr val="FFFFFF"/>
                </a:solidFill>
                <a:latin typeface="Arial"/>
                <a:ea typeface="Arial"/>
                <a:cs typeface="Arial"/>
                <a:sym typeface="Arial"/>
              </a:rPr>
              <a:t>alla lisenssillä.lise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Sisältö</a:t>
            </a:r>
          </a:p>
        </p:txBody>
      </p:sp>
      <p:sp>
        <p:nvSpPr>
          <p:cNvPr id="54" name="Shape 54"/>
          <p:cNvSpPr txBox="1">
            <a:spLocks noGrp="1"/>
          </p:cNvSpPr>
          <p:nvPr>
            <p:ph type="body" idx="1"/>
          </p:nvPr>
        </p:nvSpPr>
        <p:spPr>
          <a:xfrm>
            <a:off x="457200" y="1200150"/>
            <a:ext cx="8229600" cy="3813000"/>
          </a:xfrm>
          <a:prstGeom prst="rect">
            <a:avLst/>
          </a:prstGeom>
        </p:spPr>
        <p:txBody>
          <a:bodyPr lIns="91425" tIns="91425" rIns="91425" bIns="91425" anchor="t" anchorCtr="0">
            <a:noAutofit/>
          </a:bodyPr>
          <a:lstStyle/>
          <a:p>
            <a:pPr rtl="0">
              <a:spcBef>
                <a:spcPts val="0"/>
              </a:spcBef>
              <a:buNone/>
            </a:pPr>
            <a:r>
              <a:rPr lang="fi" sz="1400"/>
              <a:t>1 Lomakkeen luonti</a:t>
            </a:r>
          </a:p>
          <a:p>
            <a:pPr lvl="0" rtl="0">
              <a:spcBef>
                <a:spcPts val="0"/>
              </a:spcBef>
              <a:buNone/>
            </a:pPr>
            <a:r>
              <a:rPr lang="fi" sz="1400"/>
              <a:t>2 Tehtävätyypin valinta</a:t>
            </a:r>
          </a:p>
          <a:p>
            <a:pPr marL="457200" lvl="0" indent="-317500" rtl="0">
              <a:spcBef>
                <a:spcPts val="0"/>
              </a:spcBef>
              <a:buClr>
                <a:schemeClr val="dk1"/>
              </a:buClr>
              <a:buSzPct val="100000"/>
              <a:buFont typeface="Georgia"/>
              <a:buAutoNum type="arabicParenBoth"/>
            </a:pPr>
            <a:r>
              <a:rPr lang="fi" sz="1400"/>
              <a:t>Valintanappi</a:t>
            </a:r>
          </a:p>
          <a:p>
            <a:pPr marL="457200" lvl="0" indent="-317500" rtl="0">
              <a:spcBef>
                <a:spcPts val="0"/>
              </a:spcBef>
              <a:buClr>
                <a:schemeClr val="dk1"/>
              </a:buClr>
              <a:buSzPct val="100000"/>
              <a:buFont typeface="Georgia"/>
              <a:buAutoNum type="arabicParenBoth"/>
            </a:pPr>
            <a:r>
              <a:rPr lang="fi" sz="1400"/>
              <a:t>Valintaruutu</a:t>
            </a:r>
          </a:p>
          <a:p>
            <a:pPr marL="457200" lvl="0" indent="-317500" rtl="0">
              <a:spcBef>
                <a:spcPts val="0"/>
              </a:spcBef>
              <a:buClr>
                <a:schemeClr val="dk1"/>
              </a:buClr>
              <a:buSzPct val="100000"/>
              <a:buFont typeface="Georgia"/>
              <a:buAutoNum type="arabicParenBoth"/>
            </a:pPr>
            <a:r>
              <a:rPr lang="fi" sz="1400"/>
              <a:t>Tekstikenttä</a:t>
            </a:r>
          </a:p>
          <a:p>
            <a:pPr marL="457200" lvl="0" indent="-317500" rtl="0">
              <a:spcBef>
                <a:spcPts val="0"/>
              </a:spcBef>
              <a:buClr>
                <a:schemeClr val="dk1"/>
              </a:buClr>
              <a:buSzPct val="100000"/>
              <a:buFont typeface="Georgia"/>
              <a:buAutoNum type="arabicParenBoth"/>
            </a:pPr>
            <a:r>
              <a:rPr lang="fi" sz="1400"/>
              <a:t>Aukkotehtävä</a:t>
            </a:r>
          </a:p>
          <a:p>
            <a:pPr marL="457200" lvl="0" indent="-317500" rtl="0">
              <a:spcBef>
                <a:spcPts val="0"/>
              </a:spcBef>
              <a:buClr>
                <a:schemeClr val="dk1"/>
              </a:buClr>
              <a:buSzPct val="100000"/>
              <a:buFont typeface="Georgia"/>
              <a:buAutoNum type="arabicParenBoth"/>
            </a:pPr>
            <a:r>
              <a:rPr lang="fi" sz="1400"/>
              <a:t>Likert</a:t>
            </a:r>
          </a:p>
          <a:p>
            <a:pPr rtl="0">
              <a:spcBef>
                <a:spcPts val="0"/>
              </a:spcBef>
              <a:buNone/>
            </a:pPr>
            <a:r>
              <a:rPr lang="fi" sz="1400"/>
              <a:t>3 Kuvien lisääminen lomakkeen tehtäviin</a:t>
            </a:r>
          </a:p>
          <a:p>
            <a:pPr rtl="0">
              <a:spcBef>
                <a:spcPts val="0"/>
              </a:spcBef>
              <a:buNone/>
            </a:pPr>
            <a:r>
              <a:rPr lang="fi" sz="1400"/>
              <a:t>4 Linkitysten lisääminen lomakkeen tehtäviin</a:t>
            </a:r>
          </a:p>
          <a:p>
            <a:pPr rtl="0">
              <a:spcBef>
                <a:spcPts val="0"/>
              </a:spcBef>
              <a:buNone/>
            </a:pPr>
            <a:r>
              <a:rPr lang="fi" sz="1400"/>
              <a:t>5 Lomake -moduulin käyttömahdollisuuksia sähköisissä kokeissa ja kyselyissä</a:t>
            </a:r>
          </a:p>
          <a:p>
            <a:pPr rtl="0">
              <a:spcBef>
                <a:spcPts val="0"/>
              </a:spcBef>
              <a:buNone/>
            </a:pPr>
            <a:r>
              <a:rPr lang="fi" sz="1400"/>
              <a:t>6 Kommentointi, muokkaus ja tulosten näkyvyys</a:t>
            </a:r>
          </a:p>
          <a:p>
            <a:pPr rtl="0">
              <a:spcBef>
                <a:spcPts val="0"/>
              </a:spcBef>
              <a:buNone/>
            </a:pPr>
            <a:r>
              <a:rPr lang="fi" sz="1400"/>
              <a:t>7 Linkkejä</a:t>
            </a:r>
          </a:p>
          <a:p>
            <a:pPr rtl="0">
              <a:spcBef>
                <a:spcPts val="0"/>
              </a:spcBef>
              <a:buNone/>
            </a:pPr>
            <a:r>
              <a:rPr lang="fi" sz="1400"/>
              <a:t>8 Lähteet</a:t>
            </a:r>
          </a:p>
          <a:p>
            <a:pPr rtl="0">
              <a:spcBef>
                <a:spcPts val="0"/>
              </a:spcBef>
              <a:buNone/>
            </a:pPr>
            <a:r>
              <a:rPr lang="fi" sz="1400"/>
              <a:t>9 Lisätietoja</a:t>
            </a:r>
          </a:p>
          <a:p>
            <a:pPr lvl="0" rtl="0">
              <a:spcBef>
                <a:spcPts val="0"/>
              </a:spcBef>
              <a:buNone/>
            </a:pPr>
            <a:endParaRPr sz="1800"/>
          </a:p>
          <a:p>
            <a:pPr rtl="0">
              <a:spcBef>
                <a:spcPts val="0"/>
              </a:spcBef>
              <a:buNone/>
            </a:pPr>
            <a:endParaRPr/>
          </a:p>
          <a:p>
            <a:pPr rtl="0">
              <a:spcBef>
                <a:spcPts val="0"/>
              </a:spcBef>
              <a:buNone/>
            </a:pPr>
            <a:endParaRPr/>
          </a:p>
          <a:p>
            <a:pPr rtl="0">
              <a:spcBef>
                <a:spcPts val="0"/>
              </a:spcBef>
              <a:buNone/>
            </a:pPr>
            <a:endParaRPr/>
          </a:p>
          <a:p>
            <a:pPr lvl="0" rtl="0">
              <a:spcBef>
                <a:spcPts val="0"/>
              </a:spcBef>
              <a:buNone/>
            </a:pPr>
            <a:r>
              <a:rPr lang="fi"/>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1 Lomakkeen luonti</a:t>
            </a:r>
          </a:p>
        </p:txBody>
      </p:sp>
      <p:sp>
        <p:nvSpPr>
          <p:cNvPr id="60" name="Shape 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fi" sz="1800"/>
              <a:t>Jokaista kysymystyyppiä varten voi luoda uuden lomakkeen. Eri kysymystyyppejä on mahdollista tehdä myös samaan lomakkeeseen jakamalla lomake muokkausvaihessa osiin. </a:t>
            </a:r>
          </a:p>
          <a:p>
            <a:pPr rtl="0">
              <a:spcBef>
                <a:spcPts val="0"/>
              </a:spcBef>
              <a:buNone/>
            </a:pPr>
            <a:endParaRPr sz="1800"/>
          </a:p>
          <a:p>
            <a:pPr rtl="0">
              <a:spcBef>
                <a:spcPts val="0"/>
              </a:spcBef>
              <a:buNone/>
            </a:pPr>
            <a:r>
              <a:rPr lang="fi" sz="1400"/>
              <a:t>Esimerkissä lomakesarjan </a:t>
            </a:r>
          </a:p>
          <a:p>
            <a:pPr rtl="0">
              <a:spcBef>
                <a:spcPts val="0"/>
              </a:spcBef>
              <a:buNone/>
            </a:pPr>
            <a:r>
              <a:rPr lang="fi" sz="1400"/>
              <a:t>tehtävä 7 </a:t>
            </a:r>
          </a:p>
          <a:p>
            <a:pPr rtl="0">
              <a:spcBef>
                <a:spcPts val="0"/>
              </a:spcBef>
              <a:buNone/>
            </a:pPr>
            <a:r>
              <a:rPr lang="fi" sz="1400"/>
              <a:t>on jaettu osiin </a:t>
            </a:r>
          </a:p>
          <a:p>
            <a:pPr rtl="0">
              <a:spcBef>
                <a:spcPts val="0"/>
              </a:spcBef>
              <a:buNone/>
            </a:pPr>
            <a:r>
              <a:rPr lang="fi" sz="1400"/>
              <a:t>käyttämällä muokkaus-</a:t>
            </a:r>
          </a:p>
          <a:p>
            <a:pPr rtl="0">
              <a:spcBef>
                <a:spcPts val="0"/>
              </a:spcBef>
              <a:buNone/>
            </a:pPr>
            <a:r>
              <a:rPr lang="fi" sz="1400"/>
              <a:t>vaiheessa väliotsikointia.</a:t>
            </a:r>
          </a:p>
          <a:p>
            <a:pPr>
              <a:spcBef>
                <a:spcPts val="0"/>
              </a:spcBef>
              <a:buNone/>
            </a:pPr>
            <a:r>
              <a:rPr lang="fi" sz="1400"/>
              <a:t>Väliotsikon koodi on ===</a:t>
            </a:r>
          </a:p>
        </p:txBody>
      </p:sp>
      <p:pic>
        <p:nvPicPr>
          <p:cNvPr id="61" name="Shape 61"/>
          <p:cNvPicPr preferRelativeResize="0"/>
          <p:nvPr/>
        </p:nvPicPr>
        <p:blipFill>
          <a:blip r:embed="rId3">
            <a:alphaModFix/>
          </a:blip>
          <a:stretch>
            <a:fillRect/>
          </a:stretch>
        </p:blipFill>
        <p:spPr>
          <a:xfrm>
            <a:off x="5282475" y="1990125"/>
            <a:ext cx="3191000" cy="3077424"/>
          </a:xfrm>
          <a:prstGeom prst="rect">
            <a:avLst/>
          </a:prstGeom>
          <a:noFill/>
          <a:ln>
            <a:noFill/>
          </a:ln>
        </p:spPr>
      </p:pic>
      <p:pic>
        <p:nvPicPr>
          <p:cNvPr id="62" name="Shape 62"/>
          <p:cNvPicPr preferRelativeResize="0"/>
          <p:nvPr/>
        </p:nvPicPr>
        <p:blipFill>
          <a:blip r:embed="rId4">
            <a:alphaModFix/>
          </a:blip>
          <a:stretch>
            <a:fillRect/>
          </a:stretch>
        </p:blipFill>
        <p:spPr>
          <a:xfrm>
            <a:off x="3375300" y="2190398"/>
            <a:ext cx="1542450" cy="28511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2 Tehtävätyypin valinta</a:t>
            </a:r>
          </a:p>
        </p:txBody>
      </p:sp>
      <p:sp>
        <p:nvSpPr>
          <p:cNvPr id="68" name="Shape 68"/>
          <p:cNvSpPr txBox="1">
            <a:spLocks noGrp="1"/>
          </p:cNvSpPr>
          <p:nvPr>
            <p:ph type="body" idx="1"/>
          </p:nvPr>
        </p:nvSpPr>
        <p:spPr>
          <a:xfrm>
            <a:off x="457200" y="1207150"/>
            <a:ext cx="8229600" cy="3725699"/>
          </a:xfrm>
          <a:prstGeom prst="rect">
            <a:avLst/>
          </a:prstGeom>
        </p:spPr>
        <p:txBody>
          <a:bodyPr lIns="91425" tIns="91425" rIns="91425" bIns="91425" anchor="t" anchorCtr="0">
            <a:noAutofit/>
          </a:bodyPr>
          <a:lstStyle/>
          <a:p>
            <a:pPr rtl="0">
              <a:spcBef>
                <a:spcPts val="0"/>
              </a:spcBef>
              <a:buNone/>
            </a:pPr>
            <a:r>
              <a:rPr lang="fi" sz="1400"/>
              <a:t>Tehtävätyypit tulevat näkyviin ja valittaviksi, </a:t>
            </a:r>
          </a:p>
          <a:p>
            <a:pPr rtl="0">
              <a:spcBef>
                <a:spcPts val="0"/>
              </a:spcBef>
              <a:buNone/>
            </a:pPr>
            <a:r>
              <a:rPr lang="fi" sz="1400"/>
              <a:t>kun klikkaat Lomake -kenttää. </a:t>
            </a:r>
          </a:p>
          <a:p>
            <a:pPr rtl="0">
              <a:spcBef>
                <a:spcPts val="0"/>
              </a:spcBef>
              <a:buNone/>
            </a:pPr>
            <a:endParaRPr sz="1400"/>
          </a:p>
          <a:p>
            <a:pPr>
              <a:spcBef>
                <a:spcPts val="0"/>
              </a:spcBef>
              <a:buNone/>
            </a:pPr>
            <a:endParaRPr sz="1400"/>
          </a:p>
        </p:txBody>
      </p:sp>
      <p:pic>
        <p:nvPicPr>
          <p:cNvPr id="69" name="Shape 69"/>
          <p:cNvPicPr preferRelativeResize="0"/>
          <p:nvPr/>
        </p:nvPicPr>
        <p:blipFill>
          <a:blip r:embed="rId3">
            <a:alphaModFix/>
          </a:blip>
          <a:stretch>
            <a:fillRect/>
          </a:stretch>
        </p:blipFill>
        <p:spPr>
          <a:xfrm>
            <a:off x="519624" y="1939325"/>
            <a:ext cx="3699250" cy="2704899"/>
          </a:xfrm>
          <a:prstGeom prst="rect">
            <a:avLst/>
          </a:prstGeom>
          <a:noFill/>
          <a:ln>
            <a:noFill/>
          </a:ln>
        </p:spPr>
      </p:pic>
      <p:cxnSp>
        <p:nvCxnSpPr>
          <p:cNvPr id="70" name="Shape 70"/>
          <p:cNvCxnSpPr/>
          <p:nvPr/>
        </p:nvCxnSpPr>
        <p:spPr>
          <a:xfrm flipH="1">
            <a:off x="665974" y="1913050"/>
            <a:ext cx="721500" cy="1134900"/>
          </a:xfrm>
          <a:prstGeom prst="straightConnector1">
            <a:avLst/>
          </a:prstGeom>
          <a:noFill/>
          <a:ln w="19050" cap="flat" cmpd="sng">
            <a:solidFill>
              <a:srgbClr val="FF9900"/>
            </a:solidFill>
            <a:prstDash val="solid"/>
            <a:round/>
            <a:headEnd type="none" w="lg" len="lg"/>
            <a:tailEnd type="triangle" w="lg" len="lg"/>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Valintanappi</a:t>
            </a:r>
          </a:p>
        </p:txBody>
      </p:sp>
      <p:sp>
        <p:nvSpPr>
          <p:cNvPr id="76" name="Shape 76"/>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fi" sz="1400"/>
              <a:t>Kysymyksen yhteyteen voit laittaa vastaus-</a:t>
            </a:r>
          </a:p>
          <a:p>
            <a:pPr rtl="0">
              <a:spcBef>
                <a:spcPts val="0"/>
              </a:spcBef>
              <a:buNone/>
            </a:pPr>
            <a:r>
              <a:rPr lang="fi" sz="1400"/>
              <a:t>vaihtoehtoja eri määriä. Merkitse ja pisteytä oikea vaihtoehto. Voit myös antaa miinuspisteitä vääristä valinnoista. </a:t>
            </a:r>
          </a:p>
          <a:p>
            <a:pPr>
              <a:spcBef>
                <a:spcPts val="0"/>
              </a:spcBef>
              <a:buNone/>
            </a:pPr>
            <a:r>
              <a:rPr lang="fi" sz="1400"/>
              <a:t>(s tulee sanasta selected)</a:t>
            </a:r>
          </a:p>
        </p:txBody>
      </p:sp>
      <p:sp>
        <p:nvSpPr>
          <p:cNvPr id="77" name="Shape 77"/>
          <p:cNvSpPr txBox="1">
            <a:spLocks noGrp="1"/>
          </p:cNvSpPr>
          <p:nvPr>
            <p:ph type="body" idx="2"/>
          </p:nvPr>
        </p:nvSpPr>
        <p:spPr>
          <a:xfrm>
            <a:off x="4692275" y="1200075"/>
            <a:ext cx="3821700" cy="3725699"/>
          </a:xfrm>
          <a:prstGeom prst="rect">
            <a:avLst/>
          </a:prstGeom>
        </p:spPr>
        <p:txBody>
          <a:bodyPr lIns="91425" tIns="91425" rIns="91425" bIns="91425" anchor="t" anchorCtr="0">
            <a:noAutofit/>
          </a:bodyPr>
          <a:lstStyle/>
          <a:p>
            <a:pPr rtl="0">
              <a:spcBef>
                <a:spcPts val="0"/>
              </a:spcBef>
              <a:buNone/>
            </a:pPr>
            <a:endParaRPr sz="1400"/>
          </a:p>
          <a:p>
            <a:pPr rtl="0">
              <a:spcBef>
                <a:spcPts val="0"/>
              </a:spcBef>
              <a:buNone/>
            </a:pPr>
            <a:endParaRPr sz="1400"/>
          </a:p>
          <a:p>
            <a:pPr rtl="0">
              <a:spcBef>
                <a:spcPts val="0"/>
              </a:spcBef>
              <a:buNone/>
            </a:pPr>
            <a:endParaRPr sz="1400"/>
          </a:p>
          <a:p>
            <a:pPr>
              <a:spcBef>
                <a:spcPts val="0"/>
              </a:spcBef>
              <a:buNone/>
            </a:pPr>
            <a:r>
              <a:rPr lang="fi" sz="1400"/>
              <a:t>Valmis tehtävä näyttää tältä</a:t>
            </a:r>
          </a:p>
        </p:txBody>
      </p:sp>
      <p:pic>
        <p:nvPicPr>
          <p:cNvPr id="78" name="Shape 78"/>
          <p:cNvPicPr preferRelativeResize="0"/>
          <p:nvPr/>
        </p:nvPicPr>
        <p:blipFill>
          <a:blip r:embed="rId3">
            <a:alphaModFix/>
          </a:blip>
          <a:stretch>
            <a:fillRect/>
          </a:stretch>
        </p:blipFill>
        <p:spPr>
          <a:xfrm>
            <a:off x="964270" y="2817020"/>
            <a:ext cx="2589999" cy="1956225"/>
          </a:xfrm>
          <a:prstGeom prst="rect">
            <a:avLst/>
          </a:prstGeom>
          <a:noFill/>
          <a:ln>
            <a:noFill/>
          </a:ln>
        </p:spPr>
      </p:pic>
      <p:pic>
        <p:nvPicPr>
          <p:cNvPr id="79" name="Shape 79"/>
          <p:cNvPicPr preferRelativeResize="0"/>
          <p:nvPr/>
        </p:nvPicPr>
        <p:blipFill>
          <a:blip r:embed="rId4">
            <a:alphaModFix/>
          </a:blip>
          <a:stretch>
            <a:fillRect/>
          </a:stretch>
        </p:blipFill>
        <p:spPr>
          <a:xfrm>
            <a:off x="5082499" y="2620799"/>
            <a:ext cx="3041249" cy="22185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Valintaruutu</a:t>
            </a:r>
          </a:p>
        </p:txBody>
      </p:sp>
      <p:sp>
        <p:nvSpPr>
          <p:cNvPr id="85" name="Shape 8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fi" sz="1400"/>
              <a:t>Kun oikeita vastausvaihtoehtoja on useita, käytä valintaruutua. Väärästä vastauksesta ja oikean kohdan valitsematta jättämisestä voi antaa miinuspisteitä.</a:t>
            </a:r>
          </a:p>
          <a:p>
            <a:pPr>
              <a:spcBef>
                <a:spcPts val="0"/>
              </a:spcBef>
              <a:buNone/>
            </a:pPr>
            <a:r>
              <a:rPr lang="fi" sz="1400"/>
              <a:t>(u tulee sanasta unselected)</a:t>
            </a:r>
          </a:p>
        </p:txBody>
      </p:sp>
      <p:sp>
        <p:nvSpPr>
          <p:cNvPr id="86" name="Shape 8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endParaRPr sz="1400"/>
          </a:p>
          <a:p>
            <a:pPr rtl="0">
              <a:spcBef>
                <a:spcPts val="0"/>
              </a:spcBef>
              <a:buNone/>
            </a:pPr>
            <a:endParaRPr sz="1400"/>
          </a:p>
          <a:p>
            <a:pPr rtl="0">
              <a:spcBef>
                <a:spcPts val="0"/>
              </a:spcBef>
              <a:buNone/>
            </a:pPr>
            <a:endParaRPr sz="1400"/>
          </a:p>
          <a:p>
            <a:pPr>
              <a:spcBef>
                <a:spcPts val="0"/>
              </a:spcBef>
              <a:buNone/>
            </a:pPr>
            <a:r>
              <a:rPr lang="fi" sz="1400"/>
              <a:t>Valmis tehtävä näyttää tältä</a:t>
            </a:r>
          </a:p>
        </p:txBody>
      </p:sp>
      <p:pic>
        <p:nvPicPr>
          <p:cNvPr id="87" name="Shape 87"/>
          <p:cNvPicPr preferRelativeResize="0"/>
          <p:nvPr/>
        </p:nvPicPr>
        <p:blipFill>
          <a:blip r:embed="rId3">
            <a:alphaModFix/>
          </a:blip>
          <a:stretch>
            <a:fillRect/>
          </a:stretch>
        </p:blipFill>
        <p:spPr>
          <a:xfrm>
            <a:off x="4793126" y="2806750"/>
            <a:ext cx="3552325" cy="2024749"/>
          </a:xfrm>
          <a:prstGeom prst="rect">
            <a:avLst/>
          </a:prstGeom>
          <a:noFill/>
          <a:ln>
            <a:noFill/>
          </a:ln>
        </p:spPr>
      </p:pic>
      <p:pic>
        <p:nvPicPr>
          <p:cNvPr id="88" name="Shape 88"/>
          <p:cNvPicPr preferRelativeResize="0"/>
          <p:nvPr/>
        </p:nvPicPr>
        <p:blipFill>
          <a:blip r:embed="rId4">
            <a:alphaModFix/>
          </a:blip>
          <a:stretch>
            <a:fillRect/>
          </a:stretch>
        </p:blipFill>
        <p:spPr>
          <a:xfrm>
            <a:off x="514350" y="2564750"/>
            <a:ext cx="3937349" cy="2199742"/>
          </a:xfrm>
          <a:prstGeom prst="rect">
            <a:avLst/>
          </a:prstGeom>
          <a:noFill/>
          <a:ln w="19050" cap="flat" cmpd="sng">
            <a:solidFill>
              <a:srgbClr val="EFEFEF"/>
            </a:solidFill>
            <a:prstDash val="solid"/>
            <a:round/>
            <a:headEnd type="none" w="med" len="med"/>
            <a:tailEnd type="none" w="med" len="med"/>
          </a:ln>
        </p:spPr>
      </p:pic>
      <p:sp>
        <p:nvSpPr>
          <p:cNvPr id="89" name="Shape 89"/>
          <p:cNvSpPr/>
          <p:nvPr/>
        </p:nvSpPr>
        <p:spPr>
          <a:xfrm>
            <a:off x="539425" y="4675600"/>
            <a:ext cx="779399" cy="116699"/>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Tekstikenttä</a:t>
            </a:r>
          </a:p>
        </p:txBody>
      </p:sp>
      <p:sp>
        <p:nvSpPr>
          <p:cNvPr id="95" name="Shape 9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fi" sz="1400"/>
              <a:t>Avoimiin kysymyksiin vastataan kirjoittamalla eri kokoisiin tekstikenttiin. Oletuksena tulee aina yksirivinen kenttä. Kentän korkeuden saat määritettyä haluamaksesi.</a:t>
            </a:r>
          </a:p>
          <a:p>
            <a:pPr>
              <a:spcBef>
                <a:spcPts val="0"/>
              </a:spcBef>
              <a:buNone/>
            </a:pPr>
            <a:r>
              <a:rPr lang="fi" sz="1400"/>
              <a:t>(h tulee sanasta height)</a:t>
            </a:r>
          </a:p>
        </p:txBody>
      </p:sp>
      <p:sp>
        <p:nvSpPr>
          <p:cNvPr id="96" name="Shape 9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endParaRPr sz="1400"/>
          </a:p>
          <a:p>
            <a:pPr rtl="0">
              <a:spcBef>
                <a:spcPts val="0"/>
              </a:spcBef>
              <a:buNone/>
            </a:pPr>
            <a:endParaRPr sz="1400"/>
          </a:p>
          <a:p>
            <a:pPr>
              <a:spcBef>
                <a:spcPts val="0"/>
              </a:spcBef>
              <a:buNone/>
            </a:pPr>
            <a:r>
              <a:rPr lang="fi" sz="1400"/>
              <a:t>Valmis tehtävä näyttää tältä, kun tekstikentän korkeudeksi on määritetty neljä riviä.</a:t>
            </a:r>
          </a:p>
        </p:txBody>
      </p:sp>
      <p:pic>
        <p:nvPicPr>
          <p:cNvPr id="97" name="Shape 97"/>
          <p:cNvPicPr preferRelativeResize="0"/>
          <p:nvPr/>
        </p:nvPicPr>
        <p:blipFill>
          <a:blip r:embed="rId3">
            <a:alphaModFix/>
          </a:blip>
          <a:stretch>
            <a:fillRect/>
          </a:stretch>
        </p:blipFill>
        <p:spPr>
          <a:xfrm>
            <a:off x="4826025" y="2525313"/>
            <a:ext cx="3804000" cy="2008179"/>
          </a:xfrm>
          <a:prstGeom prst="rect">
            <a:avLst/>
          </a:prstGeom>
          <a:noFill/>
          <a:ln>
            <a:noFill/>
          </a:ln>
        </p:spPr>
      </p:pic>
      <p:pic>
        <p:nvPicPr>
          <p:cNvPr id="98" name="Shape 98"/>
          <p:cNvPicPr preferRelativeResize="0"/>
          <p:nvPr/>
        </p:nvPicPr>
        <p:blipFill>
          <a:blip r:embed="rId4">
            <a:alphaModFix/>
          </a:blip>
          <a:stretch>
            <a:fillRect/>
          </a:stretch>
        </p:blipFill>
        <p:spPr>
          <a:xfrm>
            <a:off x="237875" y="2737450"/>
            <a:ext cx="4165275" cy="18365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Aukkotehtävä</a:t>
            </a:r>
          </a:p>
        </p:txBody>
      </p:sp>
      <p:sp>
        <p:nvSpPr>
          <p:cNvPr id="104" name="Shape 104"/>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fi" sz="1200"/>
              <a:t>Kirjoita täydennettävien sanojen eli oikeiden vastausten ympärille merkintä [[v=nisäkkäät]]. Vastauskentän leveys määrittyy merkinnällä [_:v=nisäkkäät:]]. Merkinnän loppuun merkitse pistemäärä</a:t>
            </a:r>
          </a:p>
          <a:p>
            <a:pPr rtl="0">
              <a:spcBef>
                <a:spcPts val="0"/>
              </a:spcBef>
              <a:buNone/>
            </a:pPr>
            <a:r>
              <a:rPr lang="fi" sz="1200"/>
              <a:t>   [_:v=nisäkkäät:s=1:t=]] </a:t>
            </a:r>
            <a:r>
              <a:rPr lang="fi" sz="800"/>
              <a:t> tähän voit antaa myös vihjeen</a:t>
            </a:r>
          </a:p>
          <a:p>
            <a:pPr rtl="0">
              <a:spcBef>
                <a:spcPts val="0"/>
              </a:spcBef>
              <a:buNone/>
            </a:pPr>
            <a:endParaRPr sz="900"/>
          </a:p>
          <a:p>
            <a:pPr rtl="0">
              <a:spcBef>
                <a:spcPts val="0"/>
              </a:spcBef>
              <a:buNone/>
            </a:pPr>
            <a:endParaRPr sz="900"/>
          </a:p>
        </p:txBody>
      </p:sp>
      <p:sp>
        <p:nvSpPr>
          <p:cNvPr id="105" name="Shape 105"/>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endParaRPr sz="1200"/>
          </a:p>
          <a:p>
            <a:pPr rtl="0">
              <a:spcBef>
                <a:spcPts val="0"/>
              </a:spcBef>
              <a:buNone/>
            </a:pPr>
            <a:endParaRPr sz="1200"/>
          </a:p>
          <a:p>
            <a:pPr rtl="0">
              <a:spcBef>
                <a:spcPts val="0"/>
              </a:spcBef>
              <a:buNone/>
            </a:pPr>
            <a:endParaRPr sz="1200"/>
          </a:p>
          <a:p>
            <a:pPr>
              <a:spcBef>
                <a:spcPts val="0"/>
              </a:spcBef>
              <a:buNone/>
            </a:pPr>
            <a:r>
              <a:rPr lang="fi" sz="1200"/>
              <a:t>Valmis tehtävä näyttää tältä</a:t>
            </a:r>
          </a:p>
        </p:txBody>
      </p:sp>
      <p:pic>
        <p:nvPicPr>
          <p:cNvPr id="106" name="Shape 106"/>
          <p:cNvPicPr preferRelativeResize="0"/>
          <p:nvPr/>
        </p:nvPicPr>
        <p:blipFill>
          <a:blip r:embed="rId3">
            <a:alphaModFix/>
          </a:blip>
          <a:stretch>
            <a:fillRect/>
          </a:stretch>
        </p:blipFill>
        <p:spPr>
          <a:xfrm>
            <a:off x="4632675" y="2472800"/>
            <a:ext cx="4292350" cy="2306435"/>
          </a:xfrm>
          <a:prstGeom prst="rect">
            <a:avLst/>
          </a:prstGeom>
          <a:noFill/>
          <a:ln>
            <a:noFill/>
          </a:ln>
        </p:spPr>
      </p:pic>
      <p:pic>
        <p:nvPicPr>
          <p:cNvPr id="107" name="Shape 107"/>
          <p:cNvPicPr preferRelativeResize="0"/>
          <p:nvPr/>
        </p:nvPicPr>
        <p:blipFill>
          <a:blip r:embed="rId4">
            <a:alphaModFix/>
          </a:blip>
          <a:stretch>
            <a:fillRect/>
          </a:stretch>
        </p:blipFill>
        <p:spPr>
          <a:xfrm>
            <a:off x="289799" y="2549000"/>
            <a:ext cx="3955667" cy="23966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fi" sz="3000"/>
              <a:t>Likert</a:t>
            </a:r>
          </a:p>
        </p:txBody>
      </p:sp>
      <p:sp>
        <p:nvSpPr>
          <p:cNvPr id="113" name="Shape 113"/>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fi" sz="1400"/>
              <a:t>Likert-kysymyksiin vastataan valintanappien avulla, jotka asemoidaan rinnakkain. Kirjoita väittämät kukin omalle rivilleen. Kirjoita ennen väittämiä omalle riville merkintä [[likert:3]] ja väittämien jälkeen merkintä [[/likert]]. Luku 3 on tässä vastausvaihtoehtojen määrä.</a:t>
            </a:r>
          </a:p>
          <a:p>
            <a:pPr>
              <a:spcBef>
                <a:spcPts val="0"/>
              </a:spcBef>
              <a:buNone/>
            </a:pPr>
            <a:r>
              <a:rPr lang="fi" sz="1400"/>
              <a:t>(Likert kehittäjänsä nimen mukaan)</a:t>
            </a:r>
          </a:p>
        </p:txBody>
      </p:sp>
      <p:sp>
        <p:nvSpPr>
          <p:cNvPr id="114" name="Shape 114"/>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endParaRPr sz="1400"/>
          </a:p>
          <a:p>
            <a:pPr rtl="0">
              <a:spcBef>
                <a:spcPts val="0"/>
              </a:spcBef>
              <a:buNone/>
            </a:pPr>
            <a:endParaRPr sz="1400"/>
          </a:p>
          <a:p>
            <a:pPr rtl="0">
              <a:spcBef>
                <a:spcPts val="0"/>
              </a:spcBef>
              <a:buNone/>
            </a:pPr>
            <a:endParaRPr sz="1400"/>
          </a:p>
          <a:p>
            <a:pPr>
              <a:spcBef>
                <a:spcPts val="0"/>
              </a:spcBef>
              <a:buNone/>
            </a:pPr>
            <a:r>
              <a:rPr lang="fi" sz="1400"/>
              <a:t>Valmis tehtävä näyttää tältä</a:t>
            </a:r>
          </a:p>
        </p:txBody>
      </p:sp>
      <p:pic>
        <p:nvPicPr>
          <p:cNvPr id="115" name="Shape 115"/>
          <p:cNvPicPr preferRelativeResize="0"/>
          <p:nvPr/>
        </p:nvPicPr>
        <p:blipFill>
          <a:blip r:embed="rId3">
            <a:alphaModFix/>
          </a:blip>
          <a:stretch>
            <a:fillRect/>
          </a:stretch>
        </p:blipFill>
        <p:spPr>
          <a:xfrm>
            <a:off x="403375" y="3006162"/>
            <a:ext cx="3933074" cy="1870774"/>
          </a:xfrm>
          <a:prstGeom prst="rect">
            <a:avLst/>
          </a:prstGeom>
          <a:noFill/>
          <a:ln>
            <a:noFill/>
          </a:ln>
        </p:spPr>
      </p:pic>
      <p:pic>
        <p:nvPicPr>
          <p:cNvPr id="116" name="Shape 116"/>
          <p:cNvPicPr preferRelativeResize="0"/>
          <p:nvPr/>
        </p:nvPicPr>
        <p:blipFill>
          <a:blip r:embed="rId4">
            <a:alphaModFix/>
          </a:blip>
          <a:stretch>
            <a:fillRect/>
          </a:stretch>
        </p:blipFill>
        <p:spPr>
          <a:xfrm>
            <a:off x="4880125" y="2744350"/>
            <a:ext cx="3730475" cy="20895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Näytössä katseltava esitys (16:9)</PresentationFormat>
  <Paragraphs>128</Paragraphs>
  <Slides>16</Slides>
  <Notes>16</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16</vt:i4>
      </vt:variant>
    </vt:vector>
  </HeadingPairs>
  <TitlesOfParts>
    <vt:vector size="19" baseType="lpstr">
      <vt:lpstr>Arial</vt:lpstr>
      <vt:lpstr>Georgia</vt:lpstr>
      <vt:lpstr>paper-plane</vt:lpstr>
      <vt:lpstr>Oppimistehtäviä, sähköisiä kokeita, kyselyitä</vt:lpstr>
      <vt:lpstr>Sisältö</vt:lpstr>
      <vt:lpstr>1 Lomakkeen luonti</vt:lpstr>
      <vt:lpstr>2 Tehtävätyypin valinta</vt:lpstr>
      <vt:lpstr>Valintanappi</vt:lpstr>
      <vt:lpstr>Valintaruutu</vt:lpstr>
      <vt:lpstr>Tekstikenttä</vt:lpstr>
      <vt:lpstr>Aukkotehtävä</vt:lpstr>
      <vt:lpstr>Likert</vt:lpstr>
      <vt:lpstr>3 Kuvien lisääminen lomakkeen tehtäviin</vt:lpstr>
      <vt:lpstr>4 Linkitysten lisääminen tehtäviin</vt:lpstr>
      <vt:lpstr>5 Lomake -moduulin käyttömahdollisuuksia sähköisissä kokeissa ja kyselyissä</vt:lpstr>
      <vt:lpstr>6 Kommentointi, muokkaus ja tulosten näkyvyys</vt:lpstr>
      <vt:lpstr>7 Linkkejä</vt:lpstr>
      <vt:lpstr>8 Lähteet</vt:lpstr>
      <vt:lpstr>9 Lisätietoja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Oppimistehtäviä, sähköisiä kokeita, kyselyitä</dc:title>
  <dc:creator>Kaisa</dc:creator>
  <cp:lastModifiedBy>Kaisa</cp:lastModifiedBy>
  <cp:revision>1</cp:revision>
  <dcterms:modified xsi:type="dcterms:W3CDTF">2015-06-01T09:53:30Z</dcterms:modified>
</cp:coreProperties>
</file>