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606C-C592-41B9-BEDE-1EF84D433B4B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2361-1B02-444E-A40B-11F385D012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992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606C-C592-41B9-BEDE-1EF84D433B4B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2361-1B02-444E-A40B-11F385D012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07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606C-C592-41B9-BEDE-1EF84D433B4B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2361-1B02-444E-A40B-11F385D012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85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606C-C592-41B9-BEDE-1EF84D433B4B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2361-1B02-444E-A40B-11F385D012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29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606C-C592-41B9-BEDE-1EF84D433B4B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2361-1B02-444E-A40B-11F385D012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50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606C-C592-41B9-BEDE-1EF84D433B4B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2361-1B02-444E-A40B-11F385D012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464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606C-C592-41B9-BEDE-1EF84D433B4B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2361-1B02-444E-A40B-11F385D012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4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606C-C592-41B9-BEDE-1EF84D433B4B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2361-1B02-444E-A40B-11F385D012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44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606C-C592-41B9-BEDE-1EF84D433B4B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2361-1B02-444E-A40B-11F385D012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73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606C-C592-41B9-BEDE-1EF84D433B4B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2361-1B02-444E-A40B-11F385D012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49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606C-C592-41B9-BEDE-1EF84D433B4B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2361-1B02-444E-A40B-11F385D012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40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606C-C592-41B9-BEDE-1EF84D433B4B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B2361-1B02-444E-A40B-11F385D012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31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aiteenjakulttuurinmaailma.blogspot.com/2014/12/vastamainos-gigantti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864668"/>
            <a:ext cx="9144000" cy="2387600"/>
          </a:xfrm>
        </p:spPr>
        <p:txBody>
          <a:bodyPr/>
          <a:lstStyle/>
          <a:p>
            <a:r>
              <a:rPr lang="fi-FI" sz="2800" dirty="0" smtClean="0">
                <a:latin typeface="Goudy Stout" panose="0202090407030B020401" pitchFamily="18" charset="0"/>
              </a:rPr>
              <a:t>Valinnainen</a:t>
            </a:r>
            <a:r>
              <a:rPr lang="fi-FI" dirty="0" smtClean="0">
                <a:solidFill>
                  <a:srgbClr val="7030A0"/>
                </a:solidFill>
                <a:latin typeface="Jokerman" panose="04090605060D06020702" pitchFamily="82" charset="0"/>
              </a:rPr>
              <a:t> </a:t>
            </a:r>
            <a:br>
              <a:rPr lang="fi-FI" dirty="0" smtClean="0">
                <a:solidFill>
                  <a:srgbClr val="7030A0"/>
                </a:solidFill>
                <a:latin typeface="Jokerman" panose="04090605060D06020702" pitchFamily="82" charset="0"/>
              </a:rPr>
            </a:br>
            <a:r>
              <a:rPr lang="fi-FI" dirty="0" smtClean="0">
                <a:solidFill>
                  <a:srgbClr val="7030A0"/>
                </a:solidFill>
                <a:latin typeface="Jokerman" panose="04090605060D06020702" pitchFamily="82" charset="0"/>
              </a:rPr>
              <a:t>k</a:t>
            </a:r>
            <a:r>
              <a:rPr lang="fi-FI" dirty="0" smtClean="0">
                <a:solidFill>
                  <a:srgbClr val="FF0000"/>
                </a:solidFill>
                <a:latin typeface="Jokerman" panose="04090605060D06020702" pitchFamily="82" charset="0"/>
              </a:rPr>
              <a:t>u</a:t>
            </a:r>
            <a:r>
              <a:rPr lang="fi-FI" dirty="0" smtClean="0">
                <a:solidFill>
                  <a:srgbClr val="00B050"/>
                </a:solidFill>
                <a:latin typeface="Jokerman" panose="04090605060D06020702" pitchFamily="82" charset="0"/>
              </a:rPr>
              <a:t>v</a:t>
            </a:r>
            <a:r>
              <a:rPr lang="fi-FI" dirty="0" smtClean="0">
                <a:solidFill>
                  <a:srgbClr val="FFC000"/>
                </a:solidFill>
                <a:latin typeface="Jokerman" panose="04090605060D06020702" pitchFamily="82" charset="0"/>
              </a:rPr>
              <a:t>a</a:t>
            </a:r>
            <a:r>
              <a:rPr lang="fi-FI" dirty="0" smtClean="0">
                <a:solidFill>
                  <a:srgbClr val="00B0F0"/>
                </a:solidFill>
                <a:latin typeface="Jokerman" panose="04090605060D06020702" pitchFamily="82" charset="0"/>
              </a:rPr>
              <a:t>t</a:t>
            </a:r>
            <a:r>
              <a:rPr lang="fi-FI" dirty="0" smtClean="0">
                <a:solidFill>
                  <a:srgbClr val="C00000"/>
                </a:solidFill>
                <a:latin typeface="Jokerman" panose="04090605060D06020702" pitchFamily="82" charset="0"/>
              </a:rPr>
              <a:t>a</a:t>
            </a:r>
            <a:r>
              <a:rPr lang="fi-FI" dirty="0" smtClean="0">
                <a:solidFill>
                  <a:srgbClr val="92D050"/>
                </a:solidFill>
                <a:latin typeface="Jokerman" panose="04090605060D06020702" pitchFamily="82" charset="0"/>
              </a:rPr>
              <a:t>i</a:t>
            </a:r>
            <a:r>
              <a:rPr lang="fi-FI" dirty="0" smtClean="0">
                <a:solidFill>
                  <a:srgbClr val="0070C0"/>
                </a:solidFill>
                <a:latin typeface="Jokerman" panose="04090605060D06020702" pitchFamily="82" charset="0"/>
              </a:rPr>
              <a:t>d</a:t>
            </a:r>
            <a:r>
              <a:rPr lang="fi-FI" dirty="0" smtClean="0">
                <a:solidFill>
                  <a:srgbClr val="FF0000"/>
                </a:solidFill>
                <a:latin typeface="Jokerman" panose="04090605060D06020702" pitchFamily="82" charset="0"/>
              </a:rPr>
              <a:t>e</a:t>
            </a:r>
            <a:endParaRPr lang="fi-FI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67303"/>
            <a:ext cx="9144000" cy="1655762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FF0000"/>
                </a:solidFill>
                <a:latin typeface="Jokerman" panose="04090605060D06020702" pitchFamily="82" charset="0"/>
              </a:rPr>
              <a:t>1. </a:t>
            </a: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taito- ja </a:t>
            </a: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taideainevalinta, </a:t>
            </a:r>
            <a:r>
              <a:rPr lang="fi-FI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mediakuvis</a:t>
            </a: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2h/viikko </a:t>
            </a: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8- ja 9-luokilla</a:t>
            </a:r>
          </a:p>
          <a:p>
            <a:r>
              <a:rPr lang="fi-FI" dirty="0" smtClean="0">
                <a:solidFill>
                  <a:srgbClr val="00B050"/>
                </a:solidFill>
                <a:latin typeface="Jokerman" panose="04090605060D06020702" pitchFamily="82" charset="0"/>
              </a:rPr>
              <a:t>2. 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2h/viikko 8- ja </a:t>
            </a: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9-luokilla</a:t>
            </a:r>
          </a:p>
          <a:p>
            <a:r>
              <a:rPr lang="fi-FI" dirty="0" smtClean="0">
                <a:solidFill>
                  <a:srgbClr val="0070C0"/>
                </a:solidFill>
                <a:latin typeface="Jokerman" panose="04090605060D06020702" pitchFamily="82" charset="0"/>
              </a:rPr>
              <a:t>3.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1h/viikko 8- </a:t>
            </a: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ja/tai 9-luokalla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>
          <a:xfrm>
            <a:off x="1644393" y="739346"/>
            <a:ext cx="5953554" cy="1143000"/>
          </a:xfrm>
        </p:spPr>
        <p:txBody>
          <a:bodyPr>
            <a:normAutofit/>
          </a:bodyPr>
          <a:lstStyle/>
          <a:p>
            <a:r>
              <a:rPr lang="fi-FI" altLang="fi-FI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Miksi kuvista?</a:t>
            </a:r>
          </a:p>
        </p:txBody>
      </p:sp>
      <p:sp>
        <p:nvSpPr>
          <p:cNvPr id="6147" name="Sisällön paikkamerkki 2"/>
          <p:cNvSpPr>
            <a:spLocks noGrp="1"/>
          </p:cNvSpPr>
          <p:nvPr>
            <p:ph idx="1"/>
          </p:nvPr>
        </p:nvSpPr>
        <p:spPr>
          <a:xfrm>
            <a:off x="1644393" y="2456936"/>
            <a:ext cx="4630738" cy="4498975"/>
          </a:xfrm>
        </p:spPr>
        <p:txBody>
          <a:bodyPr/>
          <a:lstStyle/>
          <a:p>
            <a:pPr marL="0" indent="0">
              <a:buNone/>
            </a:pPr>
            <a:r>
              <a:rPr lang="fi-FI" alt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 näemme päivittäin enemmän kuvia kuin isoisovanhempamme koko elämänsä aikana. Kuvataide auttaa jäsentämään ja pohtimaan kuvatulvaa kriittisesti.</a:t>
            </a:r>
          </a:p>
        </p:txBody>
      </p:sp>
      <p:pic>
        <p:nvPicPr>
          <p:cNvPr id="1026" name="Picture 2" descr="http://mediaviikko.fi/kuvat/1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21" y="527222"/>
            <a:ext cx="4038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6514407" y="639101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hlinkClick r:id="rId3"/>
              </a:rPr>
              <a:t>taide ja kulttuuri: Vastamainos, Gigantti (taiteenjakulttuurinmaailma.blogspot.com)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9179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>
          <a:xfrm>
            <a:off x="1579454" y="692151"/>
            <a:ext cx="4557713" cy="1143000"/>
          </a:xfrm>
        </p:spPr>
        <p:txBody>
          <a:bodyPr>
            <a:normAutofit/>
          </a:bodyPr>
          <a:lstStyle/>
          <a:p>
            <a:r>
              <a:rPr lang="fi-FI" altLang="fi-FI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Miksi kuvista?</a:t>
            </a:r>
          </a:p>
        </p:txBody>
      </p:sp>
      <p:sp>
        <p:nvSpPr>
          <p:cNvPr id="7171" name="Sisällön paikkamerkki 2"/>
          <p:cNvSpPr>
            <a:spLocks noGrp="1"/>
          </p:cNvSpPr>
          <p:nvPr>
            <p:ph idx="1"/>
          </p:nvPr>
        </p:nvSpPr>
        <p:spPr>
          <a:xfrm>
            <a:off x="1734236" y="2110947"/>
            <a:ext cx="4248150" cy="4498975"/>
          </a:xfrm>
        </p:spPr>
        <p:txBody>
          <a:bodyPr/>
          <a:lstStyle/>
          <a:p>
            <a:r>
              <a:rPr lang="fi-FI" alt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oman itsen ja maailmankuvan pohtimista</a:t>
            </a:r>
          </a:p>
          <a:p>
            <a:r>
              <a:rPr lang="fi-FI" alt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luovuutta</a:t>
            </a:r>
          </a:p>
          <a:p>
            <a:r>
              <a:rPr lang="fi-FI" alt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iloa</a:t>
            </a:r>
          </a:p>
          <a:p>
            <a:r>
              <a:rPr lang="fi-FI" alt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oppimista</a:t>
            </a:r>
          </a:p>
          <a:p>
            <a:r>
              <a:rPr lang="fi-FI" alt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tekemisen iloa</a:t>
            </a:r>
          </a:p>
        </p:txBody>
      </p:sp>
      <p:pic>
        <p:nvPicPr>
          <p:cNvPr id="7172" name="Picture 2" descr="3-2009-maailman-onnellisin-p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692151"/>
            <a:ext cx="34480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5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2601" y="468906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Käytännössä</a:t>
            </a:r>
            <a:endParaRPr lang="fi-FI" sz="3600" dirty="0">
              <a:solidFill>
                <a:schemeClr val="tx1">
                  <a:lumMod val="65000"/>
                  <a:lumOff val="35000"/>
                </a:schemeClr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2572" y="1977349"/>
            <a:ext cx="4714822" cy="4351338"/>
          </a:xfrm>
        </p:spPr>
        <p:txBody>
          <a:bodyPr/>
          <a:lstStyle/>
          <a:p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Isompia tehtäviä</a:t>
            </a:r>
          </a:p>
          <a:p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Luovuutta vaativia tehtäviä</a:t>
            </a:r>
          </a:p>
          <a:p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Enemmän valinnaisuutta</a:t>
            </a:r>
          </a:p>
          <a:p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Erilaisia tekniikoita</a:t>
            </a:r>
          </a:p>
          <a:p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Näyttelykäyntejä</a:t>
            </a:r>
          </a:p>
          <a:p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Enemmän perinteisiä kuvataiteen menetelmiä kuin pakollisessa </a:t>
            </a:r>
            <a:r>
              <a:rPr lang="fi-FI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kuviksessa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 descr="SWScan00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07" y="1601949"/>
            <a:ext cx="61626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5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käytännössä</a:t>
            </a:r>
            <a:endParaRPr lang="fi-FI" sz="3600" dirty="0">
              <a:solidFill>
                <a:schemeClr val="tx1">
                  <a:lumMod val="65000"/>
                  <a:lumOff val="35000"/>
                </a:schemeClr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1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. </a:t>
            </a:r>
            <a:r>
              <a:rPr lang="fi-F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Taito-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ja </a:t>
            </a:r>
            <a:r>
              <a:rPr lang="fi-F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taideainevalinta 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Goudy Stout" panose="0202090407030B020401" pitchFamily="18" charset="0"/>
            </a:endParaRPr>
          </a:p>
          <a:p>
            <a:pPr lvl="1"/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2h/viikko 8- ja </a:t>
            </a: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8-luokilla</a:t>
            </a:r>
          </a:p>
          <a:p>
            <a:pPr lvl="1"/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Arvioidaan. Päättöarvosana 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2.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Valinaninen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kuvis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 </a:t>
            </a:r>
            <a:r>
              <a:rPr lang="fi-F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(Muut valinnat)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Goudy Stout" panose="0202090407030B020401" pitchFamily="18" charset="0"/>
            </a:endParaRPr>
          </a:p>
          <a:p>
            <a:pPr lvl="1"/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2h/viikko 8- ja 9-luokilla</a:t>
            </a:r>
          </a:p>
          <a:p>
            <a:pPr lvl="1"/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arvioidaan 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3.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Kuviksen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 </a:t>
            </a:r>
            <a:r>
              <a:rPr lang="fi-F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Stout" panose="0202090407030B020401" pitchFamily="18" charset="0"/>
              </a:rPr>
              <a:t>1-tunnin valinnat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Goudy Stout" panose="0202090407030B020401" pitchFamily="18" charset="0"/>
            </a:endParaRPr>
          </a:p>
          <a:p>
            <a:pPr lvl="1"/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1h/viikko 8- ja/tai 9-luokalla</a:t>
            </a:r>
          </a:p>
          <a:p>
            <a:pPr lvl="1"/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hyväksytty/hylätty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i-FI" dirty="0"/>
          </a:p>
        </p:txBody>
      </p:sp>
      <p:pic>
        <p:nvPicPr>
          <p:cNvPr id="1030" name="Picture 6" descr="Piirustus ja maalaus | Papu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02" y="300709"/>
            <a:ext cx="584257" cy="13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125</Words>
  <Application>Microsoft Office PowerPoint</Application>
  <PresentationFormat>Laajakuva</PresentationFormat>
  <Paragraphs>30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Goudy Stout</vt:lpstr>
      <vt:lpstr>Jokerman</vt:lpstr>
      <vt:lpstr>Office-teema</vt:lpstr>
      <vt:lpstr>Valinnainen  kuvataide</vt:lpstr>
      <vt:lpstr>Miksi kuvista?</vt:lpstr>
      <vt:lpstr>Miksi kuvista?</vt:lpstr>
      <vt:lpstr>Käytännössä</vt:lpstr>
      <vt:lpstr>käytännössä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Valinnainen kuvataide</dc:title>
  <dc:creator>Kukkonen Virve</dc:creator>
  <cp:lastModifiedBy>Kukkonen Virve Katriina</cp:lastModifiedBy>
  <cp:revision>16</cp:revision>
  <dcterms:created xsi:type="dcterms:W3CDTF">2017-01-18T07:46:10Z</dcterms:created>
  <dcterms:modified xsi:type="dcterms:W3CDTF">2022-01-20T06:03:12Z</dcterms:modified>
</cp:coreProperties>
</file>